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78" r:id="rId4"/>
    <p:sldId id="258" r:id="rId5"/>
    <p:sldId id="27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7" r:id="rId41"/>
    <p:sldId id="298" r:id="rId42"/>
    <p:sldId id="299" r:id="rId43"/>
    <p:sldId id="300" r:id="rId44"/>
    <p:sldId id="301" r:id="rId4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8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 smtClean="0"/>
              <a:t>Aula 07 – Agentes Lógicos</a:t>
            </a:r>
            <a:endParaRPr lang="pt-BR" sz="3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04602" cy="4525963"/>
          </a:xfrm>
        </p:spPr>
        <p:txBody>
          <a:bodyPr>
            <a:normAutofit fontScale="62500" lnSpcReduction="20000"/>
          </a:bodyPr>
          <a:lstStyle/>
          <a:p>
            <a:endParaRPr lang="pt-BR" b="1" dirty="0" smtClean="0"/>
          </a:p>
          <a:p>
            <a:r>
              <a:rPr lang="pt-BR" b="1" dirty="0" smtClean="0"/>
              <a:t>Medida </a:t>
            </a:r>
            <a:r>
              <a:rPr lang="pt-BR" b="1" dirty="0"/>
              <a:t>de desempenho: </a:t>
            </a:r>
            <a:r>
              <a:rPr lang="pt-BR" dirty="0"/>
              <a:t>+1.000 por pegar ouro, -1.000 se cair em um poço ou for devorado pelo </a:t>
            </a:r>
            <a:r>
              <a:rPr lang="pt-BR" dirty="0" err="1"/>
              <a:t>Wumpus</a:t>
            </a:r>
            <a:r>
              <a:rPr lang="pt-BR" dirty="0"/>
              <a:t>, -1 para cada ação executada, -10 pelo uso da flecha.</a:t>
            </a:r>
          </a:p>
          <a:p>
            <a:endParaRPr lang="pt-BR" dirty="0"/>
          </a:p>
          <a:p>
            <a:r>
              <a:rPr lang="pt-BR" b="1" dirty="0"/>
              <a:t>Ambiente:</a:t>
            </a:r>
            <a:r>
              <a:rPr lang="pt-BR" dirty="0"/>
              <a:t> malha 4x4 de salas. O agente sempre começa no quadrado identificado como [1,1] voltado para a direita. As posições do </a:t>
            </a:r>
            <a:r>
              <a:rPr lang="pt-BR" dirty="0" err="1"/>
              <a:t>Wumpus</a:t>
            </a:r>
            <a:r>
              <a:rPr lang="pt-BR" dirty="0"/>
              <a:t>, ouro e poços são escolhidas aleatoriamente.</a:t>
            </a:r>
          </a:p>
          <a:p>
            <a:endParaRPr lang="pt-BR" dirty="0"/>
          </a:p>
          <a:p>
            <a:r>
              <a:rPr lang="pt-BR" b="1" dirty="0"/>
              <a:t>Ações </a:t>
            </a:r>
            <a:r>
              <a:rPr lang="pt-BR" b="1" dirty="0" smtClean="0"/>
              <a:t>possíveis:</a:t>
            </a:r>
            <a:r>
              <a:rPr lang="pt-BR" dirty="0" smtClean="0"/>
              <a:t> </a:t>
            </a:r>
            <a:r>
              <a:rPr lang="pt-BR" dirty="0"/>
              <a:t>O agente pode mover-se para frente, virar à esquerda, virar à direita, agarrar um objeto e atirar a flecha.</a:t>
            </a:r>
            <a:endParaRPr lang="pt-BR" sz="4000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802" y="2227446"/>
            <a:ext cx="295490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53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Sensores:</a:t>
            </a:r>
            <a:r>
              <a:rPr lang="pt-BR" sz="2800" dirty="0"/>
              <a:t> </a:t>
            </a:r>
          </a:p>
          <a:p>
            <a:pPr lvl="1"/>
            <a:r>
              <a:rPr lang="pt-BR" sz="2000" dirty="0"/>
              <a:t>Em quadrados adjacentes ao </a:t>
            </a:r>
            <a:r>
              <a:rPr lang="pt-BR" sz="2000" dirty="0" err="1"/>
              <a:t>Wumpus</a:t>
            </a:r>
            <a:r>
              <a:rPr lang="pt-BR" sz="2000" dirty="0"/>
              <a:t>, exceto diagonal, o agente sente o </a:t>
            </a:r>
            <a:r>
              <a:rPr lang="pt-BR" sz="2000" b="1" dirty="0"/>
              <a:t>fedor</a:t>
            </a:r>
            <a:r>
              <a:rPr lang="pt-BR" sz="2000" dirty="0"/>
              <a:t> do </a:t>
            </a:r>
            <a:r>
              <a:rPr lang="pt-BR" sz="2000" dirty="0" err="1"/>
              <a:t>Wumpus</a:t>
            </a:r>
            <a:r>
              <a:rPr lang="pt-BR" sz="2000" dirty="0"/>
              <a:t>;</a:t>
            </a:r>
          </a:p>
          <a:p>
            <a:pPr lvl="1"/>
            <a:r>
              <a:rPr lang="pt-BR" sz="2000" dirty="0"/>
              <a:t>Em quadrados adjacentes a um poço, exceto diagonal, o agente sente uma </a:t>
            </a:r>
            <a:r>
              <a:rPr lang="pt-BR" sz="2000" b="1" dirty="0"/>
              <a:t>brisa</a:t>
            </a:r>
            <a:r>
              <a:rPr lang="pt-BR" sz="2000" dirty="0"/>
              <a:t>;</a:t>
            </a:r>
          </a:p>
          <a:p>
            <a:pPr lvl="1"/>
            <a:r>
              <a:rPr lang="pt-BR" sz="2000" dirty="0"/>
              <a:t>Quadrados onde existe ouro o agente percebe o </a:t>
            </a:r>
            <a:r>
              <a:rPr lang="pt-BR" sz="2000" b="1" dirty="0"/>
              <a:t>brilho</a:t>
            </a:r>
            <a:r>
              <a:rPr lang="pt-BR" sz="2000" dirty="0"/>
              <a:t> do ouro;</a:t>
            </a:r>
          </a:p>
          <a:p>
            <a:pPr lvl="1"/>
            <a:r>
              <a:rPr lang="pt-BR" sz="2000" dirty="0"/>
              <a:t>Ao caminhar contra uma parede o agente sente um </a:t>
            </a:r>
            <a:r>
              <a:rPr lang="pt-BR" sz="2000" b="1" dirty="0"/>
              <a:t>impacto</a:t>
            </a:r>
            <a:r>
              <a:rPr lang="pt-BR" sz="2000" dirty="0"/>
              <a:t>;</a:t>
            </a:r>
          </a:p>
          <a:p>
            <a:pPr lvl="1"/>
            <a:r>
              <a:rPr lang="pt-BR" sz="2000" dirty="0"/>
              <a:t>Quando o </a:t>
            </a:r>
            <a:r>
              <a:rPr lang="pt-BR" sz="2000" dirty="0" err="1"/>
              <a:t>Wumpus</a:t>
            </a:r>
            <a:r>
              <a:rPr lang="pt-BR" sz="2000" dirty="0"/>
              <a:t> morre o agente ouve um </a:t>
            </a:r>
            <a:r>
              <a:rPr lang="pt-BR" sz="2000" b="1" dirty="0"/>
              <a:t>grito</a:t>
            </a:r>
            <a:r>
              <a:rPr lang="pt-BR" sz="2000" dirty="0"/>
              <a:t>;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802" y="2227446"/>
            <a:ext cx="295490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63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r>
              <a:rPr lang="pt-BR" sz="2800" b="1" dirty="0"/>
              <a:t>Passo 1:</a:t>
            </a:r>
          </a:p>
          <a:p>
            <a:endParaRPr lang="pt-BR" sz="1800" b="1" dirty="0"/>
          </a:p>
          <a:p>
            <a:pPr lvl="1"/>
            <a:r>
              <a:rPr lang="pt-BR" sz="2000" b="1" dirty="0"/>
              <a:t>S</a:t>
            </a:r>
            <a:r>
              <a:rPr lang="pt-BR" sz="2000" b="1" dirty="0" smtClean="0"/>
              <a:t>ensores</a:t>
            </a:r>
            <a:r>
              <a:rPr lang="pt-BR" sz="2000" b="1" dirty="0"/>
              <a:t>: </a:t>
            </a:r>
          </a:p>
          <a:p>
            <a:pPr lvl="1">
              <a:buNone/>
            </a:pPr>
            <a:r>
              <a:rPr lang="pt-BR" sz="2000" dirty="0"/>
              <a:t>[nada, nada, nada, nada, nada]</a:t>
            </a:r>
          </a:p>
          <a:p>
            <a:pPr lvl="1"/>
            <a:endParaRPr lang="pt-BR" sz="2000" b="1" dirty="0"/>
          </a:p>
          <a:p>
            <a:pPr lvl="1"/>
            <a:r>
              <a:rPr lang="pt-BR" sz="2000" b="1" dirty="0"/>
              <a:t>C</a:t>
            </a:r>
            <a:r>
              <a:rPr lang="pt-BR" sz="2000" b="1" dirty="0" smtClean="0"/>
              <a:t>onclusão</a:t>
            </a:r>
            <a:r>
              <a:rPr lang="pt-BR" sz="2000" b="1" dirty="0"/>
              <a:t>:</a:t>
            </a:r>
          </a:p>
          <a:p>
            <a:pPr lvl="1">
              <a:buNone/>
            </a:pPr>
            <a:r>
              <a:rPr lang="pt-BR" sz="2000" dirty="0"/>
              <a:t>[1,2] e [2,1] são seguros</a:t>
            </a:r>
          </a:p>
          <a:p>
            <a:pPr lvl="1"/>
            <a:endParaRPr lang="pt-BR" sz="2000" b="1" dirty="0"/>
          </a:p>
          <a:p>
            <a:pPr lvl="1"/>
            <a:r>
              <a:rPr lang="pt-BR" sz="2000" b="1" dirty="0"/>
              <a:t>M</a:t>
            </a:r>
            <a:r>
              <a:rPr lang="pt-BR" sz="2000" b="1" dirty="0" smtClean="0"/>
              <a:t>ovimento </a:t>
            </a:r>
            <a:r>
              <a:rPr lang="pt-BR" sz="2000" b="1" dirty="0"/>
              <a:t>escolhido:</a:t>
            </a:r>
          </a:p>
          <a:p>
            <a:pPr lvl="1">
              <a:buNone/>
            </a:pPr>
            <a:r>
              <a:rPr lang="pt-BR" sz="2000" dirty="0"/>
              <a:t>[2,1]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0341" y="2089001"/>
            <a:ext cx="28860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310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Passo 2:</a:t>
            </a:r>
          </a:p>
          <a:p>
            <a:endParaRPr lang="pt-BR" sz="1800" b="1" dirty="0"/>
          </a:p>
          <a:p>
            <a:pPr lvl="1"/>
            <a:r>
              <a:rPr lang="pt-BR" sz="2000" b="1" dirty="0"/>
              <a:t>S</a:t>
            </a:r>
            <a:r>
              <a:rPr lang="pt-BR" sz="2000" b="1" dirty="0" smtClean="0"/>
              <a:t>ensores</a:t>
            </a:r>
            <a:r>
              <a:rPr lang="pt-BR" sz="2000" b="1" dirty="0"/>
              <a:t>: </a:t>
            </a:r>
          </a:p>
          <a:p>
            <a:pPr lvl="1">
              <a:buNone/>
            </a:pPr>
            <a:r>
              <a:rPr lang="pt-BR" sz="2000" dirty="0"/>
              <a:t>[nada, brisa, nada, nada, nada]</a:t>
            </a:r>
          </a:p>
          <a:p>
            <a:pPr lvl="1"/>
            <a:endParaRPr lang="pt-BR" sz="2000" b="1" dirty="0"/>
          </a:p>
          <a:p>
            <a:pPr lvl="1"/>
            <a:r>
              <a:rPr lang="pt-BR" sz="2000" b="1" dirty="0"/>
              <a:t>C</a:t>
            </a:r>
            <a:r>
              <a:rPr lang="pt-BR" sz="2000" b="1" dirty="0" smtClean="0"/>
              <a:t>onclusão</a:t>
            </a:r>
            <a:r>
              <a:rPr lang="pt-BR" sz="2000" b="1" dirty="0"/>
              <a:t>:</a:t>
            </a:r>
          </a:p>
          <a:p>
            <a:pPr lvl="1">
              <a:buNone/>
            </a:pPr>
            <a:r>
              <a:rPr lang="pt-BR" sz="2000" dirty="0"/>
              <a:t>Há poço em [2,2], [3,1] ou ambos</a:t>
            </a:r>
          </a:p>
          <a:p>
            <a:pPr lvl="1"/>
            <a:endParaRPr lang="pt-BR" sz="2000" b="1" dirty="0"/>
          </a:p>
          <a:p>
            <a:pPr lvl="1"/>
            <a:r>
              <a:rPr lang="pt-BR" sz="2000" b="1" dirty="0"/>
              <a:t>M</a:t>
            </a:r>
            <a:r>
              <a:rPr lang="pt-BR" sz="2000" b="1" dirty="0" smtClean="0"/>
              <a:t>ovimento </a:t>
            </a:r>
            <a:r>
              <a:rPr lang="pt-BR" sz="2000" b="1" dirty="0"/>
              <a:t>escolhido:</a:t>
            </a:r>
          </a:p>
          <a:p>
            <a:pPr lvl="1">
              <a:buNone/>
            </a:pPr>
            <a:r>
              <a:rPr lang="pt-BR" sz="2000" dirty="0"/>
              <a:t>[1,1] e depois [1,2]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1766" y="2136626"/>
            <a:ext cx="29146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8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fontScale="77500" lnSpcReduction="20000"/>
          </a:bodyPr>
          <a:lstStyle/>
          <a:p>
            <a:r>
              <a:rPr lang="pt-BR" sz="3600" b="1" dirty="0"/>
              <a:t>Passo 3</a:t>
            </a:r>
            <a:r>
              <a:rPr lang="pt-BR" sz="3600" b="1" dirty="0" smtClean="0"/>
              <a:t>:</a:t>
            </a:r>
          </a:p>
          <a:p>
            <a:endParaRPr lang="pt-BR" sz="1400" b="1" dirty="0"/>
          </a:p>
          <a:p>
            <a:pPr lvl="1"/>
            <a:r>
              <a:rPr lang="pt-BR" sz="2400" b="1" dirty="0"/>
              <a:t>S</a:t>
            </a:r>
            <a:r>
              <a:rPr lang="pt-BR" sz="2400" b="1" dirty="0" smtClean="0"/>
              <a:t>ensores</a:t>
            </a:r>
            <a:r>
              <a:rPr lang="pt-BR" sz="2400" b="1" dirty="0"/>
              <a:t>: </a:t>
            </a:r>
          </a:p>
          <a:p>
            <a:pPr lvl="1">
              <a:buNone/>
            </a:pPr>
            <a:r>
              <a:rPr lang="pt-BR" sz="2400" dirty="0"/>
              <a:t>[fedor, nada, nada, nada, nada</a:t>
            </a:r>
            <a:r>
              <a:rPr lang="pt-BR" sz="2400" dirty="0" smtClean="0"/>
              <a:t>]</a:t>
            </a:r>
          </a:p>
          <a:p>
            <a:pPr lvl="1">
              <a:buNone/>
            </a:pPr>
            <a:endParaRPr lang="pt-BR" sz="2400" dirty="0"/>
          </a:p>
          <a:p>
            <a:pPr lvl="1"/>
            <a:r>
              <a:rPr lang="pt-BR" sz="2400" b="1" dirty="0"/>
              <a:t>C</a:t>
            </a:r>
            <a:r>
              <a:rPr lang="pt-BR" sz="2400" b="1" dirty="0" smtClean="0"/>
              <a:t>onclusão</a:t>
            </a:r>
            <a:r>
              <a:rPr lang="pt-BR" sz="2400" b="1" dirty="0"/>
              <a:t>:</a:t>
            </a:r>
          </a:p>
          <a:p>
            <a:pPr lvl="1">
              <a:buNone/>
            </a:pPr>
            <a:r>
              <a:rPr lang="pt-BR" sz="2400" dirty="0"/>
              <a:t>Há </a:t>
            </a:r>
            <a:r>
              <a:rPr lang="pt-BR" sz="2400" dirty="0" err="1"/>
              <a:t>Wumpus</a:t>
            </a:r>
            <a:r>
              <a:rPr lang="pt-BR" sz="2400" dirty="0"/>
              <a:t> em [1,3] ou [2,2]</a:t>
            </a:r>
          </a:p>
          <a:p>
            <a:pPr lvl="1">
              <a:buNone/>
            </a:pPr>
            <a:r>
              <a:rPr lang="pt-BR" sz="2400" dirty="0" err="1"/>
              <a:t>Wumpus</a:t>
            </a:r>
            <a:r>
              <a:rPr lang="pt-BR" sz="2400" dirty="0"/>
              <a:t> não pode estar em [2,2]</a:t>
            </a:r>
          </a:p>
          <a:p>
            <a:pPr lvl="1">
              <a:buNone/>
            </a:pPr>
            <a:r>
              <a:rPr lang="pt-BR" sz="2400" dirty="0" err="1"/>
              <a:t>Wumpus</a:t>
            </a:r>
            <a:r>
              <a:rPr lang="pt-BR" sz="2400" dirty="0"/>
              <a:t> em [1,3]</a:t>
            </a:r>
          </a:p>
          <a:p>
            <a:pPr lvl="1">
              <a:buNone/>
            </a:pPr>
            <a:r>
              <a:rPr lang="pt-BR" sz="2400" dirty="0"/>
              <a:t>Não existe poço em [2,2]</a:t>
            </a:r>
          </a:p>
          <a:p>
            <a:pPr lvl="1">
              <a:buNone/>
            </a:pPr>
            <a:r>
              <a:rPr lang="pt-BR" sz="2400" dirty="0"/>
              <a:t>Poço em [3,1]</a:t>
            </a:r>
          </a:p>
          <a:p>
            <a:pPr lvl="1">
              <a:buNone/>
            </a:pPr>
            <a:r>
              <a:rPr lang="pt-BR" sz="2400" dirty="0"/>
              <a:t>[2,2] é </a:t>
            </a:r>
            <a:r>
              <a:rPr lang="pt-BR" sz="2400" dirty="0" smtClean="0"/>
              <a:t>seguro</a:t>
            </a:r>
          </a:p>
          <a:p>
            <a:pPr lvl="1">
              <a:buNone/>
            </a:pPr>
            <a:endParaRPr lang="pt-BR" sz="2400" dirty="0"/>
          </a:p>
          <a:p>
            <a:pPr lvl="1"/>
            <a:r>
              <a:rPr lang="pt-BR" sz="2400" b="1" dirty="0"/>
              <a:t>M</a:t>
            </a:r>
            <a:r>
              <a:rPr lang="pt-BR" sz="2400" b="1" dirty="0" smtClean="0"/>
              <a:t>ovimento </a:t>
            </a:r>
            <a:r>
              <a:rPr lang="pt-BR" sz="2400" b="1" dirty="0"/>
              <a:t>escolhido:</a:t>
            </a:r>
          </a:p>
          <a:p>
            <a:pPr lvl="1">
              <a:buNone/>
            </a:pPr>
            <a:r>
              <a:rPr lang="pt-BR" sz="2400" dirty="0"/>
              <a:t>[2,2]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231876"/>
            <a:ext cx="28003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98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Lógica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507288" cy="4525963"/>
          </a:xfrm>
        </p:spPr>
        <p:txBody>
          <a:bodyPr>
            <a:noAutofit/>
          </a:bodyPr>
          <a:lstStyle/>
          <a:p>
            <a:r>
              <a:rPr lang="pt-BR" sz="2400" dirty="0"/>
              <a:t>A base de conhecimento de um agente é formada por um conjunto de sentenças expressadas através de uma </a:t>
            </a:r>
            <a:r>
              <a:rPr lang="pt-BR" sz="2400" b="1" dirty="0"/>
              <a:t>linguagem lógica de representação de conhecimento</a:t>
            </a:r>
            <a:r>
              <a:rPr lang="pt-BR" sz="2400" dirty="0"/>
              <a:t>.</a:t>
            </a:r>
          </a:p>
          <a:p>
            <a:endParaRPr lang="pt-BR" sz="1600" dirty="0"/>
          </a:p>
          <a:p>
            <a:r>
              <a:rPr lang="pt-BR" sz="2400" dirty="0"/>
              <a:t>O conceito de lógica foi organizado principalmente por Aristóteles. “É o conhecimento das formas gerais e regras gerais do pensamento correto e verdadeiro, independentemente dos conteúdos pensados”</a:t>
            </a:r>
          </a:p>
          <a:p>
            <a:pPr lvl="1">
              <a:buNone/>
            </a:pPr>
            <a:r>
              <a:rPr lang="pt-BR" sz="1800" dirty="0"/>
              <a:t>“Todo homem é mortal” </a:t>
            </a:r>
          </a:p>
          <a:p>
            <a:pPr lvl="1">
              <a:buNone/>
            </a:pPr>
            <a:r>
              <a:rPr lang="pt-BR" sz="1800" dirty="0"/>
              <a:t>“Sócrates é um homem” </a:t>
            </a:r>
          </a:p>
          <a:p>
            <a:pPr lvl="1">
              <a:buNone/>
            </a:pPr>
            <a:r>
              <a:rPr lang="pt-BR" sz="1800" dirty="0"/>
              <a:t>“Logo, Sócrates é mortal” </a:t>
            </a:r>
          </a:p>
          <a:p>
            <a:endParaRPr lang="pt-BR" sz="500" dirty="0"/>
          </a:p>
          <a:p>
            <a:r>
              <a:rPr lang="pt-BR" sz="2400" dirty="0"/>
              <a:t>Todo X é Y. Z é X. Portanto, Z é Y</a:t>
            </a:r>
            <a:r>
              <a:rPr lang="pt-BR" sz="2400" dirty="0" smtClean="0"/>
              <a:t>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90723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Lógica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dirty="0"/>
              <a:t>Lógica proposicional: </a:t>
            </a:r>
            <a:r>
              <a:rPr lang="pt-BR" dirty="0"/>
              <a:t>(ou lógica Booleana) lógica que representa a estrutura de sentenças usando conectivos como: "e", "ou" e "não“.</a:t>
            </a:r>
          </a:p>
          <a:p>
            <a:r>
              <a:rPr lang="pt-BR" b="1" dirty="0"/>
              <a:t>Lógica de predicados: </a:t>
            </a:r>
            <a:r>
              <a:rPr lang="pt-BR" dirty="0"/>
              <a:t>lógica que representa a estrutura de sentenças usando conectivos como: “alguns”, “todos” e “nenhum”.</a:t>
            </a:r>
          </a:p>
          <a:p>
            <a:r>
              <a:rPr lang="pt-BR" b="1" dirty="0"/>
              <a:t>Lógica multivalorada: </a:t>
            </a:r>
            <a:r>
              <a:rPr lang="pt-BR" dirty="0"/>
              <a:t>estende os tradicionais valores verdadeiro/falso para incluir outros valores como "possível“ ou um número infinito de "graus de verdade”, representados, por exemplo, por um número real entre 0 e 1.</a:t>
            </a:r>
          </a:p>
          <a:p>
            <a:r>
              <a:rPr lang="pt-BR" b="1" dirty="0"/>
              <a:t>Lógica modal: </a:t>
            </a:r>
            <a:r>
              <a:rPr lang="pt-BR" dirty="0"/>
              <a:t>o estudo do comportamento dedutivo de expressões </a:t>
            </a:r>
            <a:r>
              <a:rPr lang="pt-BR" dirty="0" err="1"/>
              <a:t>como:“é</a:t>
            </a:r>
            <a:r>
              <a:rPr lang="pt-BR" dirty="0"/>
              <a:t> necessário que” e “é possível que”.</a:t>
            </a:r>
          </a:p>
          <a:p>
            <a:r>
              <a:rPr lang="pt-BR" b="1" dirty="0"/>
              <a:t>Lógica temporal: </a:t>
            </a:r>
            <a:r>
              <a:rPr lang="pt-BR" dirty="0"/>
              <a:t>descreve qualquer sistema de regras e símbolos para representar e raciocinar sobre proposições qualificadas em termos do tempo.</a:t>
            </a:r>
          </a:p>
          <a:p>
            <a:r>
              <a:rPr lang="pt-BR" b="1" dirty="0"/>
              <a:t>Lógica </a:t>
            </a:r>
            <a:r>
              <a:rPr lang="pt-BR" b="1" dirty="0" err="1"/>
              <a:t>paraconsistente</a:t>
            </a:r>
            <a:r>
              <a:rPr lang="pt-BR" b="1" dirty="0"/>
              <a:t>: </a:t>
            </a:r>
            <a:r>
              <a:rPr lang="pt-BR" dirty="0"/>
              <a:t>lógica especializada no tratamento de bases de dados que contenham inconsistências.</a:t>
            </a:r>
          </a:p>
          <a:p>
            <a:r>
              <a:rPr lang="pt-BR" dirty="0" smtClean="0"/>
              <a:t>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26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Lógica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Sintaxe</a:t>
            </a:r>
            <a:r>
              <a:rPr lang="pt-BR" sz="2800" dirty="0"/>
              <a:t>: especifica todas as sentenças que são bem-formadas.</a:t>
            </a:r>
          </a:p>
          <a:p>
            <a:pPr lvl="1"/>
            <a:r>
              <a:rPr lang="pt-BR" sz="2400" dirty="0"/>
              <a:t>Exemplo na aritmética: “</a:t>
            </a:r>
            <a:r>
              <a:rPr lang="pt-BR" sz="2400" dirty="0" err="1"/>
              <a:t>x+y</a:t>
            </a:r>
            <a:r>
              <a:rPr lang="pt-BR" sz="2400" dirty="0"/>
              <a:t>=4”, “x4y+=“.</a:t>
            </a:r>
          </a:p>
          <a:p>
            <a:pPr lvl="1"/>
            <a:endParaRPr lang="pt-BR" sz="2400" dirty="0"/>
          </a:p>
          <a:p>
            <a:r>
              <a:rPr lang="pt-BR" sz="2800" b="1" dirty="0"/>
              <a:t>Semântica</a:t>
            </a:r>
            <a:r>
              <a:rPr lang="pt-BR" sz="2800" dirty="0"/>
              <a:t>: Especifica o significado das sentenças. A verdade de cada sentença com relação a cada “mundo possível”.</a:t>
            </a:r>
          </a:p>
          <a:p>
            <a:pPr lvl="1"/>
            <a:r>
              <a:rPr lang="pt-BR" sz="2400" dirty="0"/>
              <a:t>Exemplo: a sentença “</a:t>
            </a:r>
            <a:r>
              <a:rPr lang="pt-BR" sz="2400" dirty="0" err="1"/>
              <a:t>x+y</a:t>
            </a:r>
            <a:r>
              <a:rPr lang="pt-BR" sz="2400" dirty="0"/>
              <a:t>=4” é verdadeira em um mundo no qual x=2 e y=2, mas é falsa em um mundo em que x=1 e y=1</a:t>
            </a:r>
            <a:r>
              <a:rPr lang="pt-BR" dirty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706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Lógica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Modelo: </a:t>
            </a:r>
            <a:r>
              <a:rPr lang="pt-BR" sz="2800" dirty="0"/>
              <a:t>um “mundo possível”. </a:t>
            </a:r>
            <a:endParaRPr lang="pt-BR" sz="2800" dirty="0" smtClean="0"/>
          </a:p>
          <a:p>
            <a:pPr lvl="1"/>
            <a:r>
              <a:rPr lang="pt-BR" sz="2400" dirty="0" smtClean="0"/>
              <a:t>A </a:t>
            </a:r>
            <a:r>
              <a:rPr lang="pt-BR" sz="2400" dirty="0"/>
              <a:t>frase “m é modelo de a” indica que a sentença a é verdadeira no modelo m.</a:t>
            </a:r>
          </a:p>
          <a:p>
            <a:endParaRPr lang="pt-BR" sz="2800" dirty="0"/>
          </a:p>
          <a:p>
            <a:r>
              <a:rPr lang="pt-BR" sz="2800" b="1" dirty="0"/>
              <a:t>Consequência lógica: </a:t>
            </a:r>
            <a:r>
              <a:rPr lang="pt-BR" sz="2800" dirty="0"/>
              <a:t>utilizada quando uma sentença decorre logicamente de outra. </a:t>
            </a:r>
            <a:endParaRPr lang="pt-BR" sz="2800" dirty="0" smtClean="0"/>
          </a:p>
          <a:p>
            <a:pPr lvl="1"/>
            <a:r>
              <a:rPr lang="pt-BR" sz="2000" dirty="0" smtClean="0"/>
              <a:t>Notação</a:t>
            </a:r>
            <a:r>
              <a:rPr lang="pt-BR" sz="2000" dirty="0"/>
              <a:t>: a╞ b (b decorre logicamente de a). </a:t>
            </a:r>
            <a:endParaRPr lang="pt-BR" sz="2000" dirty="0" smtClean="0"/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Pode </a:t>
            </a:r>
            <a:r>
              <a:rPr lang="pt-BR" sz="2000" dirty="0"/>
              <a:t>ser aplicada para derivar conclusões, ou seja, para conduzir inferência </a:t>
            </a:r>
            <a:r>
              <a:rPr lang="pt-BR" sz="2000" dirty="0" smtClean="0"/>
              <a:t>lógica.</a:t>
            </a:r>
            <a:endParaRPr lang="pt-BR" sz="2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995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Consequência lógica no Mundo de </a:t>
            </a:r>
            <a:r>
              <a:rPr lang="pt-BR" sz="3200" dirty="0" err="1"/>
              <a:t>Wumpus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Base de conhecimento: </a:t>
            </a:r>
          </a:p>
          <a:p>
            <a:pPr>
              <a:buNone/>
            </a:pPr>
            <a:r>
              <a:rPr lang="pt-BR" dirty="0"/>
              <a:t>Nada em [1,1];</a:t>
            </a:r>
          </a:p>
          <a:p>
            <a:pPr>
              <a:buNone/>
            </a:pPr>
            <a:r>
              <a:rPr lang="pt-BR" dirty="0"/>
              <a:t>Brisa em [2,1];</a:t>
            </a:r>
          </a:p>
          <a:p>
            <a:pPr>
              <a:buNone/>
            </a:pPr>
            <a:r>
              <a:rPr lang="pt-BR" dirty="0"/>
              <a:t>Regras do mundo de </a:t>
            </a:r>
            <a:r>
              <a:rPr lang="pt-BR" dirty="0" err="1"/>
              <a:t>Wumpus</a:t>
            </a:r>
            <a:r>
              <a:rPr lang="pt-BR" dirty="0"/>
              <a:t>;</a:t>
            </a:r>
          </a:p>
          <a:p>
            <a:pPr>
              <a:buNone/>
            </a:pPr>
            <a:endParaRPr lang="pt-BR" dirty="0"/>
          </a:p>
          <a:p>
            <a:r>
              <a:rPr lang="pt-BR" b="1" dirty="0"/>
              <a:t>Interesse do agente:</a:t>
            </a:r>
          </a:p>
          <a:p>
            <a:pPr>
              <a:buNone/>
            </a:pPr>
            <a:r>
              <a:rPr lang="pt-BR" dirty="0"/>
              <a:t>Saber se os quadrados [1,2],</a:t>
            </a:r>
          </a:p>
          <a:p>
            <a:pPr>
              <a:buNone/>
            </a:pPr>
            <a:r>
              <a:rPr lang="pt-BR" dirty="0"/>
              <a:t>[2,2] e [3,1] contém poços.</a:t>
            </a:r>
          </a:p>
          <a:p>
            <a:pPr>
              <a:buNone/>
            </a:pPr>
            <a:endParaRPr lang="pt-BR" b="1" dirty="0"/>
          </a:p>
          <a:p>
            <a:r>
              <a:rPr lang="pt-BR" b="1" dirty="0"/>
              <a:t>P</a:t>
            </a:r>
            <a:r>
              <a:rPr lang="pt-BR" b="1" dirty="0" smtClean="0"/>
              <a:t>ossíveis </a:t>
            </a:r>
            <a:r>
              <a:rPr lang="pt-BR" b="1" dirty="0"/>
              <a:t>modelos: </a:t>
            </a:r>
          </a:p>
          <a:p>
            <a:pPr>
              <a:buNone/>
            </a:pPr>
            <a:r>
              <a:rPr lang="pt-BR" dirty="0"/>
              <a:t>2³=8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1766" y="2136626"/>
            <a:ext cx="29146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45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/>
              <a:t>Humanos possuem conhecimento e </a:t>
            </a:r>
            <a:r>
              <a:rPr lang="pt-BR" sz="2600" b="1" dirty="0"/>
              <a:t>raciocinam</a:t>
            </a:r>
            <a:r>
              <a:rPr lang="pt-BR" sz="2600" dirty="0"/>
              <a:t> sobre este conhecimento.</a:t>
            </a:r>
          </a:p>
          <a:p>
            <a:endParaRPr lang="pt-BR" sz="2600" dirty="0"/>
          </a:p>
          <a:p>
            <a:r>
              <a:rPr lang="pt-BR" sz="2600" dirty="0"/>
              <a:t>Exemplo: </a:t>
            </a:r>
          </a:p>
          <a:p>
            <a:endParaRPr lang="pt-BR" sz="2600" dirty="0"/>
          </a:p>
          <a:p>
            <a:pPr marL="0" indent="0">
              <a:buNone/>
            </a:pPr>
            <a:r>
              <a:rPr lang="pt-BR" sz="2600" dirty="0"/>
              <a:t>	“João jogou uma </a:t>
            </a:r>
            <a:r>
              <a:rPr lang="pt-BR" sz="2600" b="1" dirty="0"/>
              <a:t>pedra</a:t>
            </a:r>
            <a:r>
              <a:rPr lang="pt-BR" sz="2600" dirty="0"/>
              <a:t> na </a:t>
            </a:r>
            <a:r>
              <a:rPr lang="pt-BR" sz="2600" b="1" dirty="0"/>
              <a:t>janela</a:t>
            </a:r>
            <a:r>
              <a:rPr lang="pt-BR" sz="2600" dirty="0"/>
              <a:t> e a </a:t>
            </a:r>
            <a:r>
              <a:rPr lang="pt-BR" sz="2600" b="1" dirty="0" smtClean="0"/>
              <a:t>quebrou</a:t>
            </a:r>
            <a:r>
              <a:rPr lang="pt-BR" sz="2600" dirty="0"/>
              <a:t>“</a:t>
            </a:r>
          </a:p>
          <a:p>
            <a:endParaRPr lang="pt-BR" sz="2600" dirty="0"/>
          </a:p>
          <a:p>
            <a:r>
              <a:rPr lang="pt-BR" sz="2600" b="1" dirty="0"/>
              <a:t>Agentes </a:t>
            </a:r>
            <a:r>
              <a:rPr lang="pt-BR" sz="2600" b="1" dirty="0" smtClean="0"/>
              <a:t>Baseados </a:t>
            </a:r>
            <a:r>
              <a:rPr lang="pt-BR" sz="2600" b="1" dirty="0"/>
              <a:t>em </a:t>
            </a:r>
            <a:r>
              <a:rPr lang="pt-BR" sz="2600" b="1" dirty="0" smtClean="0"/>
              <a:t>Conhecimento </a:t>
            </a:r>
            <a:r>
              <a:rPr lang="pt-BR" sz="2600" dirty="0" smtClean="0"/>
              <a:t>ou </a:t>
            </a:r>
            <a:r>
              <a:rPr lang="pt-BR" sz="2600" b="1" dirty="0"/>
              <a:t>A</a:t>
            </a:r>
            <a:r>
              <a:rPr lang="pt-BR" sz="2600" b="1" dirty="0" smtClean="0"/>
              <a:t>gentes Lógicos</a:t>
            </a:r>
            <a:r>
              <a:rPr lang="pt-BR" sz="2600" dirty="0" smtClean="0"/>
              <a:t>.</a:t>
            </a:r>
            <a:endParaRPr lang="pt-BR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3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Possíveis Modelos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7420" y="1916832"/>
            <a:ext cx="4394820" cy="353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07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785" y="2912620"/>
            <a:ext cx="3672408" cy="295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Consequência lógica no Mundo de </a:t>
            </a:r>
            <a:r>
              <a:rPr lang="pt-BR" sz="3200" dirty="0" err="1"/>
              <a:t>Wumpus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12420"/>
          </a:xfrm>
        </p:spPr>
        <p:txBody>
          <a:bodyPr>
            <a:normAutofit/>
          </a:bodyPr>
          <a:lstStyle/>
          <a:p>
            <a:r>
              <a:rPr lang="pt-BR" sz="2400" dirty="0"/>
              <a:t>A base de conhecimento (BC) é falsa em modelos que contradizem o que o agente sabe. Nesse caso, há apenas 3 modelos em que a base de conhecimento é verdadeira: </a:t>
            </a:r>
          </a:p>
          <a:p>
            <a:endParaRPr lang="en-US" sz="2400" dirty="0"/>
          </a:p>
        </p:txBody>
      </p:sp>
      <p:sp>
        <p:nvSpPr>
          <p:cNvPr id="5" name="Freeform 4"/>
          <p:cNvSpPr/>
          <p:nvPr/>
        </p:nvSpPr>
        <p:spPr bwMode="auto">
          <a:xfrm>
            <a:off x="2712098" y="2852936"/>
            <a:ext cx="1819469" cy="2967135"/>
          </a:xfrm>
          <a:custGeom>
            <a:avLst/>
            <a:gdLst>
              <a:gd name="connsiteX0" fmla="*/ 1402702 w 1819469"/>
              <a:gd name="connsiteY0" fmla="*/ 124409 h 2967135"/>
              <a:gd name="connsiteX1" fmla="*/ 1775926 w 1819469"/>
              <a:gd name="connsiteY1" fmla="*/ 665584 h 2967135"/>
              <a:gd name="connsiteX2" fmla="*/ 1141445 w 1819469"/>
              <a:gd name="connsiteY2" fmla="*/ 1309396 h 2967135"/>
              <a:gd name="connsiteX3" fmla="*/ 1365380 w 1819469"/>
              <a:gd name="connsiteY3" fmla="*/ 2541037 h 2967135"/>
              <a:gd name="connsiteX4" fmla="*/ 805543 w 1819469"/>
              <a:gd name="connsiteY4" fmla="*/ 2942253 h 2967135"/>
              <a:gd name="connsiteX5" fmla="*/ 245706 w 1819469"/>
              <a:gd name="connsiteY5" fmla="*/ 2690327 h 2967135"/>
              <a:gd name="connsiteX6" fmla="*/ 3110 w 1819469"/>
              <a:gd name="connsiteY6" fmla="*/ 1449355 h 2967135"/>
              <a:gd name="connsiteX7" fmla="*/ 264367 w 1819469"/>
              <a:gd name="connsiteY7" fmla="*/ 516294 h 2967135"/>
              <a:gd name="connsiteX8" fmla="*/ 721567 w 1819469"/>
              <a:gd name="connsiteY8" fmla="*/ 59094 h 2967135"/>
              <a:gd name="connsiteX9" fmla="*/ 1468016 w 1819469"/>
              <a:gd name="connsiteY9" fmla="*/ 161731 h 296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9469" h="2967135">
                <a:moveTo>
                  <a:pt x="1402702" y="124409"/>
                </a:moveTo>
                <a:cubicBezTo>
                  <a:pt x="1611085" y="296247"/>
                  <a:pt x="1819469" y="468086"/>
                  <a:pt x="1775926" y="665584"/>
                </a:cubicBezTo>
                <a:cubicBezTo>
                  <a:pt x="1732383" y="863082"/>
                  <a:pt x="1209869" y="996821"/>
                  <a:pt x="1141445" y="1309396"/>
                </a:cubicBezTo>
                <a:cubicBezTo>
                  <a:pt x="1073021" y="1621972"/>
                  <a:pt x="1421364" y="2268894"/>
                  <a:pt x="1365380" y="2541037"/>
                </a:cubicBezTo>
                <a:cubicBezTo>
                  <a:pt x="1309396" y="2813180"/>
                  <a:pt x="992155" y="2917371"/>
                  <a:pt x="805543" y="2942253"/>
                </a:cubicBezTo>
                <a:cubicBezTo>
                  <a:pt x="618931" y="2967135"/>
                  <a:pt x="379445" y="2939143"/>
                  <a:pt x="245706" y="2690327"/>
                </a:cubicBezTo>
                <a:cubicBezTo>
                  <a:pt x="111967" y="2441511"/>
                  <a:pt x="0" y="1811694"/>
                  <a:pt x="3110" y="1449355"/>
                </a:cubicBezTo>
                <a:cubicBezTo>
                  <a:pt x="6220" y="1087016"/>
                  <a:pt x="144624" y="748004"/>
                  <a:pt x="264367" y="516294"/>
                </a:cubicBezTo>
                <a:cubicBezTo>
                  <a:pt x="384110" y="284584"/>
                  <a:pt x="520959" y="118188"/>
                  <a:pt x="721567" y="59094"/>
                </a:cubicBezTo>
                <a:cubicBezTo>
                  <a:pt x="922175" y="0"/>
                  <a:pt x="1468016" y="161731"/>
                  <a:pt x="1468016" y="161731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3491716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j-lt"/>
              </a:rPr>
              <a:t>BC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78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Consequência lógica no Mundo de </a:t>
            </a:r>
            <a:r>
              <a:rPr lang="pt-BR" sz="3200" dirty="0" err="1"/>
              <a:t>Wumpus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Considerando a possível conclusão:</a:t>
            </a:r>
          </a:p>
          <a:p>
            <a:pPr lvl="1"/>
            <a:r>
              <a:rPr lang="pt-BR" sz="2000" dirty="0"/>
              <a:t>a¹ = “não existe nenhum poço em [1,2]”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8781" y="2751430"/>
            <a:ext cx="3672408" cy="295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 bwMode="auto">
          <a:xfrm>
            <a:off x="1043608" y="2564904"/>
            <a:ext cx="2637454" cy="3290595"/>
          </a:xfrm>
          <a:custGeom>
            <a:avLst/>
            <a:gdLst>
              <a:gd name="connsiteX0" fmla="*/ 1735494 w 2637454"/>
              <a:gd name="connsiteY0" fmla="*/ 138404 h 3290595"/>
              <a:gd name="connsiteX1" fmla="*/ 2099388 w 2637454"/>
              <a:gd name="connsiteY1" fmla="*/ 548951 h 3290595"/>
              <a:gd name="connsiteX2" fmla="*/ 2146041 w 2637454"/>
              <a:gd name="connsiteY2" fmla="*/ 1118118 h 3290595"/>
              <a:gd name="connsiteX3" fmla="*/ 2565919 w 2637454"/>
              <a:gd name="connsiteY3" fmla="*/ 1565988 h 3290595"/>
              <a:gd name="connsiteX4" fmla="*/ 2537927 w 2637454"/>
              <a:gd name="connsiteY4" fmla="*/ 2051179 h 3290595"/>
              <a:gd name="connsiteX5" fmla="*/ 1968759 w 2637454"/>
              <a:gd name="connsiteY5" fmla="*/ 2247122 h 3290595"/>
              <a:gd name="connsiteX6" fmla="*/ 1707502 w 2637454"/>
              <a:gd name="connsiteY6" fmla="*/ 2443065 h 3290595"/>
              <a:gd name="connsiteX7" fmla="*/ 1716833 w 2637454"/>
              <a:gd name="connsiteY7" fmla="*/ 2881604 h 3290595"/>
              <a:gd name="connsiteX8" fmla="*/ 1268964 w 2637454"/>
              <a:gd name="connsiteY8" fmla="*/ 3161522 h 3290595"/>
              <a:gd name="connsiteX9" fmla="*/ 541176 w 2637454"/>
              <a:gd name="connsiteY9" fmla="*/ 3189514 h 3290595"/>
              <a:gd name="connsiteX10" fmla="*/ 186612 w 2637454"/>
              <a:gd name="connsiteY10" fmla="*/ 2555033 h 3290595"/>
              <a:gd name="connsiteX11" fmla="*/ 65315 w 2637454"/>
              <a:gd name="connsiteY11" fmla="*/ 1855237 h 3290595"/>
              <a:gd name="connsiteX12" fmla="*/ 27992 w 2637454"/>
              <a:gd name="connsiteY12" fmla="*/ 1202094 h 3290595"/>
              <a:gd name="connsiteX13" fmla="*/ 233266 w 2637454"/>
              <a:gd name="connsiteY13" fmla="*/ 511628 h 3290595"/>
              <a:gd name="connsiteX14" fmla="*/ 718457 w 2637454"/>
              <a:gd name="connsiteY14" fmla="*/ 82420 h 3290595"/>
              <a:gd name="connsiteX15" fmla="*/ 1371600 w 2637454"/>
              <a:gd name="connsiteY15" fmla="*/ 17106 h 3290595"/>
              <a:gd name="connsiteX16" fmla="*/ 1735494 w 2637454"/>
              <a:gd name="connsiteY16" fmla="*/ 138404 h 329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7454" h="3290595">
                <a:moveTo>
                  <a:pt x="1735494" y="138404"/>
                </a:moveTo>
                <a:cubicBezTo>
                  <a:pt x="1856792" y="227045"/>
                  <a:pt x="2030964" y="385665"/>
                  <a:pt x="2099388" y="548951"/>
                </a:cubicBezTo>
                <a:cubicBezTo>
                  <a:pt x="2167812" y="712237"/>
                  <a:pt x="2068286" y="948612"/>
                  <a:pt x="2146041" y="1118118"/>
                </a:cubicBezTo>
                <a:cubicBezTo>
                  <a:pt x="2223796" y="1287624"/>
                  <a:pt x="2500605" y="1410478"/>
                  <a:pt x="2565919" y="1565988"/>
                </a:cubicBezTo>
                <a:cubicBezTo>
                  <a:pt x="2631233" y="1721498"/>
                  <a:pt x="2637454" y="1937657"/>
                  <a:pt x="2537927" y="2051179"/>
                </a:cubicBezTo>
                <a:cubicBezTo>
                  <a:pt x="2438400" y="2164701"/>
                  <a:pt x="2107163" y="2181808"/>
                  <a:pt x="1968759" y="2247122"/>
                </a:cubicBezTo>
                <a:cubicBezTo>
                  <a:pt x="1830355" y="2312436"/>
                  <a:pt x="1749490" y="2337318"/>
                  <a:pt x="1707502" y="2443065"/>
                </a:cubicBezTo>
                <a:cubicBezTo>
                  <a:pt x="1665514" y="2548812"/>
                  <a:pt x="1789923" y="2761861"/>
                  <a:pt x="1716833" y="2881604"/>
                </a:cubicBezTo>
                <a:cubicBezTo>
                  <a:pt x="1643743" y="3001347"/>
                  <a:pt x="1464907" y="3110204"/>
                  <a:pt x="1268964" y="3161522"/>
                </a:cubicBezTo>
                <a:cubicBezTo>
                  <a:pt x="1073021" y="3212840"/>
                  <a:pt x="721568" y="3290595"/>
                  <a:pt x="541176" y="3189514"/>
                </a:cubicBezTo>
                <a:cubicBezTo>
                  <a:pt x="360784" y="3088433"/>
                  <a:pt x="265922" y="2777412"/>
                  <a:pt x="186612" y="2555033"/>
                </a:cubicBezTo>
                <a:cubicBezTo>
                  <a:pt x="107302" y="2332654"/>
                  <a:pt x="91752" y="2080727"/>
                  <a:pt x="65315" y="1855237"/>
                </a:cubicBezTo>
                <a:cubicBezTo>
                  <a:pt x="38878" y="1629747"/>
                  <a:pt x="0" y="1426029"/>
                  <a:pt x="27992" y="1202094"/>
                </a:cubicBezTo>
                <a:cubicBezTo>
                  <a:pt x="55984" y="978159"/>
                  <a:pt x="118189" y="698240"/>
                  <a:pt x="233266" y="511628"/>
                </a:cubicBezTo>
                <a:cubicBezTo>
                  <a:pt x="348343" y="325016"/>
                  <a:pt x="528735" y="164840"/>
                  <a:pt x="718457" y="82420"/>
                </a:cubicBezTo>
                <a:cubicBezTo>
                  <a:pt x="908179" y="0"/>
                  <a:pt x="1197429" y="4665"/>
                  <a:pt x="1371600" y="17106"/>
                </a:cubicBezTo>
                <a:cubicBezTo>
                  <a:pt x="1545771" y="29547"/>
                  <a:pt x="1614196" y="49763"/>
                  <a:pt x="1735494" y="138404"/>
                </a:cubicBez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3477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j-lt"/>
              </a:rPr>
              <a:t>BC</a:t>
            </a:r>
            <a:endParaRPr lang="pt-BR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6132" y="35637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j-lt"/>
              </a:rPr>
              <a:t>a¹</a:t>
            </a:r>
            <a:endParaRPr lang="pt-BR" dirty="0">
              <a:latin typeface="+mj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283094" y="2691746"/>
            <a:ext cx="1819469" cy="2967135"/>
          </a:xfrm>
          <a:custGeom>
            <a:avLst/>
            <a:gdLst>
              <a:gd name="connsiteX0" fmla="*/ 1402702 w 1819469"/>
              <a:gd name="connsiteY0" fmla="*/ 124409 h 2967135"/>
              <a:gd name="connsiteX1" fmla="*/ 1775926 w 1819469"/>
              <a:gd name="connsiteY1" fmla="*/ 665584 h 2967135"/>
              <a:gd name="connsiteX2" fmla="*/ 1141445 w 1819469"/>
              <a:gd name="connsiteY2" fmla="*/ 1309396 h 2967135"/>
              <a:gd name="connsiteX3" fmla="*/ 1365380 w 1819469"/>
              <a:gd name="connsiteY3" fmla="*/ 2541037 h 2967135"/>
              <a:gd name="connsiteX4" fmla="*/ 805543 w 1819469"/>
              <a:gd name="connsiteY4" fmla="*/ 2942253 h 2967135"/>
              <a:gd name="connsiteX5" fmla="*/ 245706 w 1819469"/>
              <a:gd name="connsiteY5" fmla="*/ 2690327 h 2967135"/>
              <a:gd name="connsiteX6" fmla="*/ 3110 w 1819469"/>
              <a:gd name="connsiteY6" fmla="*/ 1449355 h 2967135"/>
              <a:gd name="connsiteX7" fmla="*/ 264367 w 1819469"/>
              <a:gd name="connsiteY7" fmla="*/ 516294 h 2967135"/>
              <a:gd name="connsiteX8" fmla="*/ 721567 w 1819469"/>
              <a:gd name="connsiteY8" fmla="*/ 59094 h 2967135"/>
              <a:gd name="connsiteX9" fmla="*/ 1468016 w 1819469"/>
              <a:gd name="connsiteY9" fmla="*/ 161731 h 296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9469" h="2967135">
                <a:moveTo>
                  <a:pt x="1402702" y="124409"/>
                </a:moveTo>
                <a:cubicBezTo>
                  <a:pt x="1611085" y="296247"/>
                  <a:pt x="1819469" y="468086"/>
                  <a:pt x="1775926" y="665584"/>
                </a:cubicBezTo>
                <a:cubicBezTo>
                  <a:pt x="1732383" y="863082"/>
                  <a:pt x="1209869" y="996821"/>
                  <a:pt x="1141445" y="1309396"/>
                </a:cubicBezTo>
                <a:cubicBezTo>
                  <a:pt x="1073021" y="1621972"/>
                  <a:pt x="1421364" y="2268894"/>
                  <a:pt x="1365380" y="2541037"/>
                </a:cubicBezTo>
                <a:cubicBezTo>
                  <a:pt x="1309396" y="2813180"/>
                  <a:pt x="992155" y="2917371"/>
                  <a:pt x="805543" y="2942253"/>
                </a:cubicBezTo>
                <a:cubicBezTo>
                  <a:pt x="618931" y="2967135"/>
                  <a:pt x="379445" y="2939143"/>
                  <a:pt x="245706" y="2690327"/>
                </a:cubicBezTo>
                <a:cubicBezTo>
                  <a:pt x="111967" y="2441511"/>
                  <a:pt x="0" y="1811694"/>
                  <a:pt x="3110" y="1449355"/>
                </a:cubicBezTo>
                <a:cubicBezTo>
                  <a:pt x="6220" y="1087016"/>
                  <a:pt x="144624" y="748004"/>
                  <a:pt x="264367" y="516294"/>
                </a:cubicBezTo>
                <a:cubicBezTo>
                  <a:pt x="384110" y="284584"/>
                  <a:pt x="520959" y="118188"/>
                  <a:pt x="721567" y="59094"/>
                </a:cubicBezTo>
                <a:cubicBezTo>
                  <a:pt x="922175" y="0"/>
                  <a:pt x="1468016" y="161731"/>
                  <a:pt x="1468016" y="161731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92080" y="3851756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+mj-lt"/>
              </a:rPr>
              <a:t>É possivel afirma que BC╞ a¹</a:t>
            </a: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444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Consequência lógica no Mundo de </a:t>
            </a:r>
            <a:r>
              <a:rPr lang="pt-BR" sz="3200" dirty="0" err="1"/>
              <a:t>Wumpus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Considerando a possível conclusão:</a:t>
            </a:r>
          </a:p>
          <a:p>
            <a:pPr lvl="1"/>
            <a:r>
              <a:rPr lang="pt-BR" sz="2000" dirty="0"/>
              <a:t>a² = “não existe nenhum poço em [2,2]”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8781" y="2751430"/>
            <a:ext cx="3672408" cy="295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 bwMode="auto">
          <a:xfrm>
            <a:off x="1283094" y="2691746"/>
            <a:ext cx="1819469" cy="2967135"/>
          </a:xfrm>
          <a:custGeom>
            <a:avLst/>
            <a:gdLst>
              <a:gd name="connsiteX0" fmla="*/ 1402702 w 1819469"/>
              <a:gd name="connsiteY0" fmla="*/ 124409 h 2967135"/>
              <a:gd name="connsiteX1" fmla="*/ 1775926 w 1819469"/>
              <a:gd name="connsiteY1" fmla="*/ 665584 h 2967135"/>
              <a:gd name="connsiteX2" fmla="*/ 1141445 w 1819469"/>
              <a:gd name="connsiteY2" fmla="*/ 1309396 h 2967135"/>
              <a:gd name="connsiteX3" fmla="*/ 1365380 w 1819469"/>
              <a:gd name="connsiteY3" fmla="*/ 2541037 h 2967135"/>
              <a:gd name="connsiteX4" fmla="*/ 805543 w 1819469"/>
              <a:gd name="connsiteY4" fmla="*/ 2942253 h 2967135"/>
              <a:gd name="connsiteX5" fmla="*/ 245706 w 1819469"/>
              <a:gd name="connsiteY5" fmla="*/ 2690327 h 2967135"/>
              <a:gd name="connsiteX6" fmla="*/ 3110 w 1819469"/>
              <a:gd name="connsiteY6" fmla="*/ 1449355 h 2967135"/>
              <a:gd name="connsiteX7" fmla="*/ 264367 w 1819469"/>
              <a:gd name="connsiteY7" fmla="*/ 516294 h 2967135"/>
              <a:gd name="connsiteX8" fmla="*/ 721567 w 1819469"/>
              <a:gd name="connsiteY8" fmla="*/ 59094 h 2967135"/>
              <a:gd name="connsiteX9" fmla="*/ 1468016 w 1819469"/>
              <a:gd name="connsiteY9" fmla="*/ 161731 h 296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9469" h="2967135">
                <a:moveTo>
                  <a:pt x="1402702" y="124409"/>
                </a:moveTo>
                <a:cubicBezTo>
                  <a:pt x="1611085" y="296247"/>
                  <a:pt x="1819469" y="468086"/>
                  <a:pt x="1775926" y="665584"/>
                </a:cubicBezTo>
                <a:cubicBezTo>
                  <a:pt x="1732383" y="863082"/>
                  <a:pt x="1209869" y="996821"/>
                  <a:pt x="1141445" y="1309396"/>
                </a:cubicBezTo>
                <a:cubicBezTo>
                  <a:pt x="1073021" y="1621972"/>
                  <a:pt x="1421364" y="2268894"/>
                  <a:pt x="1365380" y="2541037"/>
                </a:cubicBezTo>
                <a:cubicBezTo>
                  <a:pt x="1309396" y="2813180"/>
                  <a:pt x="992155" y="2917371"/>
                  <a:pt x="805543" y="2942253"/>
                </a:cubicBezTo>
                <a:cubicBezTo>
                  <a:pt x="618931" y="2967135"/>
                  <a:pt x="379445" y="2939143"/>
                  <a:pt x="245706" y="2690327"/>
                </a:cubicBezTo>
                <a:cubicBezTo>
                  <a:pt x="111967" y="2441511"/>
                  <a:pt x="0" y="1811694"/>
                  <a:pt x="3110" y="1449355"/>
                </a:cubicBezTo>
                <a:cubicBezTo>
                  <a:pt x="6220" y="1087016"/>
                  <a:pt x="144624" y="748004"/>
                  <a:pt x="264367" y="516294"/>
                </a:cubicBezTo>
                <a:cubicBezTo>
                  <a:pt x="384110" y="284584"/>
                  <a:pt x="520959" y="118188"/>
                  <a:pt x="721567" y="59094"/>
                </a:cubicBezTo>
                <a:cubicBezTo>
                  <a:pt x="922175" y="0"/>
                  <a:pt x="1468016" y="161731"/>
                  <a:pt x="1468016" y="161731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765004" y="2496879"/>
            <a:ext cx="3296093" cy="2266507"/>
          </a:xfrm>
          <a:custGeom>
            <a:avLst/>
            <a:gdLst>
              <a:gd name="connsiteX0" fmla="*/ 861238 w 3296093"/>
              <a:gd name="connsiteY0" fmla="*/ 2138916 h 2266507"/>
              <a:gd name="connsiteX1" fmla="*/ 1286540 w 3296093"/>
              <a:gd name="connsiteY1" fmla="*/ 2266507 h 2266507"/>
              <a:gd name="connsiteX2" fmla="*/ 2083982 w 3296093"/>
              <a:gd name="connsiteY2" fmla="*/ 2138916 h 2266507"/>
              <a:gd name="connsiteX3" fmla="*/ 2658140 w 3296093"/>
              <a:gd name="connsiteY3" fmla="*/ 1968795 h 2266507"/>
              <a:gd name="connsiteX4" fmla="*/ 3232298 w 3296093"/>
              <a:gd name="connsiteY4" fmla="*/ 1936898 h 2266507"/>
              <a:gd name="connsiteX5" fmla="*/ 3040912 w 3296093"/>
              <a:gd name="connsiteY5" fmla="*/ 1022498 h 2266507"/>
              <a:gd name="connsiteX6" fmla="*/ 2424224 w 3296093"/>
              <a:gd name="connsiteY6" fmla="*/ 352647 h 2266507"/>
              <a:gd name="connsiteX7" fmla="*/ 1616149 w 3296093"/>
              <a:gd name="connsiteY7" fmla="*/ 33670 h 2266507"/>
              <a:gd name="connsiteX8" fmla="*/ 733647 w 3296093"/>
              <a:gd name="connsiteY8" fmla="*/ 150628 h 2266507"/>
              <a:gd name="connsiteX9" fmla="*/ 148856 w 3296093"/>
              <a:gd name="connsiteY9" fmla="*/ 331381 h 2266507"/>
              <a:gd name="connsiteX10" fmla="*/ 10633 w 3296093"/>
              <a:gd name="connsiteY10" fmla="*/ 724786 h 2266507"/>
              <a:gd name="connsiteX11" fmla="*/ 212652 w 3296093"/>
              <a:gd name="connsiteY11" fmla="*/ 1139456 h 2266507"/>
              <a:gd name="connsiteX12" fmla="*/ 552894 w 3296093"/>
              <a:gd name="connsiteY12" fmla="*/ 1511595 h 2266507"/>
              <a:gd name="connsiteX13" fmla="*/ 861238 w 3296093"/>
              <a:gd name="connsiteY13" fmla="*/ 2138916 h 226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96093" h="2266507">
                <a:moveTo>
                  <a:pt x="861238" y="2138916"/>
                </a:moveTo>
                <a:cubicBezTo>
                  <a:pt x="983512" y="2264735"/>
                  <a:pt x="1082749" y="2266507"/>
                  <a:pt x="1286540" y="2266507"/>
                </a:cubicBezTo>
                <a:cubicBezTo>
                  <a:pt x="1490331" y="2266507"/>
                  <a:pt x="1855382" y="2188535"/>
                  <a:pt x="2083982" y="2138916"/>
                </a:cubicBezTo>
                <a:cubicBezTo>
                  <a:pt x="2312582" y="2089297"/>
                  <a:pt x="2466754" y="2002465"/>
                  <a:pt x="2658140" y="1968795"/>
                </a:cubicBezTo>
                <a:cubicBezTo>
                  <a:pt x="2849526" y="1935125"/>
                  <a:pt x="3168503" y="2094614"/>
                  <a:pt x="3232298" y="1936898"/>
                </a:cubicBezTo>
                <a:cubicBezTo>
                  <a:pt x="3296093" y="1779182"/>
                  <a:pt x="3175591" y="1286540"/>
                  <a:pt x="3040912" y="1022498"/>
                </a:cubicBezTo>
                <a:cubicBezTo>
                  <a:pt x="2906233" y="758456"/>
                  <a:pt x="2661684" y="517452"/>
                  <a:pt x="2424224" y="352647"/>
                </a:cubicBezTo>
                <a:cubicBezTo>
                  <a:pt x="2186764" y="187842"/>
                  <a:pt x="1897912" y="67340"/>
                  <a:pt x="1616149" y="33670"/>
                </a:cubicBezTo>
                <a:cubicBezTo>
                  <a:pt x="1334386" y="0"/>
                  <a:pt x="978196" y="101010"/>
                  <a:pt x="733647" y="150628"/>
                </a:cubicBezTo>
                <a:cubicBezTo>
                  <a:pt x="489098" y="200247"/>
                  <a:pt x="269358" y="235688"/>
                  <a:pt x="148856" y="331381"/>
                </a:cubicBezTo>
                <a:cubicBezTo>
                  <a:pt x="28354" y="427074"/>
                  <a:pt x="0" y="590107"/>
                  <a:pt x="10633" y="724786"/>
                </a:cubicBezTo>
                <a:cubicBezTo>
                  <a:pt x="21266" y="859465"/>
                  <a:pt x="122275" y="1008321"/>
                  <a:pt x="212652" y="1139456"/>
                </a:cubicBezTo>
                <a:cubicBezTo>
                  <a:pt x="303029" y="1270591"/>
                  <a:pt x="443024" y="1345018"/>
                  <a:pt x="552894" y="1511595"/>
                </a:cubicBezTo>
                <a:cubicBezTo>
                  <a:pt x="662764" y="1678172"/>
                  <a:pt x="738964" y="2013097"/>
                  <a:pt x="861238" y="2138916"/>
                </a:cubicBez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32756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j-lt"/>
              </a:rPr>
              <a:t>a²</a:t>
            </a:r>
            <a:endParaRPr lang="pt-BR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3491716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j-lt"/>
              </a:rPr>
              <a:t>BC</a:t>
            </a:r>
            <a:endParaRPr lang="pt-BR" dirty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292080" y="3851756"/>
            <a:ext cx="3096344" cy="830997"/>
            <a:chOff x="5292080" y="3851756"/>
            <a:chExt cx="3096344" cy="830997"/>
          </a:xfrm>
        </p:grpSpPr>
        <p:sp>
          <p:nvSpPr>
            <p:cNvPr id="10" name="Rectangle 9"/>
            <p:cNvSpPr/>
            <p:nvPr/>
          </p:nvSpPr>
          <p:spPr>
            <a:xfrm>
              <a:off x="5292080" y="3851756"/>
              <a:ext cx="309634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2400" dirty="0" smtClean="0">
                  <a:latin typeface="+mj-lt"/>
                </a:rPr>
                <a:t>É possivel afirma que   BC</a:t>
              </a:r>
              <a:r>
                <a:rPr lang="el-GR" sz="2400" dirty="0" smtClean="0">
                  <a:latin typeface="+mj-lt"/>
                </a:rPr>
                <a:t>╞ </a:t>
              </a:r>
              <a:r>
                <a:rPr lang="pt-BR" sz="2400" dirty="0" smtClean="0">
                  <a:latin typeface="+mj-lt"/>
                </a:rPr>
                <a:t>a²</a:t>
              </a:r>
              <a:endParaRPr lang="pt-BR" sz="2400" dirty="0">
                <a:latin typeface="+mj-lt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V="1">
              <a:off x="6854990" y="4348516"/>
              <a:ext cx="72008" cy="216024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8603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Inferência Lógica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O exemplo anterior</a:t>
            </a:r>
            <a:r>
              <a:rPr lang="pt-BR" sz="2800" b="1" dirty="0" smtClean="0"/>
              <a:t>:</a:t>
            </a:r>
          </a:p>
          <a:p>
            <a:pPr marL="0" indent="0">
              <a:buNone/>
            </a:pPr>
            <a:endParaRPr lang="pt-BR" sz="1600" dirty="0"/>
          </a:p>
          <a:p>
            <a:pPr lvl="1"/>
            <a:r>
              <a:rPr lang="pt-BR" sz="2400" dirty="0"/>
              <a:t>Ilustra a </a:t>
            </a:r>
            <a:r>
              <a:rPr lang="pt-BR" sz="2400" b="1" dirty="0"/>
              <a:t>consequência lógica</a:t>
            </a:r>
            <a:r>
              <a:rPr lang="pt-BR" sz="2400" dirty="0" smtClean="0"/>
              <a:t>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Mostra como a consequência lógica pode ser aplicada para produzir </a:t>
            </a:r>
            <a:r>
              <a:rPr lang="pt-BR" sz="2400" b="1" dirty="0"/>
              <a:t>inferência lógica</a:t>
            </a:r>
            <a:r>
              <a:rPr lang="pt-BR" sz="2400" dirty="0"/>
              <a:t> (derivar conclusões). </a:t>
            </a:r>
            <a:endParaRPr lang="pt-BR" sz="2400" dirty="0" smtClean="0"/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O algoritmo ilustrado no exemplo se chama </a:t>
            </a:r>
            <a:r>
              <a:rPr lang="pt-BR" sz="2400" b="1" dirty="0" err="1"/>
              <a:t>model</a:t>
            </a:r>
            <a:r>
              <a:rPr lang="pt-BR" sz="2400" b="1" dirty="0"/>
              <a:t> </a:t>
            </a:r>
            <a:r>
              <a:rPr lang="pt-BR" sz="2400" b="1" dirty="0" err="1"/>
              <a:t>checking</a:t>
            </a:r>
            <a:r>
              <a:rPr lang="pt-BR" sz="2400" b="1" dirty="0"/>
              <a:t>. </a:t>
            </a:r>
            <a:r>
              <a:rPr lang="pt-BR" sz="2400" dirty="0"/>
              <a:t>Ele numera todos os possíveis modelos para checar se a é verdade em todos os modelos onde BC é verdade.</a:t>
            </a:r>
          </a:p>
        </p:txBody>
      </p:sp>
    </p:spTree>
    <p:extLst>
      <p:ext uri="{BB962C8B-B14F-4D97-AF65-F5344CB8AC3E}">
        <p14:creationId xmlns:p14="http://schemas.microsoft.com/office/powerpoint/2010/main" val="20950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Baseado em Conhecimento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Como representar a base de conhecimento do agente?</a:t>
            </a:r>
          </a:p>
          <a:p>
            <a:endParaRPr lang="pt-BR" sz="2800" dirty="0" smtClean="0"/>
          </a:p>
          <a:p>
            <a:pPr lvl="1"/>
            <a:r>
              <a:rPr lang="pt-BR" sz="2400" dirty="0" smtClean="0"/>
              <a:t>Lógica Proposicional</a:t>
            </a:r>
          </a:p>
          <a:p>
            <a:pPr lvl="1"/>
            <a:r>
              <a:rPr lang="pt-BR" sz="2400" dirty="0" smtClean="0"/>
              <a:t>Lógica de Primeira ordem</a:t>
            </a:r>
          </a:p>
          <a:p>
            <a:pPr lvl="1"/>
            <a:r>
              <a:rPr lang="pt-BR" sz="2400" dirty="0" smtClean="0"/>
              <a:t>Outras linguagens lógicas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83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Lógica Proposicional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Lógica simples.</a:t>
            </a:r>
          </a:p>
          <a:p>
            <a:endParaRPr lang="pt-BR" sz="2400" dirty="0"/>
          </a:p>
          <a:p>
            <a:r>
              <a:rPr lang="pt-BR" sz="2400" dirty="0"/>
              <a:t>A sentenças são formadas por conectivos como: “e”, “ou”, “então”. </a:t>
            </a:r>
          </a:p>
          <a:p>
            <a:endParaRPr lang="pt-BR" sz="2400" dirty="0"/>
          </a:p>
          <a:p>
            <a:r>
              <a:rPr lang="pt-BR" sz="2400" dirty="0"/>
              <a:t>É necessário definir:</a:t>
            </a:r>
          </a:p>
          <a:p>
            <a:pPr lvl="1"/>
            <a:r>
              <a:rPr lang="pt-BR" sz="2000" b="1" dirty="0"/>
              <a:t>Sintaxe</a:t>
            </a:r>
            <a:r>
              <a:rPr lang="pt-BR" sz="2000" dirty="0"/>
              <a:t> (sentenças válidas).</a:t>
            </a:r>
          </a:p>
          <a:p>
            <a:pPr lvl="1"/>
            <a:r>
              <a:rPr lang="pt-BR" sz="2000" b="1" dirty="0"/>
              <a:t>S</a:t>
            </a:r>
            <a:r>
              <a:rPr lang="pt-BR" sz="2000" b="1" dirty="0" smtClean="0"/>
              <a:t>emântica</a:t>
            </a:r>
            <a:r>
              <a:rPr lang="pt-BR" sz="2000" dirty="0" smtClean="0"/>
              <a:t> </a:t>
            </a:r>
            <a:r>
              <a:rPr lang="pt-BR" sz="2000" dirty="0"/>
              <a:t>(modo pelo qual a verdade das sentenças é determinada).</a:t>
            </a:r>
          </a:p>
          <a:p>
            <a:pPr lvl="1"/>
            <a:r>
              <a:rPr lang="pt-BR" sz="2000" b="1" dirty="0"/>
              <a:t>Consequência lógica </a:t>
            </a:r>
            <a:r>
              <a:rPr lang="pt-BR" sz="2000" dirty="0"/>
              <a:t>(relação entre uma sentença e outra que decorre dela).</a:t>
            </a:r>
          </a:p>
          <a:p>
            <a:pPr lvl="1"/>
            <a:r>
              <a:rPr lang="pt-BR" sz="2000" b="1" dirty="0"/>
              <a:t>Algoritmo para inferência lógica</a:t>
            </a:r>
            <a:r>
              <a:rPr lang="pt-BR" sz="20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87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Sintaxe em Lógica Proposicional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PT" sz="2800" dirty="0"/>
              <a:t>A sintaxe da lógica proposicional define as </a:t>
            </a:r>
            <a:r>
              <a:rPr lang="pt-BR" sz="2800" dirty="0"/>
              <a:t>sentenças </a:t>
            </a:r>
            <a:r>
              <a:rPr lang="pt-PT" sz="2800" dirty="0"/>
              <a:t>permitidas. É formada por:</a:t>
            </a:r>
          </a:p>
          <a:p>
            <a:pPr lvl="1"/>
            <a:r>
              <a:rPr lang="pt-BR" sz="2000" b="1" dirty="0"/>
              <a:t>Símbolos: </a:t>
            </a:r>
            <a:r>
              <a:rPr lang="pt-BR" sz="2000" dirty="0"/>
              <a:t>nomes em letras maiúsculas (P, Q, R, ...) que podem assumir verdadeiro e falso</a:t>
            </a:r>
            <a:r>
              <a:rPr lang="pt-BR" sz="2000" dirty="0" smtClean="0"/>
              <a:t>;</a:t>
            </a:r>
          </a:p>
          <a:p>
            <a:pPr lvl="1"/>
            <a:endParaRPr lang="pt-BR" sz="1600" dirty="0"/>
          </a:p>
          <a:p>
            <a:pPr lvl="1"/>
            <a:r>
              <a:rPr lang="pt-BR" sz="2000" b="1" dirty="0"/>
              <a:t>S</a:t>
            </a:r>
            <a:r>
              <a:rPr lang="pt-BR" sz="2000" b="1" dirty="0" smtClean="0"/>
              <a:t>entenças </a:t>
            </a:r>
            <a:r>
              <a:rPr lang="pt-BR" sz="2000" b="1" dirty="0"/>
              <a:t>atômicas</a:t>
            </a:r>
            <a:r>
              <a:rPr lang="pt-BR" sz="2000" dirty="0"/>
              <a:t>: constituídas por elementos sintáticos indivisíveis (símbolo proposicional</a:t>
            </a:r>
            <a:r>
              <a:rPr lang="pt-BR" sz="2000" dirty="0" smtClean="0"/>
              <a:t>);</a:t>
            </a:r>
          </a:p>
          <a:p>
            <a:pPr lvl="1"/>
            <a:endParaRPr lang="pt-BR" sz="1600" dirty="0"/>
          </a:p>
          <a:p>
            <a:pPr lvl="1"/>
            <a:r>
              <a:rPr lang="pt-BR" sz="2000" b="1" dirty="0"/>
              <a:t>Sentenças complexas: </a:t>
            </a:r>
            <a:r>
              <a:rPr lang="pt-BR" sz="2000" dirty="0"/>
              <a:t>são construídas a partir de sentenças mais simples com a utilização de conectivos lógicos:  ¬ (não),  ∧ (e),  ∨ (ou), ⇒ (implica), ⇔ (dupla implicação)</a:t>
            </a:r>
          </a:p>
          <a:p>
            <a:pPr lvl="2"/>
            <a:r>
              <a:rPr lang="pt-BR" sz="1800" dirty="0"/>
              <a:t>Sentença cujo principal conectivo é ∧: conjunção</a:t>
            </a:r>
          </a:p>
          <a:p>
            <a:pPr lvl="2"/>
            <a:r>
              <a:rPr lang="pt-BR" sz="1800" dirty="0"/>
              <a:t>Sentença cujo principal conectivo é ∨: </a:t>
            </a:r>
            <a:r>
              <a:rPr lang="pt-BR" sz="1800" dirty="0" smtClean="0"/>
              <a:t>disjunção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59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Gramática da Lógica Proposicional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Sentença</a:t>
            </a:r>
            <a:r>
              <a:rPr lang="pt-BR" dirty="0"/>
              <a:t>  → </a:t>
            </a:r>
            <a:r>
              <a:rPr lang="pt-BR" dirty="0" err="1"/>
              <a:t>SentençaAtômica</a:t>
            </a:r>
            <a:r>
              <a:rPr lang="pt-BR" dirty="0"/>
              <a:t> | </a:t>
            </a:r>
            <a:r>
              <a:rPr lang="pt-BR" dirty="0" err="1"/>
              <a:t>SentençaComplexa</a:t>
            </a:r>
            <a:endParaRPr lang="pt-BR" dirty="0"/>
          </a:p>
          <a:p>
            <a:endParaRPr lang="pt-BR" dirty="0"/>
          </a:p>
          <a:p>
            <a:r>
              <a:rPr lang="pt-BR" dirty="0" err="1"/>
              <a:t>S</a:t>
            </a:r>
            <a:r>
              <a:rPr lang="pt-BR" b="1" dirty="0" err="1" smtClean="0"/>
              <a:t>entençaAtômica</a:t>
            </a:r>
            <a:r>
              <a:rPr lang="pt-BR" dirty="0" smtClean="0"/>
              <a:t> </a:t>
            </a:r>
            <a:r>
              <a:rPr lang="pt-BR" dirty="0"/>
              <a:t>→ Verdadeiro | Falso | Símbolo</a:t>
            </a:r>
          </a:p>
          <a:p>
            <a:endParaRPr lang="pt-BR" dirty="0"/>
          </a:p>
          <a:p>
            <a:r>
              <a:rPr lang="pt-BR" b="1" dirty="0" smtClean="0"/>
              <a:t>Símbolo</a:t>
            </a:r>
            <a:r>
              <a:rPr lang="pt-BR" dirty="0" smtClean="0"/>
              <a:t> </a:t>
            </a:r>
            <a:r>
              <a:rPr lang="pt-BR" dirty="0"/>
              <a:t>→ P | Q | R | ...</a:t>
            </a:r>
          </a:p>
          <a:p>
            <a:endParaRPr lang="pt-BR" dirty="0"/>
          </a:p>
          <a:p>
            <a:r>
              <a:rPr lang="pt-BR" dirty="0" err="1"/>
              <a:t>S</a:t>
            </a:r>
            <a:r>
              <a:rPr lang="pt-BR" b="1" dirty="0" err="1" smtClean="0"/>
              <a:t>entençaComplexa</a:t>
            </a:r>
            <a:r>
              <a:rPr lang="pt-BR" dirty="0" smtClean="0"/>
              <a:t> </a:t>
            </a:r>
            <a:r>
              <a:rPr lang="pt-BR" dirty="0"/>
              <a:t>→ ¬Sentença</a:t>
            </a:r>
          </a:p>
          <a:p>
            <a:pPr>
              <a:buNone/>
            </a:pPr>
            <a:r>
              <a:rPr lang="pt-BR" dirty="0"/>
              <a:t>				     | (Sentença ∧ Sentença)</a:t>
            </a:r>
          </a:p>
          <a:p>
            <a:pPr>
              <a:buNone/>
            </a:pPr>
            <a:r>
              <a:rPr lang="pt-BR" dirty="0"/>
              <a:t>				     | (Sentença ∨ Sentença)</a:t>
            </a:r>
          </a:p>
          <a:p>
            <a:pPr>
              <a:buNone/>
            </a:pPr>
            <a:r>
              <a:rPr lang="pt-BR" dirty="0"/>
              <a:t>				     | (Sentença ⇒ Sentença)</a:t>
            </a:r>
          </a:p>
          <a:p>
            <a:pPr>
              <a:buNone/>
            </a:pPr>
            <a:r>
              <a:rPr lang="pt-BR" dirty="0"/>
              <a:t>				     | (Sentença ⇔ Sentença)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Exempos</a:t>
            </a:r>
            <a:r>
              <a:rPr lang="pt-BR" dirty="0"/>
              <a:t> de Sentenças Validas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</a:t>
            </a:r>
          </a:p>
          <a:p>
            <a:r>
              <a:rPr lang="pt-BR" dirty="0"/>
              <a:t>Verdadeiro</a:t>
            </a:r>
          </a:p>
          <a:p>
            <a:r>
              <a:rPr lang="pt-BR" dirty="0"/>
              <a:t>P ∧ Q</a:t>
            </a:r>
          </a:p>
          <a:p>
            <a:r>
              <a:rPr lang="pt-BR" dirty="0"/>
              <a:t>(P ∨ Q) ⇒</a:t>
            </a:r>
            <a:r>
              <a:rPr lang="pt-BR" b="1" dirty="0"/>
              <a:t> </a:t>
            </a:r>
            <a:r>
              <a:rPr lang="pt-BR" dirty="0"/>
              <a:t>S</a:t>
            </a:r>
          </a:p>
          <a:p>
            <a:r>
              <a:rPr lang="pt-BR" dirty="0"/>
              <a:t>(P ∧ Q) ∨ R ⇒</a:t>
            </a:r>
            <a:r>
              <a:rPr lang="pt-BR" b="1" dirty="0"/>
              <a:t> </a:t>
            </a:r>
            <a:r>
              <a:rPr lang="pt-BR" dirty="0"/>
              <a:t>S</a:t>
            </a:r>
          </a:p>
          <a:p>
            <a:r>
              <a:rPr lang="pt-BR" dirty="0"/>
              <a:t>¬(P ∨ Q)</a:t>
            </a:r>
          </a:p>
          <a:p>
            <a:r>
              <a:rPr lang="pt-BR" dirty="0"/>
              <a:t>¬(P ∨ Q) ⇒</a:t>
            </a:r>
            <a:r>
              <a:rPr lang="pt-BR" b="1" dirty="0"/>
              <a:t> </a:t>
            </a:r>
            <a:r>
              <a:rPr lang="pt-BR" dirty="0"/>
              <a:t>R ∧ 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Baseado em Conhecimento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Podem lidar mais facilmente com </a:t>
            </a:r>
            <a:r>
              <a:rPr lang="pt-BR" sz="2400" b="1" dirty="0" smtClean="0"/>
              <a:t>ambientes parcialmente </a:t>
            </a:r>
            <a:r>
              <a:rPr lang="pt-BR" sz="2400" dirty="0" smtClean="0"/>
              <a:t>observáveis.</a:t>
            </a:r>
          </a:p>
          <a:p>
            <a:endParaRPr lang="pt-BR" sz="2400" dirty="0"/>
          </a:p>
          <a:p>
            <a:r>
              <a:rPr lang="pt-BR" sz="2400" dirty="0" smtClean="0"/>
              <a:t>O agente pode usar as suas percepções e conhecimento do mundo para </a:t>
            </a:r>
            <a:r>
              <a:rPr lang="pt-BR" sz="2400" b="1" dirty="0" smtClean="0"/>
              <a:t>inferir aspectos ainda desconhecidos</a:t>
            </a:r>
            <a:r>
              <a:rPr lang="pt-BR" sz="2400" dirty="0" smtClean="0"/>
              <a:t> do ambiente.</a:t>
            </a:r>
          </a:p>
          <a:p>
            <a:endParaRPr lang="pt-BR" sz="2400" dirty="0" smtClean="0"/>
          </a:p>
          <a:p>
            <a:r>
              <a:rPr lang="pt-BR" sz="2400" dirty="0" smtClean="0"/>
              <a:t>São </a:t>
            </a:r>
            <a:r>
              <a:rPr lang="pt-BR" sz="2400" b="1" dirty="0" smtClean="0"/>
              <a:t>flexíveis</a:t>
            </a:r>
            <a:r>
              <a:rPr lang="pt-BR" sz="2400" dirty="0" smtClean="0"/>
              <a:t> e </a:t>
            </a:r>
            <a:r>
              <a:rPr lang="pt-BR" sz="2400" dirty="0"/>
              <a:t>p</a:t>
            </a:r>
            <a:r>
              <a:rPr lang="pt-BR" sz="2400" dirty="0" smtClean="0"/>
              <a:t>odem assumir novas tarefas na forma de objetivos explicitamente descritos.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738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Implicação Lógica (⇒)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 ⇒ Q</a:t>
            </a:r>
          </a:p>
          <a:p>
            <a:endParaRPr lang="pt-BR" dirty="0"/>
          </a:p>
          <a:p>
            <a:pPr lvl="1"/>
            <a:r>
              <a:rPr lang="pt-BR" dirty="0"/>
              <a:t>Se P é verdade então Q também é verdade. 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Exemplo:</a:t>
            </a:r>
          </a:p>
          <a:p>
            <a:pPr lvl="2"/>
            <a:r>
              <a:rPr lang="pt-BR" dirty="0" smtClean="0"/>
              <a:t>Se está </a:t>
            </a:r>
            <a:r>
              <a:rPr lang="pt-BR" dirty="0"/>
              <a:t>chovendo então as ruas estão molhadas.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81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</a:t>
            </a:r>
            <a:r>
              <a:rPr lang="pt-BR" dirty="0"/>
              <a:t>Lógica (⇔)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 ⇔ Q</a:t>
            </a:r>
          </a:p>
          <a:p>
            <a:endParaRPr lang="pt-BR" dirty="0"/>
          </a:p>
          <a:p>
            <a:pPr lvl="1"/>
            <a:r>
              <a:rPr lang="pt-BR" sz="2400" dirty="0"/>
              <a:t>Se P é verdade então Q também é verdade. Se Q é verdade então P também é verdade.  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 smtClean="0"/>
              <a:t>Exemplo:</a:t>
            </a:r>
          </a:p>
          <a:p>
            <a:pPr lvl="2"/>
            <a:r>
              <a:rPr lang="pt-BR" sz="2000" dirty="0" smtClean="0"/>
              <a:t>Se </a:t>
            </a:r>
            <a:r>
              <a:rPr lang="pt-BR" sz="2000" dirty="0"/>
              <a:t>dois lados de um triangulo são iguais então os dois ângulos da base do tribulo são iguais.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A equivalência por ser substituída por duas sentenças de implicação: (P ⇒ Q) ∧ (Q ⇒ P</a:t>
            </a:r>
            <a:r>
              <a:rPr lang="pt-BR" sz="2400" dirty="0" smtClean="0"/>
              <a:t>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339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Semântica em Lógica Proposicional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Descreve como calcular o valor verdade de qualquer sentença com base em um mesmo </a:t>
            </a:r>
            <a:r>
              <a:rPr lang="pt-BR" sz="2400" b="1" dirty="0"/>
              <a:t>modelo</a:t>
            </a:r>
            <a:r>
              <a:rPr lang="pt-BR" sz="2400" dirty="0"/>
              <a:t>. É necessário definir como calcular a verdade de sentenças atômicas e como calcular a verdade de sentenças formadas com cada um dos cinco conectivos (¬,  ∧,  ∨, ⇒, ⇔).  </a:t>
            </a:r>
          </a:p>
          <a:p>
            <a:endParaRPr lang="pt-BR" sz="700" dirty="0"/>
          </a:p>
          <a:p>
            <a:r>
              <a:rPr lang="pt-BR" sz="2400" b="1" dirty="0"/>
              <a:t>Sentenças atômicas:</a:t>
            </a:r>
          </a:p>
          <a:p>
            <a:pPr lvl="1"/>
            <a:r>
              <a:rPr lang="pt-BR" sz="2000" dirty="0"/>
              <a:t>Verdadeiro é verdadeiro e falso é falso em todo modelo.</a:t>
            </a:r>
          </a:p>
          <a:p>
            <a:pPr lvl="1"/>
            <a:r>
              <a:rPr lang="pt-BR" sz="2000" dirty="0"/>
              <a:t>O valor-verdade de todos os outros símbolos proposicionais deve ser especificado diretamente no modelo.</a:t>
            </a:r>
          </a:p>
          <a:p>
            <a:pPr lvl="1"/>
            <a:endParaRPr lang="pt-BR" sz="900" dirty="0"/>
          </a:p>
          <a:p>
            <a:r>
              <a:rPr lang="pt-BR" sz="2400" b="1" dirty="0"/>
              <a:t>Sentenças complexas:</a:t>
            </a:r>
          </a:p>
          <a:p>
            <a:pPr lvl="1"/>
            <a:r>
              <a:rPr lang="pt-BR" sz="2000" dirty="0"/>
              <a:t>As regras em cada conectivo são resumidas em uma </a:t>
            </a:r>
            <a:r>
              <a:rPr lang="pt-BR" sz="2000" b="1" dirty="0"/>
              <a:t>tabela-verdade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615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Tabela-verdade para os Conectivos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Para os cinco conectivos lógicos apresentados, teremos: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r>
              <a:rPr lang="pt-BR" sz="1800" dirty="0"/>
              <a:t>(*) Lógica proposicional não exige relação de causa e efeito entre P e Q. Deve-se entender esta relação como “se P é verdadeira, então Q é verdadeira. Caso contrário, não estou fazendo nenhuma afirmação”. Exemplo: </a:t>
            </a:r>
          </a:p>
          <a:p>
            <a:pPr lvl="1"/>
            <a:r>
              <a:rPr lang="pt-BR" sz="1100" dirty="0"/>
              <a:t>“5 é ímpar implica que Tóquio é capital do Japão” (V)</a:t>
            </a:r>
          </a:p>
          <a:p>
            <a:pPr lvl="1"/>
            <a:r>
              <a:rPr lang="pt-BR" sz="1100" dirty="0"/>
              <a:t>“5 é par implica que João é inteligente” (V)</a:t>
            </a:r>
            <a:endParaRPr lang="pt-BR" sz="2000" dirty="0"/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3508" y="2348880"/>
            <a:ext cx="65436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228184" y="31569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*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3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/>
          </a:bodyPr>
          <a:lstStyle/>
          <a:p>
            <a:r>
              <a:rPr lang="pt-BR" sz="2800" dirty="0"/>
              <a:t>Vocabulário de símbolos proposicionais: </a:t>
            </a:r>
          </a:p>
          <a:p>
            <a:endParaRPr lang="pt-BR" sz="2800" dirty="0"/>
          </a:p>
          <a:p>
            <a:pPr lvl="1"/>
            <a:r>
              <a:rPr lang="pt-BR" sz="2400" dirty="0"/>
              <a:t>Seja </a:t>
            </a:r>
            <a:r>
              <a:rPr lang="pt-BR" sz="2400" dirty="0" err="1"/>
              <a:t>P</a:t>
            </a:r>
            <a:r>
              <a:rPr lang="pt-BR" sz="2400" baseline="-25000" dirty="0" err="1"/>
              <a:t>i,j</a:t>
            </a:r>
            <a:r>
              <a:rPr lang="pt-BR" sz="2400" dirty="0"/>
              <a:t> verdadeiro se existe poço em [</a:t>
            </a:r>
            <a:r>
              <a:rPr lang="pt-BR" sz="2400" dirty="0" err="1"/>
              <a:t>i,j</a:t>
            </a:r>
            <a:r>
              <a:rPr lang="pt-BR" sz="2400" dirty="0"/>
              <a:t>]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Seja </a:t>
            </a:r>
            <a:r>
              <a:rPr lang="pt-BR" sz="2400" dirty="0" err="1"/>
              <a:t>B</a:t>
            </a:r>
            <a:r>
              <a:rPr lang="pt-BR" sz="2400" baseline="-25000" dirty="0" err="1"/>
              <a:t>i,j</a:t>
            </a:r>
            <a:r>
              <a:rPr lang="pt-BR" sz="2400" baseline="-25000" dirty="0"/>
              <a:t> </a:t>
            </a:r>
            <a:r>
              <a:rPr lang="pt-BR" sz="2400" dirty="0"/>
              <a:t>verdadeiro se existe brisa em [</a:t>
            </a:r>
            <a:r>
              <a:rPr lang="pt-BR" sz="2400" dirty="0" err="1"/>
              <a:t>i,j</a:t>
            </a:r>
            <a:r>
              <a:rPr lang="pt-BR" sz="2400" dirty="0"/>
              <a:t>]</a:t>
            </a:r>
          </a:p>
          <a:p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1766" y="2136626"/>
            <a:ext cx="29146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46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pt-BR" sz="2800" b="1" dirty="0" smtClean="0"/>
              <a:t>Base de Conhecimento:</a:t>
            </a:r>
          </a:p>
          <a:p>
            <a:endParaRPr lang="pt-BR" sz="2000" dirty="0" smtClean="0"/>
          </a:p>
          <a:p>
            <a:pPr>
              <a:buFont typeface="Arial" pitchFamily="34" charset="0"/>
              <a:buNone/>
            </a:pPr>
            <a:r>
              <a:rPr lang="pt-BR" sz="2200" b="1" dirty="0" smtClean="0"/>
              <a:t>R1</a:t>
            </a:r>
            <a:r>
              <a:rPr lang="pt-BR" sz="2200" dirty="0" smtClean="0"/>
              <a:t>: ¬P</a:t>
            </a:r>
            <a:r>
              <a:rPr lang="pt-BR" sz="2200" baseline="-25000" dirty="0" smtClean="0"/>
              <a:t>1,1</a:t>
            </a:r>
            <a:endParaRPr lang="pt-BR" sz="2200" dirty="0" smtClean="0"/>
          </a:p>
          <a:p>
            <a:endParaRPr lang="pt-BR" sz="2200" dirty="0" smtClean="0"/>
          </a:p>
          <a:p>
            <a:pPr>
              <a:buFont typeface="Arial" pitchFamily="34" charset="0"/>
              <a:buNone/>
            </a:pPr>
            <a:r>
              <a:rPr lang="pt-BR" sz="2200" b="1" dirty="0" smtClean="0"/>
              <a:t>R2</a:t>
            </a:r>
            <a:r>
              <a:rPr lang="pt-BR" sz="2200" dirty="0" smtClean="0"/>
              <a:t>: B</a:t>
            </a:r>
            <a:r>
              <a:rPr lang="pt-BR" sz="2200" baseline="-25000" dirty="0" smtClean="0"/>
              <a:t>1,1 </a:t>
            </a:r>
            <a:r>
              <a:rPr lang="pt-BR" sz="2200" dirty="0" smtClean="0"/>
              <a:t>⇔ (P</a:t>
            </a:r>
            <a:r>
              <a:rPr lang="pt-BR" sz="2200" baseline="-25000" dirty="0" smtClean="0"/>
              <a:t>1,2</a:t>
            </a:r>
            <a:r>
              <a:rPr lang="pt-BR" sz="2200" dirty="0" smtClean="0"/>
              <a:t> ∨ P</a:t>
            </a:r>
            <a:r>
              <a:rPr lang="pt-BR" sz="2200" baseline="-25000" dirty="0" smtClean="0"/>
              <a:t>2,1</a:t>
            </a:r>
            <a:r>
              <a:rPr lang="pt-BR" sz="2200" dirty="0" smtClean="0"/>
              <a:t>)                  </a:t>
            </a:r>
          </a:p>
          <a:p>
            <a:pPr>
              <a:buFont typeface="Arial" pitchFamily="34" charset="0"/>
              <a:buNone/>
            </a:pPr>
            <a:r>
              <a:rPr lang="pt-BR" sz="2200" b="1" dirty="0" smtClean="0"/>
              <a:t>R3</a:t>
            </a:r>
            <a:r>
              <a:rPr lang="pt-BR" sz="2200" dirty="0" smtClean="0"/>
              <a:t>: B</a:t>
            </a:r>
            <a:r>
              <a:rPr lang="pt-BR" sz="2200" baseline="-25000" dirty="0" smtClean="0"/>
              <a:t>2,1</a:t>
            </a:r>
            <a:r>
              <a:rPr lang="pt-BR" sz="2200" dirty="0" smtClean="0"/>
              <a:t> ⇔ (P</a:t>
            </a:r>
            <a:r>
              <a:rPr lang="pt-BR" sz="2200" baseline="-25000" dirty="0" smtClean="0"/>
              <a:t>1,1</a:t>
            </a:r>
            <a:r>
              <a:rPr lang="pt-BR" sz="2200" dirty="0" smtClean="0"/>
              <a:t> ∨ P</a:t>
            </a:r>
            <a:r>
              <a:rPr lang="pt-BR" sz="2200" baseline="-25000" dirty="0" smtClean="0"/>
              <a:t>2,2</a:t>
            </a:r>
            <a:r>
              <a:rPr lang="pt-BR" sz="2200" dirty="0" smtClean="0"/>
              <a:t> ∨ P</a:t>
            </a:r>
            <a:r>
              <a:rPr lang="pt-BR" sz="2200" baseline="-25000" dirty="0" smtClean="0"/>
              <a:t>3,1</a:t>
            </a:r>
            <a:r>
              <a:rPr lang="pt-BR" sz="2200" dirty="0" smtClean="0"/>
              <a:t>)</a:t>
            </a:r>
          </a:p>
          <a:p>
            <a:endParaRPr lang="pt-BR" sz="2200" dirty="0" smtClean="0"/>
          </a:p>
          <a:p>
            <a:pPr>
              <a:buFont typeface="Arial" pitchFamily="34" charset="0"/>
              <a:buNone/>
            </a:pPr>
            <a:r>
              <a:rPr lang="pt-BR" sz="2200" b="1" dirty="0" smtClean="0"/>
              <a:t>R4</a:t>
            </a:r>
            <a:r>
              <a:rPr lang="pt-BR" sz="2200" dirty="0" smtClean="0"/>
              <a:t>: ¬B</a:t>
            </a:r>
            <a:r>
              <a:rPr lang="pt-BR" sz="2200" baseline="-25000" dirty="0" smtClean="0"/>
              <a:t>1,1</a:t>
            </a:r>
            <a:endParaRPr lang="pt-BR" sz="2200" dirty="0" smtClean="0"/>
          </a:p>
          <a:p>
            <a:pPr>
              <a:buFont typeface="Arial" pitchFamily="34" charset="0"/>
              <a:buNone/>
            </a:pPr>
            <a:r>
              <a:rPr lang="pt-BR" sz="2200" b="1" dirty="0" smtClean="0"/>
              <a:t>R5</a:t>
            </a:r>
            <a:r>
              <a:rPr lang="pt-BR" sz="2200" dirty="0" smtClean="0"/>
              <a:t>: B</a:t>
            </a:r>
            <a:r>
              <a:rPr lang="pt-BR" sz="2200" baseline="-25000" dirty="0" smtClean="0"/>
              <a:t>2,1</a:t>
            </a:r>
            <a:endParaRPr lang="pt-BR" sz="2200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4496564" y="2434743"/>
            <a:ext cx="432048" cy="432048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   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4477896" y="3497625"/>
            <a:ext cx="432048" cy="432048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   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488944" y="4628657"/>
            <a:ext cx="432048" cy="432048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4936232" y="3356992"/>
            <a:ext cx="4028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600" dirty="0" smtClean="0">
                <a:latin typeface="+mj-lt"/>
              </a:rPr>
              <a:t>Um quadrado tem uma brisa se e somente  se existe um poço em um quadrado vizinho (todos os quadrados devem ser declarados).</a:t>
            </a:r>
            <a:endParaRPr lang="pt-BR" sz="16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2040" y="2510179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600" dirty="0" smtClean="0">
                <a:latin typeface="+mj-lt"/>
              </a:rPr>
              <a:t>Não há poço em [1,1].</a:t>
            </a:r>
            <a:endParaRPr lang="pt-BR" sz="14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28612" y="4572417"/>
            <a:ext cx="3387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600" dirty="0" smtClean="0">
                <a:latin typeface="+mj-lt"/>
              </a:rPr>
              <a:t>Percepções adquiridas pelo agente do mundo em que ele se encontra. </a:t>
            </a:r>
            <a:endParaRPr lang="pt-BR" sz="1600" dirty="0">
              <a:latin typeface="+mj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47563" r="25883"/>
          <a:stretch>
            <a:fillRect/>
          </a:stretch>
        </p:blipFill>
        <p:spPr bwMode="auto">
          <a:xfrm>
            <a:off x="5220072" y="5490669"/>
            <a:ext cx="1894304" cy="132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66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Inferência -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Inferência</a:t>
            </a:r>
            <a:r>
              <a:rPr lang="pt-BR" sz="2400" dirty="0"/>
              <a:t>: derivação de novas sentenças a partir de sentenças antigas. </a:t>
            </a:r>
          </a:p>
          <a:p>
            <a:endParaRPr lang="pt-BR" sz="2400" dirty="0"/>
          </a:p>
          <a:p>
            <a:r>
              <a:rPr lang="pt-BR" sz="2400" b="1" dirty="0"/>
              <a:t>Objetivo</a:t>
            </a:r>
            <a:r>
              <a:rPr lang="pt-BR" sz="2400" dirty="0"/>
              <a:t>: decidir se BC╞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400" dirty="0"/>
              <a:t> para alguma sentença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400" dirty="0"/>
              <a:t>. Exemplos: P</a:t>
            </a:r>
            <a:r>
              <a:rPr lang="pt-BR" sz="2400" baseline="-25000" dirty="0"/>
              <a:t>1,2</a:t>
            </a:r>
            <a:r>
              <a:rPr lang="pt-BR" sz="2400" dirty="0"/>
              <a:t>? P</a:t>
            </a:r>
            <a:r>
              <a:rPr lang="pt-BR" sz="2400" baseline="-25000" dirty="0"/>
              <a:t>2,2</a:t>
            </a:r>
            <a:r>
              <a:rPr lang="pt-BR" sz="2400" dirty="0"/>
              <a:t>?</a:t>
            </a:r>
          </a:p>
          <a:p>
            <a:endParaRPr lang="pt-BR" sz="2400" dirty="0"/>
          </a:p>
          <a:p>
            <a:r>
              <a:rPr lang="pt-BR" sz="2400" b="1" dirty="0"/>
              <a:t>Algoritmo</a:t>
            </a:r>
            <a:r>
              <a:rPr lang="pt-BR" sz="2400" dirty="0"/>
              <a:t>: enumerar todos os modelos e verificar se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400" dirty="0"/>
              <a:t> é verdadeira em todo modelo no qual BC é verdadeira.</a:t>
            </a:r>
          </a:p>
          <a:p>
            <a:pPr lvl="1"/>
            <a:r>
              <a:rPr lang="pt-BR" sz="1800" dirty="0"/>
              <a:t>Símbolos proposicionais relevantes: </a:t>
            </a:r>
          </a:p>
          <a:p>
            <a:pPr lvl="1">
              <a:buNone/>
            </a:pPr>
            <a:r>
              <a:rPr lang="pt-BR" sz="1800" dirty="0"/>
              <a:t>B</a:t>
            </a:r>
            <a:r>
              <a:rPr lang="pt-BR" sz="1800" baseline="-25000" dirty="0"/>
              <a:t>1,1</a:t>
            </a:r>
            <a:r>
              <a:rPr lang="pt-BR" sz="1800" dirty="0"/>
              <a:t>, B</a:t>
            </a:r>
            <a:r>
              <a:rPr lang="pt-BR" sz="1800" baseline="-25000" dirty="0"/>
              <a:t>2,1</a:t>
            </a:r>
            <a:r>
              <a:rPr lang="pt-BR" sz="1800" dirty="0"/>
              <a:t>, P</a:t>
            </a:r>
            <a:r>
              <a:rPr lang="pt-BR" sz="1800" baseline="-25000" dirty="0"/>
              <a:t>1,1</a:t>
            </a:r>
            <a:r>
              <a:rPr lang="pt-BR" sz="1800" dirty="0"/>
              <a:t>, P</a:t>
            </a:r>
            <a:r>
              <a:rPr lang="pt-BR" sz="1800" baseline="-25000" dirty="0"/>
              <a:t>1,2</a:t>
            </a:r>
            <a:r>
              <a:rPr lang="pt-BR" sz="1800" dirty="0"/>
              <a:t>, P</a:t>
            </a:r>
            <a:r>
              <a:rPr lang="pt-BR" sz="1800" baseline="-25000" dirty="0"/>
              <a:t>2,1</a:t>
            </a:r>
            <a:r>
              <a:rPr lang="pt-BR" sz="1800" dirty="0"/>
              <a:t>, P</a:t>
            </a:r>
            <a:r>
              <a:rPr lang="pt-BR" sz="1800" baseline="-25000" dirty="0"/>
              <a:t>2,2</a:t>
            </a:r>
            <a:r>
              <a:rPr lang="pt-BR" sz="1800" dirty="0"/>
              <a:t>, P</a:t>
            </a:r>
            <a:r>
              <a:rPr lang="pt-BR" sz="1800" baseline="-25000" dirty="0"/>
              <a:t>3,1</a:t>
            </a:r>
          </a:p>
          <a:p>
            <a:pPr lvl="1">
              <a:buNone/>
            </a:pPr>
            <a:endParaRPr lang="pt-BR" sz="1800" baseline="-25000" dirty="0"/>
          </a:p>
          <a:p>
            <a:pPr lvl="1"/>
            <a:r>
              <a:rPr lang="pt-BR" sz="1800" dirty="0"/>
              <a:t>7 símbolos → 2</a:t>
            </a:r>
            <a:r>
              <a:rPr lang="pt-BR" sz="1800" baseline="30000" dirty="0"/>
              <a:t>7</a:t>
            </a:r>
            <a:r>
              <a:rPr lang="pt-BR" sz="1800" dirty="0"/>
              <a:t>=128 modelos </a:t>
            </a:r>
            <a:r>
              <a:rPr lang="pt-BR" sz="1800" dirty="0" smtClean="0"/>
              <a:t>possíveis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29644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Tabela Verdade –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Em </a:t>
            </a:r>
            <a:r>
              <a:rPr lang="pt-BR" sz="2400" dirty="0"/>
              <a:t>três desses modelos toda a base de conhecimento é verdadeira. </a:t>
            </a:r>
          </a:p>
          <a:p>
            <a:r>
              <a:rPr lang="pt-BR" sz="2400" dirty="0"/>
              <a:t>Nesses três modelos, ¬P</a:t>
            </a:r>
            <a:r>
              <a:rPr lang="pt-BR" sz="2400" baseline="-25000" dirty="0"/>
              <a:t>1,2</a:t>
            </a:r>
            <a:r>
              <a:rPr lang="pt-BR" sz="2400" dirty="0"/>
              <a:t> é verdadeira. Dessa maneira conclui-se que </a:t>
            </a:r>
            <a:r>
              <a:rPr lang="pt-BR" sz="2400" b="1" dirty="0"/>
              <a:t>não existe poço em [1,2]</a:t>
            </a:r>
            <a:r>
              <a:rPr lang="pt-BR" sz="2400" dirty="0"/>
              <a:t>. </a:t>
            </a:r>
          </a:p>
          <a:p>
            <a:r>
              <a:rPr lang="pt-BR" sz="2400" dirty="0"/>
              <a:t>P</a:t>
            </a:r>
            <a:r>
              <a:rPr lang="pt-BR" sz="2400" baseline="-25000" dirty="0"/>
              <a:t>2,2</a:t>
            </a:r>
            <a:r>
              <a:rPr lang="pt-BR" sz="2400" dirty="0"/>
              <a:t> é verdadeira em dois dos três modelos e falsa em um. Assim, </a:t>
            </a:r>
            <a:r>
              <a:rPr lang="pt-BR" sz="2400" b="1" dirty="0"/>
              <a:t>não podemos dizer ainda se existe um poço em [2,2</a:t>
            </a:r>
            <a:r>
              <a:rPr lang="pt-BR" sz="2400" b="1" dirty="0" smtClean="0"/>
              <a:t>]</a:t>
            </a:r>
            <a:r>
              <a:rPr lang="pt-BR" sz="2400" dirty="0" smtClean="0"/>
              <a:t>.</a:t>
            </a:r>
            <a:endParaRPr lang="pt-BR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012" y="1556793"/>
            <a:ext cx="506526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086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Equivalência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79296" cy="4525963"/>
          </a:xfrm>
        </p:spPr>
        <p:txBody>
          <a:bodyPr>
            <a:normAutofit fontScale="55000" lnSpcReduction="20000"/>
          </a:bodyPr>
          <a:lstStyle/>
          <a:p>
            <a:r>
              <a:rPr lang="pt-BR" sz="4800" dirty="0"/>
              <a:t>Duas sentenças 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4800" dirty="0"/>
              <a:t> e 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t-BR" sz="4800" dirty="0"/>
              <a:t> são logicamente equivalentes (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pt-BR" sz="4800" dirty="0"/>
              <a:t>⇔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pt-BR" sz="4800" dirty="0"/>
              <a:t>) se são verdadeiras no mesmo conjunto de modelos. </a:t>
            </a:r>
            <a:endParaRPr lang="pt-BR" sz="4800" dirty="0" smtClean="0"/>
          </a:p>
          <a:p>
            <a:endParaRPr lang="pt-BR" sz="4800" dirty="0"/>
          </a:p>
          <a:p>
            <a:pPr>
              <a:buNone/>
            </a:pPr>
            <a:r>
              <a:rPr lang="pt-BR" sz="4000" dirty="0"/>
              <a:t>	</a:t>
            </a:r>
            <a:r>
              <a:rPr lang="el-GR" dirty="0"/>
              <a:t>(α∧β) ≡ (β∧α) </a:t>
            </a:r>
            <a:r>
              <a:rPr lang="pt-BR" dirty="0"/>
              <a:t>comutatividade de ∧</a:t>
            </a:r>
          </a:p>
          <a:p>
            <a:pPr>
              <a:buNone/>
            </a:pPr>
            <a:r>
              <a:rPr lang="pt-BR" dirty="0"/>
              <a:t>	(</a:t>
            </a:r>
            <a:r>
              <a:rPr lang="el-GR" dirty="0"/>
              <a:t>α∨β) ≡ (β∨α) </a:t>
            </a:r>
            <a:r>
              <a:rPr lang="pt-BR" dirty="0"/>
              <a:t>comutatividade de ∨</a:t>
            </a:r>
          </a:p>
          <a:p>
            <a:pPr>
              <a:buNone/>
            </a:pPr>
            <a:r>
              <a:rPr lang="pt-BR" dirty="0"/>
              <a:t>	(</a:t>
            </a:r>
            <a:r>
              <a:rPr lang="el-GR" dirty="0"/>
              <a:t>α∧β)∧γ ≡ α∧(β∧γ) </a:t>
            </a:r>
            <a:r>
              <a:rPr lang="pt-BR" dirty="0"/>
              <a:t>associatividade de ∧</a:t>
            </a:r>
          </a:p>
          <a:p>
            <a:pPr>
              <a:buNone/>
            </a:pPr>
            <a:r>
              <a:rPr lang="pt-BR" dirty="0"/>
              <a:t>	(</a:t>
            </a:r>
            <a:r>
              <a:rPr lang="el-GR" dirty="0"/>
              <a:t>α∨β)∨γ ≡ α∨(β∨γ) </a:t>
            </a:r>
            <a:r>
              <a:rPr lang="pt-BR" dirty="0"/>
              <a:t>associatividade de ∨</a:t>
            </a:r>
          </a:p>
          <a:p>
            <a:pPr>
              <a:buNone/>
            </a:pPr>
            <a:r>
              <a:rPr lang="pt-BR" dirty="0"/>
              <a:t>	¬¬</a:t>
            </a:r>
            <a:r>
              <a:rPr lang="el-GR" dirty="0"/>
              <a:t>α ≡ α </a:t>
            </a:r>
            <a:r>
              <a:rPr lang="pt-BR" dirty="0"/>
              <a:t>eliminação de dupla negação</a:t>
            </a:r>
          </a:p>
          <a:p>
            <a:pPr>
              <a:buNone/>
            </a:pPr>
            <a:r>
              <a:rPr lang="pt-BR" dirty="0"/>
              <a:t>	(</a:t>
            </a:r>
            <a:r>
              <a:rPr lang="el-GR" dirty="0"/>
              <a:t>α⇒β) ≡ (¬β⇒¬α) </a:t>
            </a:r>
            <a:r>
              <a:rPr lang="pt-BR" dirty="0"/>
              <a:t>contraposição</a:t>
            </a:r>
          </a:p>
          <a:p>
            <a:pPr>
              <a:buNone/>
            </a:pPr>
            <a:r>
              <a:rPr lang="pt-BR" dirty="0"/>
              <a:t>	(</a:t>
            </a:r>
            <a:r>
              <a:rPr lang="el-GR" dirty="0"/>
              <a:t>α⇒β) ≡ (¬α∨ β) </a:t>
            </a:r>
            <a:r>
              <a:rPr lang="pt-BR" dirty="0"/>
              <a:t>eliminação de implicação</a:t>
            </a:r>
          </a:p>
          <a:p>
            <a:pPr>
              <a:buNone/>
            </a:pPr>
            <a:r>
              <a:rPr lang="pt-BR" dirty="0"/>
              <a:t>	(</a:t>
            </a:r>
            <a:r>
              <a:rPr lang="el-GR" dirty="0"/>
              <a:t>α⇔β) ≡ ((α⇒β) ∧ (β⇒α)) </a:t>
            </a:r>
            <a:r>
              <a:rPr lang="pt-BR" dirty="0"/>
              <a:t>eliminação de </a:t>
            </a:r>
            <a:r>
              <a:rPr lang="pt-BR" dirty="0" err="1"/>
              <a:t>bicondicional</a:t>
            </a:r>
            <a:endParaRPr lang="pt-BR" dirty="0"/>
          </a:p>
          <a:p>
            <a:pPr>
              <a:buNone/>
            </a:pPr>
            <a:r>
              <a:rPr lang="pt-BR" dirty="0"/>
              <a:t>	¬(</a:t>
            </a:r>
            <a:r>
              <a:rPr lang="el-GR" dirty="0"/>
              <a:t>α∧β) ≡ (¬α∨¬β) </a:t>
            </a:r>
            <a:r>
              <a:rPr lang="pt-BR" dirty="0"/>
              <a:t>de Morgan</a:t>
            </a:r>
          </a:p>
          <a:p>
            <a:pPr>
              <a:buNone/>
            </a:pPr>
            <a:r>
              <a:rPr lang="pt-BR" dirty="0"/>
              <a:t>	¬(</a:t>
            </a:r>
            <a:r>
              <a:rPr lang="el-GR" dirty="0"/>
              <a:t>α∨β) ≡ (¬α∧¬β) </a:t>
            </a:r>
            <a:r>
              <a:rPr lang="pt-BR" dirty="0"/>
              <a:t>de Morgan</a:t>
            </a:r>
          </a:p>
          <a:p>
            <a:pPr>
              <a:buNone/>
            </a:pPr>
            <a:r>
              <a:rPr lang="pt-BR" dirty="0"/>
              <a:t>	(</a:t>
            </a:r>
            <a:r>
              <a:rPr lang="el-GR" dirty="0"/>
              <a:t>α∧(β∨γ)) ≡ ((α∧β)∨(α∧γ)) </a:t>
            </a:r>
            <a:r>
              <a:rPr lang="pt-BR" dirty="0"/>
              <a:t>distributividade de ∧ sobre ∨</a:t>
            </a:r>
          </a:p>
          <a:p>
            <a:pPr>
              <a:buNone/>
            </a:pPr>
            <a:r>
              <a:rPr lang="pt-BR" dirty="0"/>
              <a:t>	(</a:t>
            </a:r>
            <a:r>
              <a:rPr lang="el-GR" dirty="0"/>
              <a:t>α∨(β∧γ)) ≡ ((α∨β)∧(α∨γ)) </a:t>
            </a:r>
            <a:r>
              <a:rPr lang="pt-BR" dirty="0"/>
              <a:t>distributividade de ∨ sobre </a:t>
            </a:r>
            <a:r>
              <a:rPr lang="pt-BR" dirty="0" smtClean="0"/>
              <a:t>∧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250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Padrões de Raciocínio em Logica Proposicional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b="1" dirty="0"/>
              <a:t>Modus </a:t>
            </a:r>
            <a:r>
              <a:rPr lang="pt-BR" sz="2400" b="1" dirty="0" err="1"/>
              <a:t>Ponens</a:t>
            </a:r>
            <a:r>
              <a:rPr lang="pt-BR" sz="2400" dirty="0"/>
              <a:t>: A partir de uma implicação e a premissa da implicação, pode-se inferir a conclusão. </a:t>
            </a:r>
          </a:p>
          <a:p>
            <a:endParaRPr lang="pt-BR" sz="2400" dirty="0"/>
          </a:p>
          <a:p>
            <a:r>
              <a:rPr lang="pt-BR" sz="2400" b="1" dirty="0"/>
              <a:t>Eliminação de E</a:t>
            </a:r>
            <a:r>
              <a:rPr lang="pt-BR" sz="2400" dirty="0"/>
              <a:t>: De uma conjunção, pode-se inferir qualquer um dos </a:t>
            </a:r>
            <a:r>
              <a:rPr lang="pt-BR" sz="2400" dirty="0" err="1"/>
              <a:t>conjuntores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b="1" dirty="0"/>
              <a:t>Resolução Unitária</a:t>
            </a:r>
            <a:r>
              <a:rPr lang="pt-BR" sz="2400" dirty="0"/>
              <a:t>: De uma disjunção, se um dos disjuntores é falso, então pode-se inferir que o outro é verdadeiro.</a:t>
            </a:r>
          </a:p>
          <a:p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6060" y="1651660"/>
            <a:ext cx="1224136" cy="94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0340" y="3061340"/>
            <a:ext cx="125349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618857"/>
            <a:ext cx="130414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71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Baseado em Conhecimento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86800" cy="4525963"/>
          </a:xfrm>
        </p:spPr>
        <p:txBody>
          <a:bodyPr>
            <a:noAutofit/>
          </a:bodyPr>
          <a:lstStyle/>
          <a:p>
            <a:r>
              <a:rPr lang="pt-BR" sz="2400" dirty="0"/>
              <a:t>O componente central de um agente baseado em conhecimento é sua </a:t>
            </a:r>
            <a:r>
              <a:rPr lang="pt-BR" sz="2400" b="1" dirty="0"/>
              <a:t>base de conhecimento</a:t>
            </a:r>
            <a:r>
              <a:rPr lang="pt-BR" sz="2400" dirty="0"/>
              <a:t>. </a:t>
            </a:r>
          </a:p>
          <a:p>
            <a:endParaRPr lang="pt-BR" sz="2400" dirty="0"/>
          </a:p>
          <a:p>
            <a:r>
              <a:rPr lang="pt-BR" sz="2400" dirty="0"/>
              <a:t>A base de conhecimento é formada por um conjunto de </a:t>
            </a:r>
            <a:r>
              <a:rPr lang="pt-BR" sz="2400" b="1" dirty="0"/>
              <a:t>sentenças</a:t>
            </a:r>
            <a:r>
              <a:rPr lang="pt-BR" sz="2400" dirty="0"/>
              <a:t> expressadas através de uma </a:t>
            </a:r>
            <a:r>
              <a:rPr lang="pt-BR" sz="2400" b="1" dirty="0"/>
              <a:t>linguagem lógica </a:t>
            </a:r>
            <a:r>
              <a:rPr lang="pt-BR" sz="2400" dirty="0"/>
              <a:t>de representação de conhecimento.</a:t>
            </a:r>
          </a:p>
          <a:p>
            <a:endParaRPr lang="pt-BR" sz="2400" dirty="0"/>
          </a:p>
          <a:p>
            <a:r>
              <a:rPr lang="pt-BR" sz="2400" dirty="0"/>
              <a:t>Deve ser possível adicionar novas sentenças à base e consultar o que se conhece. Ambas as tarefas podem envolver </a:t>
            </a:r>
            <a:r>
              <a:rPr lang="pt-BR" sz="2400" b="1" dirty="0"/>
              <a:t>inferência</a:t>
            </a:r>
            <a:r>
              <a:rPr lang="pt-BR" sz="2400" dirty="0"/>
              <a:t> (derivação de novas sentenças a partir de sentenças antigas).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43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 Volta ao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pt-BR" sz="2800" b="1" dirty="0" smtClean="0"/>
              <a:t>Base de Conhecimento:</a:t>
            </a:r>
          </a:p>
          <a:p>
            <a:endParaRPr lang="pt-BR" sz="2000" dirty="0" smtClean="0"/>
          </a:p>
          <a:p>
            <a:pPr>
              <a:buFont typeface="Arial" pitchFamily="34" charset="0"/>
              <a:buNone/>
            </a:pPr>
            <a:r>
              <a:rPr lang="pt-BR" sz="2200" b="1" dirty="0" smtClean="0"/>
              <a:t>R1</a:t>
            </a:r>
            <a:r>
              <a:rPr lang="pt-BR" sz="2200" dirty="0" smtClean="0"/>
              <a:t>: ¬P</a:t>
            </a:r>
            <a:r>
              <a:rPr lang="pt-BR" sz="2200" baseline="-25000" dirty="0" smtClean="0"/>
              <a:t>1,1</a:t>
            </a:r>
            <a:endParaRPr lang="pt-BR" sz="2200" dirty="0" smtClean="0"/>
          </a:p>
          <a:p>
            <a:endParaRPr lang="pt-BR" sz="2200" dirty="0" smtClean="0"/>
          </a:p>
          <a:p>
            <a:pPr>
              <a:buFont typeface="Arial" pitchFamily="34" charset="0"/>
              <a:buNone/>
            </a:pPr>
            <a:r>
              <a:rPr lang="pt-BR" sz="2200" b="1" dirty="0" smtClean="0"/>
              <a:t>R2</a:t>
            </a:r>
            <a:r>
              <a:rPr lang="pt-BR" sz="2200" dirty="0" smtClean="0"/>
              <a:t>: B</a:t>
            </a:r>
            <a:r>
              <a:rPr lang="pt-BR" sz="2200" baseline="-25000" dirty="0" smtClean="0"/>
              <a:t>1,1 </a:t>
            </a:r>
            <a:r>
              <a:rPr lang="pt-BR" sz="2200" dirty="0" smtClean="0"/>
              <a:t>⇔ (P</a:t>
            </a:r>
            <a:r>
              <a:rPr lang="pt-BR" sz="2200" baseline="-25000" dirty="0" smtClean="0"/>
              <a:t>1,2</a:t>
            </a:r>
            <a:r>
              <a:rPr lang="pt-BR" sz="2200" dirty="0" smtClean="0"/>
              <a:t> ∨ P</a:t>
            </a:r>
            <a:r>
              <a:rPr lang="pt-BR" sz="2200" baseline="-25000" dirty="0" smtClean="0"/>
              <a:t>2,1</a:t>
            </a:r>
            <a:r>
              <a:rPr lang="pt-BR" sz="2200" dirty="0" smtClean="0"/>
              <a:t>)                  </a:t>
            </a:r>
          </a:p>
          <a:p>
            <a:pPr>
              <a:buFont typeface="Arial" pitchFamily="34" charset="0"/>
              <a:buNone/>
            </a:pPr>
            <a:r>
              <a:rPr lang="pt-BR" sz="2200" b="1" dirty="0" smtClean="0"/>
              <a:t>R3</a:t>
            </a:r>
            <a:r>
              <a:rPr lang="pt-BR" sz="2200" dirty="0" smtClean="0"/>
              <a:t>: B</a:t>
            </a:r>
            <a:r>
              <a:rPr lang="pt-BR" sz="2200" baseline="-25000" dirty="0" smtClean="0"/>
              <a:t>2,1</a:t>
            </a:r>
            <a:r>
              <a:rPr lang="pt-BR" sz="2200" dirty="0" smtClean="0"/>
              <a:t> ⇔ (P</a:t>
            </a:r>
            <a:r>
              <a:rPr lang="pt-BR" sz="2200" baseline="-25000" dirty="0" smtClean="0"/>
              <a:t>1,1</a:t>
            </a:r>
            <a:r>
              <a:rPr lang="pt-BR" sz="2200" dirty="0" smtClean="0"/>
              <a:t> ∨ P</a:t>
            </a:r>
            <a:r>
              <a:rPr lang="pt-BR" sz="2200" baseline="-25000" dirty="0" smtClean="0"/>
              <a:t>2,2</a:t>
            </a:r>
            <a:r>
              <a:rPr lang="pt-BR" sz="2200" dirty="0" smtClean="0"/>
              <a:t> ∨ P</a:t>
            </a:r>
            <a:r>
              <a:rPr lang="pt-BR" sz="2200" baseline="-25000" dirty="0" smtClean="0"/>
              <a:t>3,1</a:t>
            </a:r>
            <a:r>
              <a:rPr lang="pt-BR" sz="2200" dirty="0" smtClean="0"/>
              <a:t>)</a:t>
            </a:r>
          </a:p>
          <a:p>
            <a:endParaRPr lang="pt-BR" sz="2200" dirty="0" smtClean="0"/>
          </a:p>
          <a:p>
            <a:pPr>
              <a:buFont typeface="Arial" pitchFamily="34" charset="0"/>
              <a:buNone/>
            </a:pPr>
            <a:r>
              <a:rPr lang="pt-BR" sz="2200" b="1" dirty="0" smtClean="0"/>
              <a:t>R4</a:t>
            </a:r>
            <a:r>
              <a:rPr lang="pt-BR" sz="2200" dirty="0" smtClean="0"/>
              <a:t>: ¬B</a:t>
            </a:r>
            <a:r>
              <a:rPr lang="pt-BR" sz="2200" baseline="-25000" dirty="0" smtClean="0"/>
              <a:t>1,1</a:t>
            </a:r>
            <a:endParaRPr lang="pt-BR" sz="2200" dirty="0" smtClean="0"/>
          </a:p>
          <a:p>
            <a:pPr>
              <a:buFont typeface="Arial" pitchFamily="34" charset="0"/>
              <a:buNone/>
            </a:pPr>
            <a:r>
              <a:rPr lang="pt-BR" sz="2200" b="1" dirty="0" smtClean="0"/>
              <a:t>R5</a:t>
            </a:r>
            <a:r>
              <a:rPr lang="pt-BR" sz="2200" dirty="0" smtClean="0"/>
              <a:t>: B</a:t>
            </a:r>
            <a:r>
              <a:rPr lang="pt-BR" sz="2200" baseline="-25000" dirty="0" smtClean="0"/>
              <a:t>2,1</a:t>
            </a:r>
            <a:endParaRPr lang="pt-BR" sz="2200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4496564" y="2434743"/>
            <a:ext cx="432048" cy="432048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   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4477896" y="3497625"/>
            <a:ext cx="432048" cy="432048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   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488944" y="4628657"/>
            <a:ext cx="432048" cy="432048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4936232" y="3356992"/>
            <a:ext cx="4028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600" dirty="0" smtClean="0">
                <a:latin typeface="+mj-lt"/>
              </a:rPr>
              <a:t>Um quadrado tem uma brisa se e somente  se existe um poço em um quadrado vizinho (todos os quadrados devem ser declarados).</a:t>
            </a:r>
            <a:endParaRPr lang="pt-BR" sz="16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2040" y="2510179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600" dirty="0" smtClean="0">
                <a:latin typeface="+mj-lt"/>
              </a:rPr>
              <a:t>Não há poço em [1,1].</a:t>
            </a:r>
            <a:endParaRPr lang="pt-BR" sz="14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28612" y="4572417"/>
            <a:ext cx="3387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600" dirty="0" smtClean="0">
                <a:latin typeface="+mj-lt"/>
              </a:rPr>
              <a:t>Percepções adquiridas pelo agente do mundo em que ele se encontra. </a:t>
            </a:r>
            <a:endParaRPr lang="pt-BR" sz="1600" dirty="0">
              <a:latin typeface="+mj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47563" r="25883"/>
          <a:stretch>
            <a:fillRect/>
          </a:stretch>
        </p:blipFill>
        <p:spPr bwMode="auto">
          <a:xfrm>
            <a:off x="5220072" y="5490669"/>
            <a:ext cx="1894304" cy="132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39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Provando ¬P</a:t>
            </a:r>
            <a:r>
              <a:rPr lang="pt-BR" baseline="-25000" dirty="0"/>
              <a:t>1,2</a:t>
            </a:r>
            <a:r>
              <a:rPr lang="pt-BR" dirty="0"/>
              <a:t> em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Eliminação </a:t>
            </a:r>
            <a:r>
              <a:rPr lang="pt-BR" dirty="0" err="1"/>
              <a:t>bicondicional</a:t>
            </a:r>
            <a:r>
              <a:rPr lang="pt-BR" dirty="0"/>
              <a:t> em </a:t>
            </a:r>
            <a:r>
              <a:rPr lang="pt-BR" b="1" dirty="0"/>
              <a:t>R2</a:t>
            </a:r>
            <a:r>
              <a:rPr lang="pt-BR" dirty="0"/>
              <a:t>: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b="1" dirty="0"/>
              <a:t>R2</a:t>
            </a:r>
            <a:r>
              <a:rPr lang="pt-BR" dirty="0"/>
              <a:t>: B</a:t>
            </a:r>
            <a:r>
              <a:rPr lang="pt-BR" baseline="-25000" dirty="0"/>
              <a:t>1,1</a:t>
            </a:r>
            <a:r>
              <a:rPr lang="pt-BR" dirty="0"/>
              <a:t> ⇔ (P</a:t>
            </a:r>
            <a:r>
              <a:rPr lang="pt-BR" baseline="-25000" dirty="0"/>
              <a:t>1,2</a:t>
            </a:r>
            <a:r>
              <a:rPr lang="pt-BR" dirty="0"/>
              <a:t> ∨ P</a:t>
            </a:r>
            <a:r>
              <a:rPr lang="pt-BR" baseline="-25000" dirty="0"/>
              <a:t>2,1</a:t>
            </a:r>
            <a:r>
              <a:rPr lang="pt-BR" dirty="0"/>
              <a:t>)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b="1" dirty="0"/>
              <a:t>R6</a:t>
            </a:r>
            <a:r>
              <a:rPr lang="pt-BR" dirty="0"/>
              <a:t>: (B</a:t>
            </a:r>
            <a:r>
              <a:rPr lang="pt-BR" baseline="-25000" dirty="0"/>
              <a:t>1,1</a:t>
            </a:r>
            <a:r>
              <a:rPr lang="pt-BR" dirty="0"/>
              <a:t> ⇒ (P</a:t>
            </a:r>
            <a:r>
              <a:rPr lang="pt-BR" baseline="-25000" dirty="0"/>
              <a:t>1,2</a:t>
            </a:r>
            <a:r>
              <a:rPr lang="pt-BR" dirty="0"/>
              <a:t> ∨ P</a:t>
            </a:r>
            <a:r>
              <a:rPr lang="pt-BR" baseline="-25000" dirty="0"/>
              <a:t>2,1</a:t>
            </a:r>
            <a:r>
              <a:rPr lang="pt-BR" dirty="0"/>
              <a:t>)) ∧ ((P</a:t>
            </a:r>
            <a:r>
              <a:rPr lang="pt-BR" baseline="-25000" dirty="0"/>
              <a:t>1,2</a:t>
            </a:r>
            <a:r>
              <a:rPr lang="pt-BR" dirty="0"/>
              <a:t> ∨ P</a:t>
            </a:r>
            <a:r>
              <a:rPr lang="pt-BR" baseline="-25000" dirty="0"/>
              <a:t>2,1</a:t>
            </a:r>
            <a:r>
              <a:rPr lang="pt-BR" dirty="0"/>
              <a:t>) ⇒ B</a:t>
            </a:r>
            <a:r>
              <a:rPr lang="pt-BR" baseline="-25000" dirty="0"/>
              <a:t>1,1</a:t>
            </a:r>
            <a:r>
              <a:rPr lang="pt-BR" dirty="0"/>
              <a:t>)</a:t>
            </a:r>
          </a:p>
          <a:p>
            <a:r>
              <a:rPr lang="pt-BR" dirty="0"/>
              <a:t>Eliminação de “e” em </a:t>
            </a:r>
            <a:r>
              <a:rPr lang="pt-BR" b="1" dirty="0"/>
              <a:t>R6</a:t>
            </a:r>
            <a:r>
              <a:rPr lang="pt-BR" dirty="0"/>
              <a:t>: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b="1" dirty="0"/>
              <a:t>R7</a:t>
            </a:r>
            <a:r>
              <a:rPr lang="pt-BR" dirty="0"/>
              <a:t>: (P</a:t>
            </a:r>
            <a:r>
              <a:rPr lang="pt-BR" baseline="-25000" dirty="0"/>
              <a:t>1,2</a:t>
            </a:r>
            <a:r>
              <a:rPr lang="pt-BR" dirty="0"/>
              <a:t> ∨ P</a:t>
            </a:r>
            <a:r>
              <a:rPr lang="pt-BR" baseline="-25000" dirty="0"/>
              <a:t>2,1</a:t>
            </a:r>
            <a:r>
              <a:rPr lang="pt-BR" dirty="0"/>
              <a:t>) ⇒ B</a:t>
            </a:r>
            <a:r>
              <a:rPr lang="pt-BR" baseline="-25000" dirty="0"/>
              <a:t>1,1</a:t>
            </a:r>
          </a:p>
          <a:p>
            <a:r>
              <a:rPr lang="pt-BR" dirty="0"/>
              <a:t>Contraposição em R7: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b="1" dirty="0"/>
              <a:t>R8</a:t>
            </a:r>
            <a:r>
              <a:rPr lang="pt-BR" dirty="0"/>
              <a:t>: ¬B</a:t>
            </a:r>
            <a:r>
              <a:rPr lang="pt-BR" baseline="-25000" dirty="0"/>
              <a:t>1,1</a:t>
            </a:r>
            <a:r>
              <a:rPr lang="pt-BR" dirty="0"/>
              <a:t> ⇒¬(P</a:t>
            </a:r>
            <a:r>
              <a:rPr lang="pt-BR" baseline="-25000" dirty="0"/>
              <a:t>1,2</a:t>
            </a:r>
            <a:r>
              <a:rPr lang="pt-BR" dirty="0"/>
              <a:t> ∨ P</a:t>
            </a:r>
            <a:r>
              <a:rPr lang="pt-BR" baseline="-25000" dirty="0"/>
              <a:t>2,1</a:t>
            </a:r>
            <a:r>
              <a:rPr lang="pt-BR" dirty="0"/>
              <a:t>)</a:t>
            </a:r>
          </a:p>
          <a:p>
            <a:r>
              <a:rPr lang="pt-BR" dirty="0"/>
              <a:t>Modus </a:t>
            </a:r>
            <a:r>
              <a:rPr lang="pt-BR" dirty="0" err="1"/>
              <a:t>Ponens</a:t>
            </a:r>
            <a:r>
              <a:rPr lang="pt-BR" dirty="0"/>
              <a:t> (</a:t>
            </a:r>
            <a:r>
              <a:rPr lang="pt-BR" b="1" dirty="0"/>
              <a:t>R4</a:t>
            </a:r>
            <a:r>
              <a:rPr lang="pt-BR" dirty="0"/>
              <a:t> + </a:t>
            </a:r>
            <a:r>
              <a:rPr lang="pt-BR" b="1" dirty="0"/>
              <a:t>R8</a:t>
            </a:r>
            <a:r>
              <a:rPr lang="pt-BR" dirty="0"/>
              <a:t>)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b="1" dirty="0"/>
              <a:t>R4</a:t>
            </a:r>
            <a:r>
              <a:rPr lang="pt-BR" dirty="0"/>
              <a:t>: ¬B</a:t>
            </a:r>
            <a:r>
              <a:rPr lang="pt-BR" baseline="-25000" dirty="0"/>
              <a:t>1,1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b="1" dirty="0"/>
              <a:t>R9</a:t>
            </a:r>
            <a:r>
              <a:rPr lang="pt-BR" dirty="0"/>
              <a:t>: ¬(P</a:t>
            </a:r>
            <a:r>
              <a:rPr lang="pt-BR" baseline="-25000" dirty="0"/>
              <a:t>1,2</a:t>
            </a:r>
            <a:r>
              <a:rPr lang="pt-BR" dirty="0"/>
              <a:t> ∨ P</a:t>
            </a:r>
            <a:r>
              <a:rPr lang="pt-BR" baseline="-25000" dirty="0"/>
              <a:t>2,1</a:t>
            </a:r>
            <a:r>
              <a:rPr lang="pt-BR" dirty="0"/>
              <a:t>)</a:t>
            </a:r>
          </a:p>
          <a:p>
            <a:r>
              <a:rPr lang="pt-BR" dirty="0"/>
              <a:t>Regra de Morgan em </a:t>
            </a:r>
            <a:r>
              <a:rPr lang="pt-BR" b="1" dirty="0"/>
              <a:t>R9</a:t>
            </a:r>
            <a:r>
              <a:rPr lang="pt-BR" dirty="0"/>
              <a:t>: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b="1" dirty="0"/>
              <a:t>R10</a:t>
            </a:r>
            <a:r>
              <a:rPr lang="pt-BR" dirty="0"/>
              <a:t>: ¬P</a:t>
            </a:r>
            <a:r>
              <a:rPr lang="pt-BR" baseline="-25000" dirty="0"/>
              <a:t>1,2</a:t>
            </a:r>
            <a:r>
              <a:rPr lang="pt-BR" dirty="0"/>
              <a:t> ∧¬P</a:t>
            </a:r>
            <a:r>
              <a:rPr lang="pt-BR" baseline="-25000" dirty="0"/>
              <a:t>2,1</a:t>
            </a:r>
          </a:p>
          <a:p>
            <a:r>
              <a:rPr lang="pt-BR" dirty="0"/>
              <a:t>Eliminação de “e” em </a:t>
            </a:r>
            <a:r>
              <a:rPr lang="pt-BR" b="1" dirty="0"/>
              <a:t>R10</a:t>
            </a:r>
            <a:r>
              <a:rPr lang="pt-BR" dirty="0"/>
              <a:t>: ¬P</a:t>
            </a:r>
            <a:r>
              <a:rPr lang="pt-BR" baseline="-25000" dirty="0"/>
              <a:t>1,2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8144" y="2852936"/>
            <a:ext cx="288032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pt-BR" sz="1600" dirty="0">
                <a:latin typeface="+mn-lt"/>
              </a:rPr>
              <a:t>De uma conjunção, pode-se inferir qualquer um dos </a:t>
            </a:r>
            <a:r>
              <a:rPr lang="pt-BR" sz="1600" dirty="0" err="1">
                <a:latin typeface="+mn-lt"/>
              </a:rPr>
              <a:t>conjuntores</a:t>
            </a:r>
            <a:r>
              <a:rPr lang="pt-BR" sz="1600" dirty="0">
                <a:latin typeface="+mn-lt"/>
              </a:rPr>
              <a:t>.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768610" y="3068960"/>
            <a:ext cx="684076" cy="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5839188" y="4221088"/>
            <a:ext cx="288032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pt-BR" sz="1600" dirty="0">
                <a:latin typeface="+mn-lt"/>
              </a:rPr>
              <a:t>A partir de uma implicação e a </a:t>
            </a:r>
            <a:r>
              <a:rPr lang="pt-BR" sz="1600" dirty="0" smtClean="0">
                <a:latin typeface="+mn-lt"/>
              </a:rPr>
              <a:t>premissa </a:t>
            </a:r>
            <a:r>
              <a:rPr lang="pt-BR" sz="1600" dirty="0">
                <a:latin typeface="+mn-lt"/>
              </a:rPr>
              <a:t>da implicação, pode-se inferir a conclusão.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739654" y="4581128"/>
            <a:ext cx="684076" cy="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t="47563" r="25883"/>
          <a:stretch>
            <a:fillRect/>
          </a:stretch>
        </p:blipFill>
        <p:spPr bwMode="auto">
          <a:xfrm>
            <a:off x="6444208" y="5329651"/>
            <a:ext cx="1656184" cy="11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02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Prova Lógica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aplicação de uma sequencia de regras de inferências para derivar uma conclusão é chamado de </a:t>
            </a:r>
            <a:r>
              <a:rPr lang="pt-BR" sz="2800" b="1" dirty="0"/>
              <a:t>prova lógica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r>
              <a:rPr lang="pt-BR" sz="2800" dirty="0"/>
              <a:t>A aplicação de inferências logicas é uma </a:t>
            </a:r>
            <a:r>
              <a:rPr lang="pt-BR" sz="2800" b="1" dirty="0"/>
              <a:t>alternativa a enumeração de modelos </a:t>
            </a:r>
            <a:r>
              <a:rPr lang="pt-BR" sz="2800" dirty="0"/>
              <a:t>vista anteriormente. </a:t>
            </a:r>
          </a:p>
          <a:p>
            <a:endParaRPr lang="pt-BR" sz="2800" dirty="0"/>
          </a:p>
          <a:p>
            <a:r>
              <a:rPr lang="pt-BR" sz="2800" dirty="0"/>
              <a:t>Como saber quais regras de inferência devem ser utilizadas?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6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Limitações da Lógica Proposicional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lógica proposicional é </a:t>
            </a:r>
            <a:r>
              <a:rPr lang="pt-BR" sz="2800" b="1" dirty="0"/>
              <a:t>simples de mais</a:t>
            </a:r>
            <a:r>
              <a:rPr lang="pt-BR" sz="2800" dirty="0"/>
              <a:t> para representar alguns problemas do mundo real.  </a:t>
            </a:r>
          </a:p>
          <a:p>
            <a:endParaRPr lang="pt-BR" sz="2800" dirty="0"/>
          </a:p>
          <a:p>
            <a:r>
              <a:rPr lang="pt-BR" sz="2800" dirty="0"/>
              <a:t>Em problemas complexos pode ser necessário a utilização de um </a:t>
            </a:r>
            <a:r>
              <a:rPr lang="pt-BR" sz="2800" b="1" dirty="0"/>
              <a:t>número muito grande de sentenças</a:t>
            </a:r>
            <a:r>
              <a:rPr lang="pt-BR" sz="2800" dirty="0"/>
              <a:t> para a criação de um agente realmente inteligente.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5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Russell, S. </a:t>
            </a:r>
            <a:r>
              <a:rPr lang="pt-BR" sz="1800" dirty="0" err="1"/>
              <a:t>and</a:t>
            </a:r>
            <a:r>
              <a:rPr lang="pt-BR" sz="1800" dirty="0"/>
              <a:t> </a:t>
            </a:r>
            <a:r>
              <a:rPr lang="pt-BR" sz="1800" dirty="0" err="1"/>
              <a:t>Norvig</a:t>
            </a:r>
            <a:r>
              <a:rPr lang="pt-BR" sz="1800" dirty="0"/>
              <a:t>, P. </a:t>
            </a:r>
            <a:r>
              <a:rPr lang="pt-BR" sz="1800" b="1" dirty="0"/>
              <a:t>Artificial </a:t>
            </a:r>
            <a:r>
              <a:rPr lang="pt-BR" sz="1800" b="1" dirty="0" err="1"/>
              <a:t>Intelligence</a:t>
            </a:r>
            <a:r>
              <a:rPr lang="pt-BR" sz="1800" b="1" dirty="0"/>
              <a:t>: a </a:t>
            </a:r>
            <a:r>
              <a:rPr lang="pt-BR" sz="1800" b="1" dirty="0" err="1"/>
              <a:t>Modern</a:t>
            </a:r>
            <a:r>
              <a:rPr lang="pt-BR" sz="1800" b="1" dirty="0"/>
              <a:t> Approach</a:t>
            </a:r>
            <a:r>
              <a:rPr lang="pt-BR" sz="1800" dirty="0"/>
              <a:t>, 3nd </a:t>
            </a:r>
            <a:r>
              <a:rPr lang="pt-BR" sz="1800" dirty="0" err="1"/>
              <a:t>Edition</a:t>
            </a:r>
            <a:r>
              <a:rPr lang="pt-BR" sz="1800" dirty="0"/>
              <a:t>, Prentice-Hall, 2009</a:t>
            </a:r>
            <a:r>
              <a:rPr lang="pt-BR" sz="2000" dirty="0"/>
              <a:t>.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b="1" dirty="0" smtClean="0"/>
              <a:t>Capítulo 7: </a:t>
            </a:r>
            <a:r>
              <a:rPr lang="pt-BR" sz="2000" b="1" dirty="0" err="1" smtClean="0"/>
              <a:t>Logical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Agents</a:t>
            </a:r>
            <a:endParaRPr lang="pt-BR" sz="2000" dirty="0"/>
          </a:p>
        </p:txBody>
      </p:sp>
      <p:pic>
        <p:nvPicPr>
          <p:cNvPr id="6" name="Picture 2" descr="http://ecx.images-amazon.com/images/I/51bi4EnYE1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63615"/>
            <a:ext cx="2419091" cy="313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5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Baseado em Conhecimento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cs typeface="Courier New" pitchFamily="49" charset="0"/>
              </a:rPr>
              <a:t>Agente genérico baseado em conhecimento: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KB-AGENT(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percept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an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action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static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KB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a knowledge base</a:t>
            </a:r>
          </a:p>
          <a:p>
            <a:pPr marL="0" indent="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        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a counter, initially 0, indicating time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TELL(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KB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MAKE-PERCEPT-SENTENCE(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percept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action </a:t>
            </a:r>
            <a:r>
              <a:rPr lang="de-DE" sz="2000" b="1" dirty="0">
                <a:latin typeface="Courier New" pitchFamily="49" charset="0"/>
                <a:cs typeface="Courier New" pitchFamily="49" charset="0"/>
              </a:rPr>
              <a:t>←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ASK(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KB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,MAKE-ACTION-QUERY(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TELL(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KB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,MAKE-ACTION-SENTENCE(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action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6567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Baseado em Conhecimento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Processo de execução de um agente baseado em conhecimento</a:t>
            </a:r>
            <a:r>
              <a:rPr lang="pt-BR" sz="2800" dirty="0" smtClean="0"/>
              <a:t>:</a:t>
            </a:r>
          </a:p>
          <a:p>
            <a:endParaRPr lang="pt-BR" sz="1000" dirty="0"/>
          </a:p>
          <a:p>
            <a:pPr lvl="1"/>
            <a:r>
              <a:rPr lang="pt-BR" sz="2000" b="1" dirty="0"/>
              <a:t>(1) </a:t>
            </a:r>
            <a:r>
              <a:rPr lang="pt-BR" sz="2000" dirty="0"/>
              <a:t>Informa a base de conhecimento o que o agente esta percebendo do </a:t>
            </a:r>
            <a:r>
              <a:rPr lang="pt-BR" sz="2000" dirty="0" smtClean="0"/>
              <a:t>ambiente.</a:t>
            </a:r>
            <a:endParaRPr lang="pt-BR" sz="2000" dirty="0"/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(2) </a:t>
            </a:r>
            <a:r>
              <a:rPr lang="pt-BR" sz="2000" dirty="0"/>
              <a:t>Pergunta a base de conhecimento qual a próxima ação que deve ser executada. Um extensivo processo de </a:t>
            </a:r>
            <a:r>
              <a:rPr lang="pt-BR" sz="2000" b="1" dirty="0"/>
              <a:t>raciocínio lógico </a:t>
            </a:r>
            <a:r>
              <a:rPr lang="pt-BR" sz="2000" dirty="0"/>
              <a:t>é realizada sobre a base de conhecimento para que sejam decididas as ações que devem ser executadas.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(3) </a:t>
            </a:r>
            <a:r>
              <a:rPr lang="pt-BR" sz="2000" dirty="0"/>
              <a:t>Realiza a ação escolhida e informa a base de conhecimento sobre a ação que </a:t>
            </a:r>
            <a:r>
              <a:rPr lang="pt-BR" sz="2000" dirty="0" smtClean="0"/>
              <a:t>está </a:t>
            </a:r>
            <a:r>
              <a:rPr lang="pt-BR" sz="2000" dirty="0"/>
              <a:t>sendo realizada.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31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Baseado em Conhecimento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Porque utilizar uma linguagem lógica de representação de conhecimento?</a:t>
            </a:r>
          </a:p>
          <a:p>
            <a:endParaRPr lang="pt-BR" sz="2400" dirty="0"/>
          </a:p>
          <a:p>
            <a:pPr lvl="1"/>
            <a:r>
              <a:rPr lang="pt-BR" sz="2000" b="1" dirty="0"/>
              <a:t>Facilita a criação dos agentes</a:t>
            </a:r>
            <a:r>
              <a:rPr lang="pt-BR" sz="2000" dirty="0"/>
              <a:t>. É possível dizer o que o agente sabe através de sentenças lógicas.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O agente pode </a:t>
            </a:r>
            <a:r>
              <a:rPr lang="pt-BR" sz="2000" b="1" dirty="0"/>
              <a:t>adicionar</a:t>
            </a:r>
            <a:r>
              <a:rPr lang="pt-BR" sz="2000" dirty="0"/>
              <a:t> novas sentenças a sua base de conhecimento enquanto ele explora o ambiente.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Abordagem </a:t>
            </a:r>
            <a:r>
              <a:rPr lang="pt-BR" sz="2000" b="1" dirty="0"/>
              <a:t>declarativa</a:t>
            </a:r>
            <a:r>
              <a:rPr lang="pt-BR" sz="2000" dirty="0"/>
              <a:t> de criação de sistemas.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Mundo de </a:t>
            </a:r>
            <a:r>
              <a:rPr lang="pt-BR" dirty="0" err="1"/>
              <a:t>Wumpus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2174" y="1720266"/>
            <a:ext cx="4248472" cy="393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91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Mundo de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92500" lnSpcReduction="10000"/>
          </a:bodyPr>
          <a:lstStyle/>
          <a:p>
            <a:r>
              <a:rPr lang="pt-BR" sz="2400" b="1" dirty="0"/>
              <a:t>O ambiente contém:</a:t>
            </a:r>
          </a:p>
          <a:p>
            <a:pPr lvl="1"/>
            <a:endParaRPr lang="pt-BR" sz="1600" dirty="0"/>
          </a:p>
          <a:p>
            <a:pPr lvl="1"/>
            <a:r>
              <a:rPr lang="pt-BR" sz="2000" dirty="0"/>
              <a:t>Salas conectadas por passagens;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O</a:t>
            </a:r>
            <a:r>
              <a:rPr lang="pt-BR" sz="2000" dirty="0" smtClean="0"/>
              <a:t>uro </a:t>
            </a:r>
            <a:r>
              <a:rPr lang="pt-BR" sz="2000" dirty="0"/>
              <a:t>em alguma sala;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Poços sem fundo nos quais cairá qualquer um que passar pela sala, exceto o </a:t>
            </a:r>
            <a:r>
              <a:rPr lang="pt-BR" sz="2000" dirty="0" err="1"/>
              <a:t>Wumpus</a:t>
            </a:r>
            <a:r>
              <a:rPr lang="pt-BR" sz="2000" dirty="0"/>
              <a:t>;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 err="1"/>
              <a:t>Wumpus</a:t>
            </a:r>
            <a:r>
              <a:rPr lang="pt-BR" sz="2000" dirty="0"/>
              <a:t>: monstro que devora qualquer guerreiro que entrar em sua sala. O </a:t>
            </a:r>
            <a:r>
              <a:rPr lang="pt-BR" sz="2000" dirty="0" err="1"/>
              <a:t>Wumpus</a:t>
            </a:r>
            <a:r>
              <a:rPr lang="pt-BR" sz="2000" dirty="0"/>
              <a:t> pode ser morto pelo agente, mas o agente só tem uma flecha.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802" y="2227446"/>
            <a:ext cx="295490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4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2480</Words>
  <Application>Microsoft Office PowerPoint</Application>
  <PresentationFormat>On-screen Show (4:3)</PresentationFormat>
  <Paragraphs>378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INF 1771 – Inteligência Artificial</vt:lpstr>
      <vt:lpstr>Introdução</vt:lpstr>
      <vt:lpstr>Agente Baseado em Conhecimento</vt:lpstr>
      <vt:lpstr>Agente Baseado em Conhecimento</vt:lpstr>
      <vt:lpstr>Agente Baseado em Conhecimento</vt:lpstr>
      <vt:lpstr>Agente Baseado em Conhecimento</vt:lpstr>
      <vt:lpstr>Agente Baseado em Conhecimento</vt:lpstr>
      <vt:lpstr>O Mundo de Wumpus</vt:lpstr>
      <vt:lpstr>O Mundo de Wumpus</vt:lpstr>
      <vt:lpstr>O Mundo de Wumpus</vt:lpstr>
      <vt:lpstr>O Mundo de Wumpus</vt:lpstr>
      <vt:lpstr>O Mundo de Wumpus</vt:lpstr>
      <vt:lpstr>O Mundo de Wumpus</vt:lpstr>
      <vt:lpstr>O Mundo de Wumpus</vt:lpstr>
      <vt:lpstr>Lógica</vt:lpstr>
      <vt:lpstr>Tipos de Lógica</vt:lpstr>
      <vt:lpstr>Conceitos Lógica</vt:lpstr>
      <vt:lpstr>Conceitos Lógica</vt:lpstr>
      <vt:lpstr>Consequência lógica no Mundo de Wumpus</vt:lpstr>
      <vt:lpstr>Possíveis Modelos</vt:lpstr>
      <vt:lpstr>Consequência lógica no Mundo de Wumpus</vt:lpstr>
      <vt:lpstr>Consequência lógica no Mundo de Wumpus</vt:lpstr>
      <vt:lpstr>Consequência lógica no Mundo de Wumpus</vt:lpstr>
      <vt:lpstr>Inferência Lógica</vt:lpstr>
      <vt:lpstr>Agente Baseado em Conhecimento</vt:lpstr>
      <vt:lpstr>Lógica Proposicional</vt:lpstr>
      <vt:lpstr>Sintaxe em Lógica Proposicional</vt:lpstr>
      <vt:lpstr>Gramática da Lógica Proposicional</vt:lpstr>
      <vt:lpstr>Exempos de Sentenças Validas</vt:lpstr>
      <vt:lpstr>Implicação Lógica (⇒)</vt:lpstr>
      <vt:lpstr>Equivalência Lógica (⇔)</vt:lpstr>
      <vt:lpstr>Semântica em Lógica Proposicional</vt:lpstr>
      <vt:lpstr>Tabela-verdade para os Conectivos</vt:lpstr>
      <vt:lpstr>Exemplo: Mundo de Wumpus</vt:lpstr>
      <vt:lpstr>Exemplo: Mundo de Wumpus</vt:lpstr>
      <vt:lpstr>Inferência - Mundo de Wumpus</vt:lpstr>
      <vt:lpstr>Tabela Verdade – Mundo de Wumpus</vt:lpstr>
      <vt:lpstr>Equivalência</vt:lpstr>
      <vt:lpstr>Padrões de Raciocínio em Logica Proposicional</vt:lpstr>
      <vt:lpstr>De Volta ao Mundo de Wumpus</vt:lpstr>
      <vt:lpstr>Provando ¬P1,2 em Wumpus</vt:lpstr>
      <vt:lpstr>Prova Lógica</vt:lpstr>
      <vt:lpstr>Limitações da Lógica Proposicional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Agentes Lógicos</dc:title>
  <dc:creator>Edirlei Soares de Lima</dc:creator>
  <cp:lastModifiedBy>Edirlei Soares de Lima</cp:lastModifiedBy>
  <cp:revision>347</cp:revision>
  <cp:lastPrinted>2011-10-02T19:34:20Z</cp:lastPrinted>
  <dcterms:created xsi:type="dcterms:W3CDTF">2011-09-17T12:50:29Z</dcterms:created>
  <dcterms:modified xsi:type="dcterms:W3CDTF">2014-03-16T13:02:12Z</dcterms:modified>
</cp:coreProperties>
</file>