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317" r:id="rId3"/>
    <p:sldId id="318" r:id="rId4"/>
    <p:sldId id="319" r:id="rId5"/>
    <p:sldId id="320" r:id="rId6"/>
    <p:sldId id="340" r:id="rId7"/>
    <p:sldId id="341" r:id="rId8"/>
    <p:sldId id="321" r:id="rId9"/>
    <p:sldId id="322" r:id="rId10"/>
    <p:sldId id="339" r:id="rId11"/>
    <p:sldId id="323" r:id="rId12"/>
    <p:sldId id="324" r:id="rId13"/>
    <p:sldId id="325" r:id="rId14"/>
    <p:sldId id="326" r:id="rId15"/>
    <p:sldId id="327" r:id="rId16"/>
    <p:sldId id="342" r:id="rId17"/>
    <p:sldId id="343" r:id="rId18"/>
    <p:sldId id="344" r:id="rId19"/>
    <p:sldId id="345" r:id="rId20"/>
    <p:sldId id="346" r:id="rId21"/>
    <p:sldId id="328" r:id="rId22"/>
    <p:sldId id="329" r:id="rId23"/>
    <p:sldId id="330" r:id="rId24"/>
    <p:sldId id="331" r:id="rId25"/>
    <p:sldId id="332" r:id="rId26"/>
    <p:sldId id="333" r:id="rId27"/>
    <p:sldId id="334" r:id="rId28"/>
    <p:sldId id="335" r:id="rId29"/>
    <p:sldId id="336" r:id="rId30"/>
    <p:sldId id="337" r:id="rId31"/>
    <p:sldId id="338" r:id="rId32"/>
    <p:sldId id="347" r:id="rId33"/>
    <p:sldId id="348" r:id="rId34"/>
    <p:sldId id="349" r:id="rId35"/>
    <p:sldId id="291" r:id="rId3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39" autoAdjust="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C575F21A-2DAD-422F-9F2B-65F9F683FBBC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B454520B-149B-489E-904E-09FC9341D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134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4520B-149B-489E-904E-09FC9341DFA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357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2/25/2014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416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2/25/2014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708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2/25/2014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212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2/25/2014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538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2/25/2014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205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2/25/2014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383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2/25/2014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900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2/25/2014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679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2/25/2014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982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2/25/2014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719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2/25/2014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468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A16C12-9C4B-4939-A01A-C3FE557BE61F}" type="datetimeFigureOut">
              <a:rPr lang="en-US" smtClean="0"/>
              <a:t>2/25/2014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243" y="3861048"/>
            <a:ext cx="2362757" cy="3000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1030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268760"/>
            <a:ext cx="8206680" cy="1470025"/>
          </a:xfrm>
        </p:spPr>
        <p:txBody>
          <a:bodyPr>
            <a:noAutofit/>
          </a:bodyPr>
          <a:lstStyle/>
          <a:p>
            <a:r>
              <a:rPr lang="en-US" sz="4800" dirty="0"/>
              <a:t>INF 1771 – </a:t>
            </a:r>
            <a:r>
              <a:rPr lang="en-US" sz="4800" dirty="0" err="1"/>
              <a:t>Inteligência</a:t>
            </a:r>
            <a:r>
              <a:rPr lang="en-US" sz="4800" dirty="0"/>
              <a:t> Artificial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484" y="5877272"/>
            <a:ext cx="6400800" cy="980728"/>
          </a:xfrm>
        </p:spPr>
        <p:txBody>
          <a:bodyPr>
            <a:noAutofit/>
          </a:bodyPr>
          <a:lstStyle/>
          <a:p>
            <a:r>
              <a:rPr lang="en-US" sz="2200" dirty="0" err="1" smtClean="0">
                <a:solidFill>
                  <a:schemeClr val="tx1"/>
                </a:solidFill>
              </a:rPr>
              <a:t>Edirlei</a:t>
            </a:r>
            <a:r>
              <a:rPr lang="en-US" sz="2200" dirty="0" smtClean="0">
                <a:solidFill>
                  <a:schemeClr val="tx1"/>
                </a:solidFill>
              </a:rPr>
              <a:t> Soares de Lima</a:t>
            </a:r>
          </a:p>
          <a:p>
            <a:r>
              <a:rPr lang="en-US" sz="2200" dirty="0" smtClean="0">
                <a:solidFill>
                  <a:schemeClr val="tx1"/>
                </a:solidFill>
              </a:rPr>
              <a:t>&lt;elima@inf.puc-rio.br&gt;</a:t>
            </a:r>
          </a:p>
        </p:txBody>
      </p:sp>
      <p:pic>
        <p:nvPicPr>
          <p:cNvPr id="1026" name="Picture 2" descr="C:\Users\Edirlei\Desktop\puc-rio-cursos-2011.pn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-27384"/>
            <a:ext cx="4384675" cy="1014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899592" y="2996952"/>
            <a:ext cx="72008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t-BR" sz="3200" dirty="0"/>
              <a:t>Aula </a:t>
            </a:r>
            <a:r>
              <a:rPr lang="pt-BR" sz="3200" dirty="0" smtClean="0"/>
              <a:t>04 – Busca Heurística</a:t>
            </a:r>
            <a:endParaRPr lang="pt-BR" sz="32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6001816"/>
            <a:ext cx="2448272" cy="8469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053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Busca Gulosa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b="1" dirty="0"/>
              <a:t>Custo de busca </a:t>
            </a:r>
            <a:r>
              <a:rPr lang="pt-BR" b="1" dirty="0" smtClean="0"/>
              <a:t>mínimo:</a:t>
            </a:r>
            <a:endParaRPr lang="pt-BR" b="1" dirty="0"/>
          </a:p>
          <a:p>
            <a:pPr lvl="1"/>
            <a:r>
              <a:rPr lang="pt-BR" dirty="0"/>
              <a:t>No exemplo, não expande nós fora do </a:t>
            </a:r>
            <a:r>
              <a:rPr lang="pt-BR" dirty="0" smtClean="0"/>
              <a:t>caminho.</a:t>
            </a:r>
            <a:endParaRPr lang="pt-BR" dirty="0"/>
          </a:p>
          <a:p>
            <a:endParaRPr lang="pt-BR" dirty="0" smtClean="0"/>
          </a:p>
          <a:p>
            <a:r>
              <a:rPr lang="pt-BR" b="1" dirty="0" smtClean="0"/>
              <a:t>Não é </a:t>
            </a:r>
            <a:r>
              <a:rPr lang="pt-BR" b="1" dirty="0"/>
              <a:t>ótima:</a:t>
            </a:r>
          </a:p>
          <a:p>
            <a:pPr lvl="1"/>
            <a:r>
              <a:rPr lang="pt-BR" dirty="0" smtClean="0"/>
              <a:t>No exemplo, </a:t>
            </a:r>
            <a:r>
              <a:rPr lang="pt-BR" dirty="0"/>
              <a:t>escolhe o caminho que é mais econômico à primeira vista, via </a:t>
            </a:r>
            <a:r>
              <a:rPr lang="pt-BR" dirty="0" err="1" smtClean="0"/>
              <a:t>Fagaras</a:t>
            </a:r>
            <a:r>
              <a:rPr lang="pt-BR" dirty="0"/>
              <a:t>.</a:t>
            </a:r>
          </a:p>
          <a:p>
            <a:pPr lvl="1"/>
            <a:r>
              <a:rPr lang="pt-BR" dirty="0" smtClean="0"/>
              <a:t>Porém</a:t>
            </a:r>
            <a:r>
              <a:rPr lang="pt-BR" dirty="0"/>
              <a:t>, existe um caminho mais curto via </a:t>
            </a:r>
            <a:r>
              <a:rPr lang="pt-BR" dirty="0" err="1" smtClean="0"/>
              <a:t>Rimnicu</a:t>
            </a:r>
            <a:r>
              <a:rPr lang="pt-BR" dirty="0" smtClean="0"/>
              <a:t> </a:t>
            </a:r>
            <a:r>
              <a:rPr lang="pt-BR" dirty="0" err="1" smtClean="0"/>
              <a:t>Vilcea</a:t>
            </a:r>
            <a:r>
              <a:rPr lang="pt-BR" dirty="0" smtClean="0"/>
              <a:t>.</a:t>
            </a:r>
          </a:p>
          <a:p>
            <a:pPr lvl="1"/>
            <a:endParaRPr lang="pt-BR" dirty="0"/>
          </a:p>
          <a:p>
            <a:r>
              <a:rPr lang="pt-BR" b="1" dirty="0"/>
              <a:t>Não é completa:</a:t>
            </a:r>
          </a:p>
          <a:p>
            <a:pPr lvl="1"/>
            <a:r>
              <a:rPr lang="pt-BR" dirty="0" smtClean="0"/>
              <a:t>Pode </a:t>
            </a:r>
            <a:r>
              <a:rPr lang="pt-BR" dirty="0"/>
              <a:t>entrar em loop se não detectar a expansão de estados </a:t>
            </a:r>
            <a:r>
              <a:rPr lang="pt-BR" dirty="0" smtClean="0"/>
              <a:t>repetidos.</a:t>
            </a:r>
            <a:endParaRPr lang="pt-BR" dirty="0"/>
          </a:p>
          <a:p>
            <a:pPr lvl="1"/>
            <a:r>
              <a:rPr lang="pt-BR" dirty="0" smtClean="0"/>
              <a:t>Pode </a:t>
            </a:r>
            <a:r>
              <a:rPr lang="pt-BR" dirty="0"/>
              <a:t>tentar desenvolver um caminho </a:t>
            </a:r>
            <a:r>
              <a:rPr lang="pt-BR" dirty="0" smtClean="0"/>
              <a:t>infinito.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59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Busca Gulosa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Ir de </a:t>
            </a:r>
            <a:r>
              <a:rPr lang="pt-BR" b="1" dirty="0"/>
              <a:t>Iasi</a:t>
            </a:r>
            <a:r>
              <a:rPr lang="pt-BR" dirty="0"/>
              <a:t> para </a:t>
            </a:r>
            <a:r>
              <a:rPr lang="pt-BR" b="1" dirty="0" err="1"/>
              <a:t>Fagaras</a:t>
            </a:r>
            <a:r>
              <a:rPr lang="pt-BR" dirty="0"/>
              <a:t>? 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276872"/>
            <a:ext cx="5625904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l 4"/>
          <p:cNvSpPr/>
          <p:nvPr/>
        </p:nvSpPr>
        <p:spPr bwMode="auto">
          <a:xfrm>
            <a:off x="6228184" y="2965053"/>
            <a:ext cx="216024" cy="216024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4459883" y="3583649"/>
            <a:ext cx="216024" cy="216024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441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Busca A</a:t>
            </a:r>
            <a:r>
              <a:rPr lang="pt-BR" dirty="0"/>
              <a:t>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b="1" dirty="0"/>
              <a:t>Estratégia: </a:t>
            </a:r>
          </a:p>
          <a:p>
            <a:pPr lvl="1"/>
            <a:r>
              <a:rPr lang="pt-BR" sz="2400" dirty="0"/>
              <a:t>Combina o custo do caminho </a:t>
            </a:r>
            <a:r>
              <a:rPr lang="pt-BR" sz="2400" i="1" dirty="0"/>
              <a:t>g</a:t>
            </a:r>
            <a:r>
              <a:rPr lang="pt-BR" sz="2400" dirty="0"/>
              <a:t>(</a:t>
            </a:r>
            <a:r>
              <a:rPr lang="pt-BR" sz="2400" i="1" dirty="0"/>
              <a:t>n</a:t>
            </a:r>
            <a:r>
              <a:rPr lang="pt-BR" sz="2400" dirty="0"/>
              <a:t>) com o valor da heurística </a:t>
            </a:r>
            <a:r>
              <a:rPr lang="pt-BR" sz="2400" i="1" dirty="0"/>
              <a:t>h</a:t>
            </a:r>
            <a:r>
              <a:rPr lang="pt-BR" sz="2400" dirty="0"/>
              <a:t>(</a:t>
            </a:r>
            <a:r>
              <a:rPr lang="pt-BR" sz="2400" i="1" dirty="0"/>
              <a:t>n</a:t>
            </a:r>
            <a:r>
              <a:rPr lang="pt-BR" sz="2400" dirty="0"/>
              <a:t>)</a:t>
            </a:r>
          </a:p>
          <a:p>
            <a:pPr lvl="1"/>
            <a:r>
              <a:rPr lang="pt-BR" sz="2400" i="1" dirty="0"/>
              <a:t>g</a:t>
            </a:r>
            <a:r>
              <a:rPr lang="pt-BR" sz="2400" dirty="0"/>
              <a:t>(</a:t>
            </a:r>
            <a:r>
              <a:rPr lang="pt-BR" sz="2400" i="1" dirty="0"/>
              <a:t>n</a:t>
            </a:r>
            <a:r>
              <a:rPr lang="pt-BR" sz="2400" dirty="0"/>
              <a:t>) = custo do caminho do nó inicial até o nó </a:t>
            </a:r>
            <a:r>
              <a:rPr lang="pt-BR" sz="2400" i="1" dirty="0"/>
              <a:t>n</a:t>
            </a:r>
          </a:p>
          <a:p>
            <a:pPr lvl="1"/>
            <a:r>
              <a:rPr lang="pt-BR" sz="2400" i="1" dirty="0"/>
              <a:t>h</a:t>
            </a:r>
            <a:r>
              <a:rPr lang="pt-BR" sz="2400" dirty="0"/>
              <a:t>(</a:t>
            </a:r>
            <a:r>
              <a:rPr lang="pt-BR" sz="2400" i="1" dirty="0"/>
              <a:t>n</a:t>
            </a:r>
            <a:r>
              <a:rPr lang="pt-BR" sz="2400" dirty="0"/>
              <a:t>) = valor da heurística do nó </a:t>
            </a:r>
            <a:r>
              <a:rPr lang="pt-BR" sz="2400" i="1" dirty="0"/>
              <a:t>n</a:t>
            </a:r>
            <a:r>
              <a:rPr lang="pt-BR" sz="2400" dirty="0"/>
              <a:t> até um nó objetivo (distancia em linha reta no caso de distancias espaciais)</a:t>
            </a:r>
          </a:p>
          <a:p>
            <a:pPr lvl="1"/>
            <a:r>
              <a:rPr lang="pt-BR" sz="2400" i="1" dirty="0"/>
              <a:t>f</a:t>
            </a:r>
            <a:r>
              <a:rPr lang="pt-BR" sz="2400" dirty="0"/>
              <a:t>(</a:t>
            </a:r>
            <a:r>
              <a:rPr lang="pt-BR" sz="2400" i="1" dirty="0"/>
              <a:t>n</a:t>
            </a:r>
            <a:r>
              <a:rPr lang="pt-BR" sz="2400" dirty="0"/>
              <a:t>) = </a:t>
            </a:r>
            <a:r>
              <a:rPr lang="pt-BR" sz="2400" i="1" dirty="0"/>
              <a:t>g</a:t>
            </a:r>
            <a:r>
              <a:rPr lang="pt-BR" sz="2400" dirty="0"/>
              <a:t>(</a:t>
            </a:r>
            <a:r>
              <a:rPr lang="pt-BR" sz="2400" i="1" dirty="0"/>
              <a:t>n</a:t>
            </a:r>
            <a:r>
              <a:rPr lang="pt-BR" sz="2400" dirty="0"/>
              <a:t>) + </a:t>
            </a:r>
            <a:r>
              <a:rPr lang="pt-BR" sz="2400" i="1" dirty="0"/>
              <a:t>h</a:t>
            </a:r>
            <a:r>
              <a:rPr lang="pt-BR" sz="2400" dirty="0"/>
              <a:t>(</a:t>
            </a:r>
            <a:r>
              <a:rPr lang="pt-BR" sz="2400" i="1" dirty="0"/>
              <a:t>n</a:t>
            </a:r>
            <a:r>
              <a:rPr lang="pt-BR" sz="2400" dirty="0"/>
              <a:t>)</a:t>
            </a:r>
          </a:p>
          <a:p>
            <a:endParaRPr lang="pt-BR" sz="3600" dirty="0"/>
          </a:p>
          <a:p>
            <a:r>
              <a:rPr lang="pt-BR" sz="2800" b="1" dirty="0"/>
              <a:t>É a técnica de busca mais utilizada</a:t>
            </a:r>
            <a:r>
              <a:rPr lang="pt-BR" sz="2800" b="1" dirty="0" smtClean="0"/>
              <a:t>.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303963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8479"/>
            <a:ext cx="8229600" cy="1143000"/>
          </a:xfrm>
        </p:spPr>
        <p:txBody>
          <a:bodyPr/>
          <a:lstStyle/>
          <a:p>
            <a:r>
              <a:rPr lang="pt-BR" dirty="0"/>
              <a:t>Busca A*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3244684"/>
              </p:ext>
            </p:extLst>
          </p:nvPr>
        </p:nvGraphicFramePr>
        <p:xfrm>
          <a:off x="5139675" y="3617504"/>
          <a:ext cx="3329116" cy="304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3425"/>
                <a:gridCol w="533718"/>
                <a:gridCol w="1278255"/>
                <a:gridCol w="533718"/>
              </a:tblGrid>
              <a:tr h="242146">
                <a:tc>
                  <a:txBody>
                    <a:bodyPr/>
                    <a:lstStyle/>
                    <a:p>
                      <a:r>
                        <a:rPr lang="pt-BR" sz="1400" b="0" dirty="0" smtClean="0">
                          <a:solidFill>
                            <a:schemeClr val="tx1"/>
                          </a:solidFill>
                        </a:rPr>
                        <a:t>Arad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b="0" dirty="0" smtClean="0">
                          <a:solidFill>
                            <a:schemeClr val="tx1"/>
                          </a:solidFill>
                        </a:rPr>
                        <a:t>366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b="0" dirty="0" smtClean="0">
                          <a:solidFill>
                            <a:schemeClr val="tx1"/>
                          </a:solidFill>
                        </a:rPr>
                        <a:t>Mehadia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b="0" dirty="0" smtClean="0">
                          <a:solidFill>
                            <a:schemeClr val="tx1"/>
                          </a:solidFill>
                        </a:rPr>
                        <a:t>241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1323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Bucharest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b="0" dirty="0" smtClean="0">
                          <a:solidFill>
                            <a:schemeClr val="tx1"/>
                          </a:solidFill>
                        </a:rPr>
                        <a:t>Neamt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b="0" dirty="0" smtClean="0">
                          <a:solidFill>
                            <a:schemeClr val="tx1"/>
                          </a:solidFill>
                        </a:rPr>
                        <a:t>234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1323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Craiova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160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Oradea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380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1323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Drobeta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242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Pitesti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100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0872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Eforie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161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Rimnicu Vilcea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193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1323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Fagaras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176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Sibiu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253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1323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Giurgiu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77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Timisoara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329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1323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Iasi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226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Vaslui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199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1323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Lugoj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244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Zerind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374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1323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Hirsova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151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Urziceni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80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9" name="Picture 2" descr="http://homepages.ius.edu/rwisman/C463/html/chapter3-4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4774" y="1230514"/>
            <a:ext cx="3815215" cy="2279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" name="TextBox 55"/>
          <p:cNvSpPr txBox="1"/>
          <p:nvPr/>
        </p:nvSpPr>
        <p:spPr>
          <a:xfrm>
            <a:off x="2335373" y="1605111"/>
            <a:ext cx="576064" cy="30646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>
                <a:latin typeface="+mj-lt"/>
              </a:rPr>
              <a:t>Arad</a:t>
            </a:r>
            <a:endParaRPr lang="pt-BR" sz="1200" dirty="0">
              <a:latin typeface="+mj-lt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287152" y="2397199"/>
            <a:ext cx="648072" cy="30646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>
                <a:latin typeface="+mj-lt"/>
              </a:rPr>
              <a:t>Sibiu</a:t>
            </a:r>
            <a:endParaRPr lang="pt-BR" sz="1200" dirty="0">
              <a:latin typeface="+mj-lt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079240" y="2397199"/>
            <a:ext cx="1080120" cy="30646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>
                <a:latin typeface="+mj-lt"/>
              </a:rPr>
              <a:t>Timissoara</a:t>
            </a:r>
            <a:endParaRPr lang="pt-BR" sz="1200" dirty="0">
              <a:latin typeface="+mj-lt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303376" y="2397199"/>
            <a:ext cx="720080" cy="30646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>
                <a:latin typeface="+mj-lt"/>
              </a:rPr>
              <a:t>Zerind</a:t>
            </a:r>
            <a:endParaRPr lang="pt-BR" sz="1200" dirty="0">
              <a:latin typeface="+mj-lt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229141" y="3261295"/>
            <a:ext cx="792088" cy="30646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>
                <a:latin typeface="+mj-lt"/>
              </a:rPr>
              <a:t>Fagaras</a:t>
            </a:r>
            <a:endParaRPr lang="pt-BR" sz="1200" dirty="0">
              <a:latin typeface="+mj-lt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00851" y="3261295"/>
            <a:ext cx="576064" cy="30646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>
                <a:latin typeface="+mj-lt"/>
              </a:rPr>
              <a:t>Arad</a:t>
            </a:r>
            <a:endParaRPr lang="pt-BR" sz="1200" dirty="0">
              <a:latin typeface="+mj-lt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205354" y="3261295"/>
            <a:ext cx="792088" cy="30646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>
                <a:latin typeface="+mj-lt"/>
              </a:rPr>
              <a:t>Oradea</a:t>
            </a:r>
            <a:endParaRPr lang="pt-BR" sz="1200" dirty="0">
              <a:latin typeface="+mj-lt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213466" y="3261295"/>
            <a:ext cx="1296144" cy="30646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>
                <a:latin typeface="+mj-lt"/>
              </a:rPr>
              <a:t>Rimnicu Vilcea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292096" y="4178964"/>
            <a:ext cx="576064" cy="30646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>
                <a:latin typeface="+mj-lt"/>
              </a:rPr>
              <a:t>Sibiu</a:t>
            </a:r>
            <a:endParaRPr lang="pt-BR" sz="1200" dirty="0">
              <a:latin typeface="+mj-lt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156192" y="4178964"/>
            <a:ext cx="973790" cy="30646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>
                <a:latin typeface="+mj-lt"/>
              </a:rPr>
              <a:t>Bucharest</a:t>
            </a:r>
            <a:endParaRPr lang="pt-BR" sz="1200" dirty="0">
              <a:latin typeface="+mj-lt"/>
            </a:endParaRPr>
          </a:p>
        </p:txBody>
      </p:sp>
      <p:cxnSp>
        <p:nvCxnSpPr>
          <p:cNvPr id="66" name="Straight Arrow Connector 65"/>
          <p:cNvCxnSpPr>
            <a:stCxn id="56" idx="2"/>
            <a:endCxn id="57" idx="0"/>
          </p:cNvCxnSpPr>
          <p:nvPr/>
        </p:nvCxnSpPr>
        <p:spPr bwMode="auto">
          <a:xfrm rot="5400000">
            <a:off x="1874487" y="1648280"/>
            <a:ext cx="485621" cy="1012217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7" name="Straight Arrow Connector 66"/>
          <p:cNvCxnSpPr>
            <a:stCxn id="56" idx="2"/>
            <a:endCxn id="58" idx="0"/>
          </p:cNvCxnSpPr>
          <p:nvPr/>
        </p:nvCxnSpPr>
        <p:spPr bwMode="auto">
          <a:xfrm rot="5400000">
            <a:off x="2378543" y="2152336"/>
            <a:ext cx="485621" cy="4105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8" name="Straight Arrow Connector 67"/>
          <p:cNvCxnSpPr>
            <a:stCxn id="56" idx="2"/>
            <a:endCxn id="59" idx="0"/>
          </p:cNvCxnSpPr>
          <p:nvPr/>
        </p:nvCxnSpPr>
        <p:spPr bwMode="auto">
          <a:xfrm rot="16200000" flipH="1">
            <a:off x="2900600" y="1634382"/>
            <a:ext cx="485621" cy="1040011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9" name="Straight Arrow Connector 68"/>
          <p:cNvCxnSpPr>
            <a:stCxn id="57" idx="2"/>
            <a:endCxn id="61" idx="0"/>
          </p:cNvCxnSpPr>
          <p:nvPr/>
        </p:nvCxnSpPr>
        <p:spPr bwMode="auto">
          <a:xfrm rot="5400000">
            <a:off x="921222" y="2571328"/>
            <a:ext cx="557629" cy="822305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0" name="Straight Arrow Connector 69"/>
          <p:cNvCxnSpPr>
            <a:stCxn id="57" idx="2"/>
            <a:endCxn id="60" idx="0"/>
          </p:cNvCxnSpPr>
          <p:nvPr/>
        </p:nvCxnSpPr>
        <p:spPr bwMode="auto">
          <a:xfrm rot="16200000" flipH="1">
            <a:off x="1339372" y="2975481"/>
            <a:ext cx="557629" cy="13997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1" name="Straight Arrow Connector 70"/>
          <p:cNvCxnSpPr>
            <a:stCxn id="57" idx="2"/>
            <a:endCxn id="62" idx="0"/>
          </p:cNvCxnSpPr>
          <p:nvPr/>
        </p:nvCxnSpPr>
        <p:spPr bwMode="auto">
          <a:xfrm rot="16200000" flipH="1">
            <a:off x="1827479" y="2487375"/>
            <a:ext cx="557629" cy="990210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2" name="Straight Arrow Connector 71"/>
          <p:cNvCxnSpPr>
            <a:stCxn id="57" idx="2"/>
            <a:endCxn id="63" idx="0"/>
          </p:cNvCxnSpPr>
          <p:nvPr/>
        </p:nvCxnSpPr>
        <p:spPr bwMode="auto">
          <a:xfrm rot="16200000" flipH="1">
            <a:off x="2457549" y="1857305"/>
            <a:ext cx="557629" cy="2250350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3" name="Straight Arrow Connector 72"/>
          <p:cNvCxnSpPr>
            <a:stCxn id="60" idx="2"/>
            <a:endCxn id="64" idx="0"/>
          </p:cNvCxnSpPr>
          <p:nvPr/>
        </p:nvCxnSpPr>
        <p:spPr bwMode="auto">
          <a:xfrm rot="5400000">
            <a:off x="797056" y="3350835"/>
            <a:ext cx="611202" cy="1045057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4" name="Straight Arrow Connector 73"/>
          <p:cNvCxnSpPr>
            <a:stCxn id="60" idx="2"/>
            <a:endCxn id="65" idx="0"/>
          </p:cNvCxnSpPr>
          <p:nvPr/>
        </p:nvCxnSpPr>
        <p:spPr bwMode="auto">
          <a:xfrm rot="16200000" flipH="1">
            <a:off x="1328535" y="3864412"/>
            <a:ext cx="611202" cy="17902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5" name="TextBox 74"/>
          <p:cNvSpPr txBox="1"/>
          <p:nvPr/>
        </p:nvSpPr>
        <p:spPr>
          <a:xfrm>
            <a:off x="2267670" y="4189597"/>
            <a:ext cx="792088" cy="30646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>
                <a:latin typeface="+mj-lt"/>
              </a:rPr>
              <a:t>Craiova</a:t>
            </a:r>
            <a:endParaRPr lang="pt-BR" sz="1200" dirty="0">
              <a:latin typeface="+mj-lt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3291261" y="4189597"/>
            <a:ext cx="747674" cy="30646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>
                <a:latin typeface="+mj-lt"/>
              </a:rPr>
              <a:t>Pitesti</a:t>
            </a:r>
            <a:endParaRPr lang="pt-BR" sz="1200" dirty="0">
              <a:latin typeface="+mj-lt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289281" y="4197399"/>
            <a:ext cx="576064" cy="30646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>
                <a:latin typeface="+mj-lt"/>
              </a:rPr>
              <a:t>Sibiu</a:t>
            </a:r>
            <a:endParaRPr lang="pt-BR" sz="1200" dirty="0">
              <a:latin typeface="+mj-lt"/>
            </a:endParaRPr>
          </a:p>
        </p:txBody>
      </p:sp>
      <p:cxnSp>
        <p:nvCxnSpPr>
          <p:cNvPr id="78" name="Straight Arrow Connector 77"/>
          <p:cNvCxnSpPr>
            <a:stCxn id="63" idx="2"/>
            <a:endCxn id="75" idx="0"/>
          </p:cNvCxnSpPr>
          <p:nvPr/>
        </p:nvCxnSpPr>
        <p:spPr bwMode="auto">
          <a:xfrm rot="5400000">
            <a:off x="2951709" y="3279767"/>
            <a:ext cx="621835" cy="1197824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9" name="Straight Arrow Connector 78"/>
          <p:cNvCxnSpPr>
            <a:stCxn id="63" idx="2"/>
            <a:endCxn id="76" idx="0"/>
          </p:cNvCxnSpPr>
          <p:nvPr/>
        </p:nvCxnSpPr>
        <p:spPr bwMode="auto">
          <a:xfrm rot="5400000">
            <a:off x="3452401" y="3780459"/>
            <a:ext cx="621835" cy="196440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0" name="Straight Arrow Connector 79"/>
          <p:cNvCxnSpPr>
            <a:stCxn id="63" idx="2"/>
            <a:endCxn id="77" idx="0"/>
          </p:cNvCxnSpPr>
          <p:nvPr/>
        </p:nvCxnSpPr>
        <p:spPr bwMode="auto">
          <a:xfrm rot="16200000" flipH="1">
            <a:off x="3904607" y="3524692"/>
            <a:ext cx="629637" cy="715775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1" name="TextBox 80"/>
          <p:cNvSpPr txBox="1"/>
          <p:nvPr/>
        </p:nvSpPr>
        <p:spPr>
          <a:xfrm>
            <a:off x="3590467" y="5144136"/>
            <a:ext cx="1296144" cy="30646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>
                <a:latin typeface="+mj-lt"/>
              </a:rPr>
              <a:t>Rimnicu Vilcea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1542885" y="5133503"/>
            <a:ext cx="973790" cy="30646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>
                <a:latin typeface="+mj-lt"/>
              </a:rPr>
              <a:t>Bucharest</a:t>
            </a:r>
            <a:endParaRPr lang="pt-BR" sz="1200" dirty="0">
              <a:latin typeface="+mj-lt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2654363" y="5144136"/>
            <a:ext cx="792088" cy="30646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>
                <a:latin typeface="+mj-lt"/>
              </a:rPr>
              <a:t>Craiova</a:t>
            </a:r>
            <a:endParaRPr lang="pt-BR" sz="1200" dirty="0">
              <a:latin typeface="+mj-lt"/>
            </a:endParaRPr>
          </a:p>
        </p:txBody>
      </p:sp>
      <p:cxnSp>
        <p:nvCxnSpPr>
          <p:cNvPr id="84" name="Straight Arrow Connector 83"/>
          <p:cNvCxnSpPr>
            <a:stCxn id="76" idx="2"/>
            <a:endCxn id="82" idx="0"/>
          </p:cNvCxnSpPr>
          <p:nvPr/>
        </p:nvCxnSpPr>
        <p:spPr bwMode="auto">
          <a:xfrm rot="5400000">
            <a:off x="2528720" y="3997124"/>
            <a:ext cx="637439" cy="1635318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5" name="Straight Arrow Connector 84"/>
          <p:cNvCxnSpPr>
            <a:stCxn id="76" idx="2"/>
            <a:endCxn id="83" idx="0"/>
          </p:cNvCxnSpPr>
          <p:nvPr/>
        </p:nvCxnSpPr>
        <p:spPr bwMode="auto">
          <a:xfrm rot="5400000">
            <a:off x="3033717" y="4512755"/>
            <a:ext cx="648072" cy="614691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6" name="Straight Arrow Connector 85"/>
          <p:cNvCxnSpPr>
            <a:stCxn id="76" idx="2"/>
            <a:endCxn id="81" idx="0"/>
          </p:cNvCxnSpPr>
          <p:nvPr/>
        </p:nvCxnSpPr>
        <p:spPr bwMode="auto">
          <a:xfrm rot="16200000" flipH="1">
            <a:off x="3627782" y="4533379"/>
            <a:ext cx="648072" cy="573441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7" name="TextBox 86"/>
          <p:cNvSpPr txBox="1"/>
          <p:nvPr/>
        </p:nvSpPr>
        <p:spPr>
          <a:xfrm>
            <a:off x="2172988" y="1875304"/>
            <a:ext cx="8947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/>
              <a:t>0+366=366</a:t>
            </a:r>
            <a:endParaRPr lang="pt-BR" sz="1200" dirty="0"/>
          </a:p>
        </p:txBody>
      </p:sp>
      <p:sp>
        <p:nvSpPr>
          <p:cNvPr id="88" name="TextBox 87"/>
          <p:cNvSpPr txBox="1"/>
          <p:nvPr/>
        </p:nvSpPr>
        <p:spPr>
          <a:xfrm>
            <a:off x="1093619" y="2659772"/>
            <a:ext cx="10390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/>
              <a:t>140+253=393</a:t>
            </a:r>
            <a:endParaRPr lang="pt-BR" sz="1200" dirty="0"/>
          </a:p>
        </p:txBody>
      </p:sp>
      <p:sp>
        <p:nvSpPr>
          <p:cNvPr id="89" name="TextBox 88"/>
          <p:cNvSpPr txBox="1"/>
          <p:nvPr/>
        </p:nvSpPr>
        <p:spPr>
          <a:xfrm>
            <a:off x="2102100" y="2655580"/>
            <a:ext cx="10390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/>
              <a:t>118+329=447</a:t>
            </a:r>
            <a:endParaRPr lang="pt-BR" sz="1200" dirty="0"/>
          </a:p>
        </p:txBody>
      </p:sp>
      <p:sp>
        <p:nvSpPr>
          <p:cNvPr id="90" name="TextBox 89"/>
          <p:cNvSpPr txBox="1"/>
          <p:nvPr/>
        </p:nvSpPr>
        <p:spPr>
          <a:xfrm>
            <a:off x="3159360" y="2651770"/>
            <a:ext cx="9669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/>
              <a:t>75+374=449</a:t>
            </a:r>
            <a:endParaRPr lang="pt-BR" sz="1200" dirty="0"/>
          </a:p>
        </p:txBody>
      </p:sp>
      <p:sp>
        <p:nvSpPr>
          <p:cNvPr id="91" name="TextBox 90"/>
          <p:cNvSpPr txBox="1"/>
          <p:nvPr/>
        </p:nvSpPr>
        <p:spPr>
          <a:xfrm>
            <a:off x="207032" y="3515866"/>
            <a:ext cx="10390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/>
              <a:t>280+366=646</a:t>
            </a:r>
            <a:endParaRPr lang="pt-BR" sz="1200" dirty="0"/>
          </a:p>
        </p:txBody>
      </p:sp>
      <p:sp>
        <p:nvSpPr>
          <p:cNvPr id="92" name="TextBox 91"/>
          <p:cNvSpPr txBox="1"/>
          <p:nvPr/>
        </p:nvSpPr>
        <p:spPr>
          <a:xfrm>
            <a:off x="1113544" y="3509516"/>
            <a:ext cx="10390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/>
              <a:t>239+176=415</a:t>
            </a:r>
            <a:endParaRPr lang="pt-BR" sz="1200" dirty="0"/>
          </a:p>
        </p:txBody>
      </p:sp>
      <p:sp>
        <p:nvSpPr>
          <p:cNvPr id="93" name="TextBox 92"/>
          <p:cNvSpPr txBox="1"/>
          <p:nvPr/>
        </p:nvSpPr>
        <p:spPr>
          <a:xfrm>
            <a:off x="2091940" y="3515866"/>
            <a:ext cx="10390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/>
              <a:t>291+380=671</a:t>
            </a:r>
            <a:endParaRPr lang="pt-BR" sz="1200" dirty="0"/>
          </a:p>
        </p:txBody>
      </p:sp>
      <p:sp>
        <p:nvSpPr>
          <p:cNvPr id="94" name="TextBox 93"/>
          <p:cNvSpPr txBox="1"/>
          <p:nvPr/>
        </p:nvSpPr>
        <p:spPr>
          <a:xfrm>
            <a:off x="3343634" y="3513708"/>
            <a:ext cx="10390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/>
              <a:t>220+193=413</a:t>
            </a:r>
            <a:endParaRPr lang="pt-BR" sz="1200" dirty="0"/>
          </a:p>
        </p:txBody>
      </p:sp>
      <p:sp>
        <p:nvSpPr>
          <p:cNvPr id="95" name="TextBox 94"/>
          <p:cNvSpPr txBox="1"/>
          <p:nvPr/>
        </p:nvSpPr>
        <p:spPr>
          <a:xfrm>
            <a:off x="63015" y="4441428"/>
            <a:ext cx="10390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/>
              <a:t>338+253=591</a:t>
            </a:r>
            <a:endParaRPr lang="pt-BR" sz="1200" dirty="0"/>
          </a:p>
        </p:txBody>
      </p:sp>
      <p:sp>
        <p:nvSpPr>
          <p:cNvPr id="96" name="TextBox 95"/>
          <p:cNvSpPr txBox="1"/>
          <p:nvPr/>
        </p:nvSpPr>
        <p:spPr>
          <a:xfrm>
            <a:off x="1208922" y="4443462"/>
            <a:ext cx="8947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/>
              <a:t>450+0=450</a:t>
            </a:r>
            <a:endParaRPr lang="pt-BR" sz="1200" dirty="0"/>
          </a:p>
        </p:txBody>
      </p:sp>
      <p:sp>
        <p:nvSpPr>
          <p:cNvPr id="97" name="TextBox 96"/>
          <p:cNvSpPr txBox="1"/>
          <p:nvPr/>
        </p:nvSpPr>
        <p:spPr>
          <a:xfrm>
            <a:off x="2151248" y="4443462"/>
            <a:ext cx="10390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/>
              <a:t>366+160=526</a:t>
            </a:r>
            <a:endParaRPr lang="pt-BR" sz="1200" dirty="0"/>
          </a:p>
        </p:txBody>
      </p:sp>
      <p:sp>
        <p:nvSpPr>
          <p:cNvPr id="98" name="TextBox 97"/>
          <p:cNvSpPr txBox="1"/>
          <p:nvPr/>
        </p:nvSpPr>
        <p:spPr>
          <a:xfrm>
            <a:off x="3146533" y="4439270"/>
            <a:ext cx="10390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/>
              <a:t>317+100=417</a:t>
            </a:r>
            <a:endParaRPr lang="pt-BR" sz="1200" dirty="0"/>
          </a:p>
        </p:txBody>
      </p:sp>
      <p:sp>
        <p:nvSpPr>
          <p:cNvPr id="99" name="TextBox 98"/>
          <p:cNvSpPr txBox="1"/>
          <p:nvPr/>
        </p:nvSpPr>
        <p:spPr>
          <a:xfrm>
            <a:off x="4082637" y="4443462"/>
            <a:ext cx="10390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/>
              <a:t>300+253=553</a:t>
            </a:r>
            <a:endParaRPr lang="pt-BR" sz="1200" dirty="0"/>
          </a:p>
        </p:txBody>
      </p:sp>
      <p:sp>
        <p:nvSpPr>
          <p:cNvPr id="100" name="TextBox 99"/>
          <p:cNvSpPr txBox="1"/>
          <p:nvPr/>
        </p:nvSpPr>
        <p:spPr>
          <a:xfrm>
            <a:off x="1568961" y="5394424"/>
            <a:ext cx="8947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/>
              <a:t>418+0=418</a:t>
            </a:r>
            <a:endParaRPr lang="pt-BR" sz="1200" dirty="0"/>
          </a:p>
        </p:txBody>
      </p:sp>
      <p:sp>
        <p:nvSpPr>
          <p:cNvPr id="101" name="TextBox 100"/>
          <p:cNvSpPr txBox="1"/>
          <p:nvPr/>
        </p:nvSpPr>
        <p:spPr>
          <a:xfrm>
            <a:off x="2532369" y="5394424"/>
            <a:ext cx="10390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/>
              <a:t>455+160=615</a:t>
            </a:r>
            <a:endParaRPr lang="pt-BR" sz="1200" dirty="0"/>
          </a:p>
        </p:txBody>
      </p:sp>
      <p:sp>
        <p:nvSpPr>
          <p:cNvPr id="102" name="TextBox 101"/>
          <p:cNvSpPr txBox="1"/>
          <p:nvPr/>
        </p:nvSpPr>
        <p:spPr>
          <a:xfrm>
            <a:off x="3735297" y="5392266"/>
            <a:ext cx="10390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/>
              <a:t>414+193=607</a:t>
            </a:r>
            <a:endParaRPr lang="pt-BR" sz="1200" dirty="0"/>
          </a:p>
        </p:txBody>
      </p:sp>
      <p:sp>
        <p:nvSpPr>
          <p:cNvPr id="103" name="Rectangle 102"/>
          <p:cNvSpPr/>
          <p:nvPr/>
        </p:nvSpPr>
        <p:spPr bwMode="auto">
          <a:xfrm>
            <a:off x="5146765" y="3614282"/>
            <a:ext cx="1512000" cy="3240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6667983" y="5129093"/>
            <a:ext cx="1800000" cy="3240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05" name="Rectangle 104"/>
          <p:cNvSpPr/>
          <p:nvPr/>
        </p:nvSpPr>
        <p:spPr bwMode="auto">
          <a:xfrm>
            <a:off x="6663901" y="4842109"/>
            <a:ext cx="1800000" cy="2880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06" name="Rectangle 105"/>
          <p:cNvSpPr/>
          <p:nvPr/>
        </p:nvSpPr>
        <p:spPr bwMode="auto">
          <a:xfrm>
            <a:off x="5136132" y="5135328"/>
            <a:ext cx="1512000" cy="3240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07" name="Rectangle 106"/>
          <p:cNvSpPr/>
          <p:nvPr/>
        </p:nvSpPr>
        <p:spPr bwMode="auto">
          <a:xfrm>
            <a:off x="6667439" y="4541479"/>
            <a:ext cx="1800000" cy="2880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08" name="Rectangle 107"/>
          <p:cNvSpPr/>
          <p:nvPr/>
        </p:nvSpPr>
        <p:spPr bwMode="auto">
          <a:xfrm>
            <a:off x="5154385" y="3939724"/>
            <a:ext cx="1512000" cy="2880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0112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9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1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75" grpId="0" animBg="1"/>
      <p:bldP spid="76" grpId="0" animBg="1"/>
      <p:bldP spid="77" grpId="0" animBg="1"/>
      <p:bldP spid="81" grpId="0" animBg="1"/>
      <p:bldP spid="82" grpId="0" animBg="1"/>
      <p:bldP spid="83" grpId="0" animBg="1"/>
      <p:bldP spid="88" grpId="0"/>
      <p:bldP spid="89" grpId="0"/>
      <p:bldP spid="90" grpId="0"/>
      <p:bldP spid="91" grpId="0"/>
      <p:bldP spid="92" grpId="0"/>
      <p:bldP spid="93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101" grpId="0"/>
      <p:bldP spid="102" grpId="0"/>
      <p:bldP spid="103" grpId="0" animBg="1"/>
      <p:bldP spid="103" grpId="1" animBg="1"/>
      <p:bldP spid="104" grpId="0" animBg="1"/>
      <p:bldP spid="104" grpId="1" animBg="1"/>
      <p:bldP spid="105" grpId="0" animBg="1"/>
      <p:bldP spid="105" grpId="1" animBg="1"/>
      <p:bldP spid="106" grpId="0" animBg="1"/>
      <p:bldP spid="106" grpId="1" animBg="1"/>
      <p:bldP spid="107" grpId="0" animBg="1"/>
      <p:bldP spid="107" grpId="1" animBg="1"/>
      <p:bldP spid="10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Busca A*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A estratégia é </a:t>
            </a:r>
            <a:r>
              <a:rPr lang="pt-BR" sz="2400" b="1" dirty="0"/>
              <a:t>completa</a:t>
            </a:r>
            <a:r>
              <a:rPr lang="pt-BR" sz="2400" dirty="0"/>
              <a:t> e </a:t>
            </a:r>
            <a:r>
              <a:rPr lang="pt-BR" sz="2400" b="1" dirty="0"/>
              <a:t>ótima</a:t>
            </a:r>
            <a:r>
              <a:rPr lang="pt-BR" sz="2400" dirty="0"/>
              <a:t>.</a:t>
            </a:r>
          </a:p>
          <a:p>
            <a:endParaRPr lang="pt-BR" sz="2400" dirty="0"/>
          </a:p>
          <a:p>
            <a:r>
              <a:rPr lang="pt-BR" sz="2400" b="1" dirty="0"/>
              <a:t>Custo de tempo:</a:t>
            </a:r>
          </a:p>
          <a:p>
            <a:pPr lvl="1"/>
            <a:r>
              <a:rPr lang="pt-BR" sz="1800" dirty="0"/>
              <a:t>Exponencial com o comprimento da solução, porém boas funções heurísticas diminuem significativamente esse custo.</a:t>
            </a:r>
          </a:p>
          <a:p>
            <a:endParaRPr lang="pt-BR" sz="2400" dirty="0"/>
          </a:p>
          <a:p>
            <a:r>
              <a:rPr lang="pt-BR" sz="2400" b="1" dirty="0"/>
              <a:t>Custo memória: </a:t>
            </a:r>
          </a:p>
          <a:p>
            <a:pPr lvl="1"/>
            <a:r>
              <a:rPr lang="pt-BR" sz="1800" dirty="0"/>
              <a:t>Guarda todos os nós expandidos na memória.</a:t>
            </a:r>
          </a:p>
          <a:p>
            <a:endParaRPr lang="pt-BR" sz="2800" dirty="0"/>
          </a:p>
          <a:p>
            <a:r>
              <a:rPr lang="pt-BR" sz="2400" dirty="0"/>
              <a:t>Nenhum outro algoritmo ótimo garante expandir menos nós.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4970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Definindo Heurísticas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482952" cy="4525963"/>
          </a:xfrm>
        </p:spPr>
        <p:txBody>
          <a:bodyPr>
            <a:normAutofit/>
          </a:bodyPr>
          <a:lstStyle/>
          <a:p>
            <a:r>
              <a:rPr lang="pt-BR" sz="2800" dirty="0"/>
              <a:t>Cada problema </a:t>
            </a:r>
            <a:r>
              <a:rPr lang="pt-BR" sz="2800" b="1" dirty="0"/>
              <a:t>exige</a:t>
            </a:r>
            <a:r>
              <a:rPr lang="pt-BR" sz="2800" dirty="0"/>
              <a:t> uma função heurística diferente.</a:t>
            </a:r>
          </a:p>
          <a:p>
            <a:endParaRPr lang="pt-BR" sz="2800" dirty="0"/>
          </a:p>
          <a:p>
            <a:r>
              <a:rPr lang="pt-BR" sz="2800" dirty="0"/>
              <a:t>Não se deve superestimar o custo real da solução.</a:t>
            </a:r>
          </a:p>
          <a:p>
            <a:endParaRPr lang="pt-BR" sz="2800" dirty="0"/>
          </a:p>
          <a:p>
            <a:r>
              <a:rPr lang="pt-BR" sz="2800" dirty="0"/>
              <a:t>Como escolher uma boa função heurística para o jogo 8-Puzzle?</a:t>
            </a:r>
          </a:p>
          <a:p>
            <a:endParaRPr lang="en-US" sz="2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1628800"/>
            <a:ext cx="1853365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2893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1216" y="1776986"/>
            <a:ext cx="623887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Definindo Heurísticas</a:t>
            </a:r>
          </a:p>
        </p:txBody>
      </p:sp>
      <p:sp>
        <p:nvSpPr>
          <p:cNvPr id="5" name="Rectangle 4"/>
          <p:cNvSpPr/>
          <p:nvPr/>
        </p:nvSpPr>
        <p:spPr>
          <a:xfrm>
            <a:off x="1704508" y="4003940"/>
            <a:ext cx="13548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/>
              <a:t>Estado Atual</a:t>
            </a:r>
          </a:p>
        </p:txBody>
      </p:sp>
      <p:sp>
        <p:nvSpPr>
          <p:cNvPr id="6" name="Rectangle 5"/>
          <p:cNvSpPr/>
          <p:nvPr/>
        </p:nvSpPr>
        <p:spPr>
          <a:xfrm>
            <a:off x="6018293" y="4008409"/>
            <a:ext cx="16619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/>
              <a:t>Estado </a:t>
            </a:r>
            <a:r>
              <a:rPr lang="pt-BR" dirty="0" smtClean="0"/>
              <a:t>Objetivo</a:t>
            </a:r>
            <a:endParaRPr lang="pt-BR" dirty="0"/>
          </a:p>
        </p:txBody>
      </p:sp>
      <p:sp>
        <p:nvSpPr>
          <p:cNvPr id="4" name="Rectangle 3"/>
          <p:cNvSpPr/>
          <p:nvPr/>
        </p:nvSpPr>
        <p:spPr>
          <a:xfrm>
            <a:off x="5508104" y="4610156"/>
            <a:ext cx="20699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i="1" dirty="0"/>
              <a:t>A quantidade </a:t>
            </a:r>
            <a:r>
              <a:rPr lang="pt-BR" i="1" dirty="0" smtClean="0"/>
              <a:t>de peças </a:t>
            </a:r>
            <a:r>
              <a:rPr lang="pt-BR" i="1" dirty="0"/>
              <a:t>for a do </a:t>
            </a:r>
            <a:r>
              <a:rPr lang="pt-BR" i="1" dirty="0" smtClean="0"/>
              <a:t>lugar</a:t>
            </a:r>
          </a:p>
        </p:txBody>
      </p:sp>
      <p:sp>
        <p:nvSpPr>
          <p:cNvPr id="7" name="Rectangle 6"/>
          <p:cNvSpPr/>
          <p:nvPr/>
        </p:nvSpPr>
        <p:spPr>
          <a:xfrm>
            <a:off x="5514798" y="541675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542969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Definindo Heurísticas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104" y="1569442"/>
            <a:ext cx="7308304" cy="45316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8215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Definindo Heurísticas</a:t>
            </a:r>
          </a:p>
        </p:txBody>
      </p:sp>
      <p:sp>
        <p:nvSpPr>
          <p:cNvPr id="5" name="Rectangle 4"/>
          <p:cNvSpPr/>
          <p:nvPr/>
        </p:nvSpPr>
        <p:spPr>
          <a:xfrm>
            <a:off x="5652120" y="5405154"/>
            <a:ext cx="200664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dirty="0"/>
              <a:t>Outra Heurística?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25" y="1779357"/>
            <a:ext cx="6000750" cy="367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3239571" y="488705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97367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6278" y="1509483"/>
            <a:ext cx="623887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Definindo Heurísticas</a:t>
            </a:r>
          </a:p>
        </p:txBody>
      </p:sp>
      <p:sp>
        <p:nvSpPr>
          <p:cNvPr id="5" name="Rectangle 4"/>
          <p:cNvSpPr/>
          <p:nvPr/>
        </p:nvSpPr>
        <p:spPr>
          <a:xfrm>
            <a:off x="5148626" y="4199317"/>
            <a:ext cx="27363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i="1" dirty="0"/>
              <a:t>Número de </a:t>
            </a:r>
            <a:r>
              <a:rPr lang="pt-BR" i="1" dirty="0" smtClean="0"/>
              <a:t>movimentos necessários </a:t>
            </a:r>
            <a:r>
              <a:rPr lang="pt-BR" i="1" dirty="0"/>
              <a:t>para colocar </a:t>
            </a:r>
            <a:r>
              <a:rPr lang="pt-BR" i="1" dirty="0" smtClean="0"/>
              <a:t>cada peça </a:t>
            </a:r>
            <a:r>
              <a:rPr lang="pt-BR" i="1" dirty="0"/>
              <a:t>no seu lugar</a:t>
            </a:r>
            <a:endParaRPr lang="pt-BR" dirty="0"/>
          </a:p>
        </p:txBody>
      </p:sp>
      <p:sp>
        <p:nvSpPr>
          <p:cNvPr id="8" name="Rectangle 7"/>
          <p:cNvSpPr/>
          <p:nvPr/>
        </p:nvSpPr>
        <p:spPr>
          <a:xfrm>
            <a:off x="3059472" y="4600786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/>
              <a:t>2</a:t>
            </a:r>
          </a:p>
        </p:txBody>
      </p:sp>
      <p:sp>
        <p:nvSpPr>
          <p:cNvPr id="6" name="Rectangle 5"/>
          <p:cNvSpPr/>
          <p:nvPr/>
        </p:nvSpPr>
        <p:spPr>
          <a:xfrm>
            <a:off x="5170397" y="5137161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2287253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Métodos de Busca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b="1" dirty="0"/>
              <a:t>Busca Cega ou Exaustiva:</a:t>
            </a:r>
          </a:p>
          <a:p>
            <a:pPr lvl="1"/>
            <a:r>
              <a:rPr lang="pt-BR" sz="2000" dirty="0"/>
              <a:t>Não sabe qual o melhor nó da fronteira a ser expandido. Apenas distingue o estado objetivo dos não objetivos.</a:t>
            </a:r>
          </a:p>
          <a:p>
            <a:endParaRPr lang="pt-BR" sz="2400" dirty="0"/>
          </a:p>
          <a:p>
            <a:r>
              <a:rPr lang="pt-BR" sz="2400" b="1" dirty="0"/>
              <a:t>Busca Heurística:</a:t>
            </a:r>
          </a:p>
          <a:p>
            <a:pPr lvl="1"/>
            <a:r>
              <a:rPr lang="pt-BR" sz="2000" b="1" dirty="0"/>
              <a:t>Estima qual o melhor nó da fronteira a ser expandido com base em funções heurísticas.</a:t>
            </a:r>
          </a:p>
          <a:p>
            <a:pPr lvl="1"/>
            <a:endParaRPr lang="pt-BR" sz="2000" dirty="0"/>
          </a:p>
          <a:p>
            <a:r>
              <a:rPr lang="pt-BR" sz="2400" b="1" dirty="0"/>
              <a:t>Busca Local:</a:t>
            </a:r>
          </a:p>
          <a:p>
            <a:pPr lvl="1"/>
            <a:r>
              <a:rPr lang="pt-BR" sz="2000" dirty="0"/>
              <a:t>Operam em um único estado e movem-se para a vizinhança deste estado</a:t>
            </a:r>
            <a:r>
              <a:rPr lang="pt-BR" sz="2000" dirty="0" smtClean="0"/>
              <a:t>.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61166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Definindo Heurísticas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559396"/>
            <a:ext cx="7315200" cy="453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3405358" y="5431272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/>
              <a:t>2</a:t>
            </a:r>
          </a:p>
        </p:txBody>
      </p:sp>
      <p:sp>
        <p:nvSpPr>
          <p:cNvPr id="7" name="Rectangle 6"/>
          <p:cNvSpPr/>
          <p:nvPr/>
        </p:nvSpPr>
        <p:spPr>
          <a:xfrm>
            <a:off x="3406915" y="1858776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/>
              <a:t>2</a:t>
            </a:r>
          </a:p>
        </p:txBody>
      </p:sp>
      <p:sp>
        <p:nvSpPr>
          <p:cNvPr id="8" name="Rectangle 7"/>
          <p:cNvSpPr/>
          <p:nvPr/>
        </p:nvSpPr>
        <p:spPr>
          <a:xfrm>
            <a:off x="5464562" y="1751045"/>
            <a:ext cx="4443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dirty="0"/>
              <a:t>10</a:t>
            </a:r>
          </a:p>
        </p:txBody>
      </p:sp>
      <p:sp>
        <p:nvSpPr>
          <p:cNvPr id="9" name="Rectangle 8"/>
          <p:cNvSpPr/>
          <p:nvPr/>
        </p:nvSpPr>
        <p:spPr>
          <a:xfrm>
            <a:off x="5475065" y="5315722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dirty="0" smtClean="0"/>
              <a:t>9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460640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Definindo Heurísticas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626968" cy="4525963"/>
          </a:xfrm>
        </p:spPr>
        <p:txBody>
          <a:bodyPr>
            <a:normAutofit/>
          </a:bodyPr>
          <a:lstStyle/>
          <a:p>
            <a:r>
              <a:rPr lang="pt-BR" sz="2800" dirty="0"/>
              <a:t>Como escolher uma boa função heurística para o jogo 8-Puzzle?</a:t>
            </a:r>
          </a:p>
          <a:p>
            <a:endParaRPr lang="pt-BR" sz="2800" dirty="0"/>
          </a:p>
          <a:p>
            <a:pPr lvl="1"/>
            <a:r>
              <a:rPr lang="pt-BR" sz="2000" i="1" dirty="0"/>
              <a:t>h</a:t>
            </a:r>
            <a:r>
              <a:rPr lang="pt-BR" sz="2000" dirty="0"/>
              <a:t>¹ = número de elementos fora do lugar.</a:t>
            </a:r>
          </a:p>
          <a:p>
            <a:pPr lvl="1"/>
            <a:endParaRPr lang="pt-BR" sz="2000" dirty="0"/>
          </a:p>
          <a:p>
            <a:pPr lvl="1"/>
            <a:r>
              <a:rPr lang="pt-BR" sz="2000" i="1" dirty="0"/>
              <a:t>h</a:t>
            </a:r>
            <a:r>
              <a:rPr lang="pt-BR" sz="2000" dirty="0"/>
              <a:t>² = soma das distâncias de cada número à sua posição final (movimentação horizontal e vertical).</a:t>
            </a:r>
          </a:p>
          <a:p>
            <a:pPr lvl="1"/>
            <a:endParaRPr lang="pt-BR" sz="2400" dirty="0"/>
          </a:p>
          <a:p>
            <a:r>
              <a:rPr lang="pt-BR" sz="2800" dirty="0"/>
              <a:t>Qual das heurísticas é melhor?</a:t>
            </a:r>
          </a:p>
          <a:p>
            <a:endParaRPr lang="en-US" sz="36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1628800"/>
            <a:ext cx="1853365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5046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 - A*</a:t>
            </a:r>
            <a:endParaRPr lang="en-US" dirty="0"/>
          </a:p>
        </p:txBody>
      </p:sp>
      <p:graphicFrame>
        <p:nvGraphicFramePr>
          <p:cNvPr id="4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9374965"/>
              </p:ext>
            </p:extLst>
          </p:nvPr>
        </p:nvGraphicFramePr>
        <p:xfrm>
          <a:off x="1763684" y="1491477"/>
          <a:ext cx="5256588" cy="4451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6098"/>
                <a:gridCol w="876098"/>
                <a:gridCol w="876098"/>
                <a:gridCol w="876098"/>
                <a:gridCol w="876098"/>
                <a:gridCol w="876098"/>
              </a:tblGrid>
              <a:tr h="850330">
                <a:tc>
                  <a:txBody>
                    <a:bodyPr/>
                    <a:lstStyle/>
                    <a:p>
                      <a:pPr algn="ctr"/>
                      <a:endParaRPr lang="pt-BR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</a:t>
                      </a:r>
                      <a:endParaRPr lang="pt-BR" sz="28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2</a:t>
                      </a:r>
                      <a:endParaRPr lang="pt-BR" sz="28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3</a:t>
                      </a:r>
                      <a:endParaRPr lang="pt-BR" sz="28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4</a:t>
                      </a:r>
                      <a:endParaRPr lang="pt-BR" sz="28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5</a:t>
                      </a:r>
                      <a:endParaRPr lang="pt-BR" sz="28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5033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+mj-lt"/>
                        </a:rPr>
                        <a:t>1</a:t>
                      </a:r>
                      <a:endParaRPr lang="pt-BR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+mj-lt"/>
                          <a:sym typeface="Wingdings" pitchFamily="2" charset="2"/>
                        </a:rPr>
                        <a:t></a:t>
                      </a:r>
                      <a:endParaRPr lang="pt-BR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+mj-lt"/>
                        </a:rPr>
                        <a:t>X</a:t>
                      </a:r>
                      <a:endParaRPr lang="pt-BR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5033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+mj-lt"/>
                        </a:rPr>
                        <a:t>2</a:t>
                      </a:r>
                      <a:endParaRPr lang="pt-BR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5033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+mj-lt"/>
                        </a:rPr>
                        <a:t>3</a:t>
                      </a:r>
                      <a:endParaRPr lang="pt-BR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8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algn="ctr"/>
                      <a:endParaRPr lang="pt-BR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5033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+mj-lt"/>
                        </a:rPr>
                        <a:t>4</a:t>
                      </a:r>
                      <a:endParaRPr lang="pt-BR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994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 - A*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Qual é o espaço de estados?</a:t>
            </a:r>
          </a:p>
          <a:p>
            <a:endParaRPr lang="pt-BR" dirty="0"/>
          </a:p>
          <a:p>
            <a:r>
              <a:rPr lang="pt-BR" dirty="0"/>
              <a:t>Quais são as ações possíveis?</a:t>
            </a:r>
          </a:p>
          <a:p>
            <a:endParaRPr lang="pt-BR" dirty="0"/>
          </a:p>
          <a:p>
            <a:r>
              <a:rPr lang="pt-BR" dirty="0"/>
              <a:t>Qual será o custo das ações?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984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 - A*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b="1" dirty="0"/>
              <a:t>Heurística do A*: </a:t>
            </a:r>
            <a:r>
              <a:rPr lang="pt-BR" sz="2800" i="1" dirty="0"/>
              <a:t>f</a:t>
            </a:r>
            <a:r>
              <a:rPr lang="pt-BR" sz="2800" dirty="0"/>
              <a:t>(</a:t>
            </a:r>
            <a:r>
              <a:rPr lang="pt-BR" sz="2800" i="1" dirty="0"/>
              <a:t>n</a:t>
            </a:r>
            <a:r>
              <a:rPr lang="pt-BR" sz="2800" dirty="0"/>
              <a:t>) = </a:t>
            </a:r>
            <a:r>
              <a:rPr lang="pt-BR" sz="2800" i="1" dirty="0"/>
              <a:t>g</a:t>
            </a:r>
            <a:r>
              <a:rPr lang="pt-BR" sz="2800" dirty="0"/>
              <a:t>(</a:t>
            </a:r>
            <a:r>
              <a:rPr lang="pt-BR" sz="2800" i="1" dirty="0"/>
              <a:t>n</a:t>
            </a:r>
            <a:r>
              <a:rPr lang="pt-BR" sz="2800" dirty="0"/>
              <a:t>) + </a:t>
            </a:r>
            <a:r>
              <a:rPr lang="pt-BR" sz="2800" i="1" dirty="0"/>
              <a:t>h</a:t>
            </a:r>
            <a:r>
              <a:rPr lang="pt-BR" sz="2800" dirty="0"/>
              <a:t>(</a:t>
            </a:r>
            <a:r>
              <a:rPr lang="pt-BR" sz="2800" i="1" dirty="0"/>
              <a:t>n</a:t>
            </a:r>
            <a:r>
              <a:rPr lang="pt-BR" sz="2800" dirty="0"/>
              <a:t>)</a:t>
            </a:r>
          </a:p>
          <a:p>
            <a:pPr lvl="1"/>
            <a:r>
              <a:rPr lang="pt-BR" sz="2400" i="1" dirty="0"/>
              <a:t>g</a:t>
            </a:r>
            <a:r>
              <a:rPr lang="pt-BR" sz="2400" dirty="0"/>
              <a:t>(</a:t>
            </a:r>
            <a:r>
              <a:rPr lang="pt-BR" sz="2400" i="1" dirty="0"/>
              <a:t>n</a:t>
            </a:r>
            <a:r>
              <a:rPr lang="pt-BR" sz="2400" dirty="0"/>
              <a:t>) = custo do caminho</a:t>
            </a:r>
          </a:p>
          <a:p>
            <a:pPr lvl="1"/>
            <a:r>
              <a:rPr lang="pt-BR" sz="2400" i="1" dirty="0"/>
              <a:t>h</a:t>
            </a:r>
            <a:r>
              <a:rPr lang="pt-BR" sz="2400" dirty="0"/>
              <a:t>(</a:t>
            </a:r>
            <a:r>
              <a:rPr lang="pt-BR" sz="2400" i="1" dirty="0"/>
              <a:t>n</a:t>
            </a:r>
            <a:r>
              <a:rPr lang="pt-BR" sz="2400" dirty="0"/>
              <a:t>) = função heurística</a:t>
            </a:r>
          </a:p>
          <a:p>
            <a:pPr lvl="1"/>
            <a:endParaRPr lang="pt-BR" sz="2400" dirty="0"/>
          </a:p>
          <a:p>
            <a:r>
              <a:rPr lang="pt-BR" sz="2800" dirty="0"/>
              <a:t>Qual seria a função heurística </a:t>
            </a:r>
            <a:r>
              <a:rPr lang="pt-BR" sz="2800" i="1" dirty="0"/>
              <a:t>h</a:t>
            </a:r>
            <a:r>
              <a:rPr lang="pt-BR" sz="2800" dirty="0"/>
              <a:t>(</a:t>
            </a:r>
            <a:r>
              <a:rPr lang="pt-BR" sz="2800" i="1" dirty="0"/>
              <a:t>n</a:t>
            </a:r>
            <a:r>
              <a:rPr lang="pt-BR" sz="2800" dirty="0"/>
              <a:t>) mais adequada para este problema?</a:t>
            </a:r>
          </a:p>
          <a:p>
            <a:pPr lvl="1"/>
            <a:endParaRPr lang="pt-BR" sz="2400" dirty="0"/>
          </a:p>
          <a:p>
            <a:pPr lvl="1"/>
            <a:r>
              <a:rPr lang="pt-BR" sz="2400" dirty="0"/>
              <a:t>A distancia em linha reta é uma opção.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500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 - A*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Como calcular a heurística </a:t>
            </a:r>
            <a:r>
              <a:rPr lang="pt-BR" i="1" dirty="0"/>
              <a:t>h</a:t>
            </a:r>
            <a:r>
              <a:rPr lang="pt-BR" dirty="0"/>
              <a:t>(</a:t>
            </a:r>
            <a:r>
              <a:rPr lang="pt-BR" i="1" dirty="0"/>
              <a:t>n</a:t>
            </a:r>
            <a:r>
              <a:rPr lang="pt-BR" dirty="0"/>
              <a:t>)?</a:t>
            </a:r>
          </a:p>
          <a:p>
            <a:pPr lvl="1"/>
            <a:endParaRPr lang="pt-BR" dirty="0"/>
          </a:p>
          <a:p>
            <a:pPr lvl="1"/>
            <a:r>
              <a:rPr lang="pt-BR" dirty="0"/>
              <a:t>Distancia de Manhattan</a:t>
            </a:r>
          </a:p>
          <a:p>
            <a:endParaRPr lang="en-US" dirty="0"/>
          </a:p>
        </p:txBody>
      </p:sp>
      <p:pic>
        <p:nvPicPr>
          <p:cNvPr id="4" name="Picture 3" descr="C:\Users\Edirlei\Desktop\283px-Manhattan_distance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31107" y="3446463"/>
            <a:ext cx="2393503" cy="2393503"/>
          </a:xfrm>
          <a:prstGeom prst="rect">
            <a:avLst/>
          </a:prstGeom>
          <a:noFill/>
        </p:spPr>
      </p:pic>
      <p:pic>
        <p:nvPicPr>
          <p:cNvPr id="5124" name="Picture 4" descr="d_1(\mathbf{p}, \mathbf{q}) = \|\mathbf{p} - \mathbf{q}\|_1 = \sum_{i=1}^n |p_i-q_i|,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293096"/>
            <a:ext cx="2828925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2182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 - A*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O próximo passo é gerar a árvore de busca e expandir os nós que tiverem o menor valor resultante da função heurística </a:t>
            </a:r>
            <a:r>
              <a:rPr lang="pt-BR" i="1" dirty="0"/>
              <a:t>f</a:t>
            </a:r>
            <a:r>
              <a:rPr lang="pt-BR" dirty="0"/>
              <a:t>(</a:t>
            </a:r>
            <a:r>
              <a:rPr lang="pt-BR" i="1" dirty="0"/>
              <a:t>n</a:t>
            </a:r>
            <a:r>
              <a:rPr lang="pt-BR" dirty="0"/>
              <a:t>).</a:t>
            </a:r>
          </a:p>
          <a:p>
            <a:endParaRPr lang="pt-BR" dirty="0"/>
          </a:p>
          <a:p>
            <a:pPr lvl="1"/>
            <a:r>
              <a:rPr lang="pt-BR" i="1" dirty="0"/>
              <a:t>f</a:t>
            </a:r>
            <a:r>
              <a:rPr lang="pt-BR" dirty="0"/>
              <a:t>(</a:t>
            </a:r>
            <a:r>
              <a:rPr lang="pt-BR" i="1" dirty="0"/>
              <a:t>n</a:t>
            </a:r>
            <a:r>
              <a:rPr lang="pt-BR" dirty="0"/>
              <a:t>) = </a:t>
            </a:r>
            <a:r>
              <a:rPr lang="pt-BR" i="1" dirty="0"/>
              <a:t>g</a:t>
            </a:r>
            <a:r>
              <a:rPr lang="pt-BR" dirty="0"/>
              <a:t>(</a:t>
            </a:r>
            <a:r>
              <a:rPr lang="pt-BR" i="1" dirty="0"/>
              <a:t>n</a:t>
            </a:r>
            <a:r>
              <a:rPr lang="pt-BR" dirty="0"/>
              <a:t>) + </a:t>
            </a:r>
            <a:r>
              <a:rPr lang="pt-BR" i="1" dirty="0"/>
              <a:t>h</a:t>
            </a:r>
            <a:r>
              <a:rPr lang="pt-BR" dirty="0"/>
              <a:t>(</a:t>
            </a:r>
            <a:r>
              <a:rPr lang="pt-BR" i="1" dirty="0"/>
              <a:t>n</a:t>
            </a:r>
            <a:r>
              <a:rPr lang="pt-BR" dirty="0"/>
              <a:t>)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8717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 - A*</a:t>
            </a:r>
            <a:endParaRPr lang="en-US" dirty="0"/>
          </a:p>
        </p:txBody>
      </p:sp>
      <p:sp>
        <p:nvSpPr>
          <p:cNvPr id="4" name="CaixaDeTexto 3"/>
          <p:cNvSpPr txBox="1"/>
          <p:nvPr/>
        </p:nvSpPr>
        <p:spPr>
          <a:xfrm>
            <a:off x="4061279" y="1691516"/>
            <a:ext cx="9573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[1,1]</a:t>
            </a:r>
            <a:endParaRPr lang="pt-BR" sz="32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2699792" y="2890107"/>
            <a:ext cx="9573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[1,2]</a:t>
            </a:r>
            <a:endParaRPr lang="pt-BR" sz="32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5436096" y="2852936"/>
            <a:ext cx="9573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[2,1]</a:t>
            </a:r>
            <a:endParaRPr lang="pt-BR" sz="3200" dirty="0"/>
          </a:p>
        </p:txBody>
      </p:sp>
      <p:cxnSp>
        <p:nvCxnSpPr>
          <p:cNvPr id="7" name="Conector de seta reta 7"/>
          <p:cNvCxnSpPr>
            <a:stCxn id="4" idx="2"/>
            <a:endCxn id="5" idx="0"/>
          </p:cNvCxnSpPr>
          <p:nvPr/>
        </p:nvCxnSpPr>
        <p:spPr bwMode="auto">
          <a:xfrm flipH="1">
            <a:off x="3178449" y="2276291"/>
            <a:ext cx="1361487" cy="613816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" name="Conector de seta reta 9"/>
          <p:cNvCxnSpPr>
            <a:stCxn id="4" idx="2"/>
            <a:endCxn id="6" idx="0"/>
          </p:cNvCxnSpPr>
          <p:nvPr/>
        </p:nvCxnSpPr>
        <p:spPr bwMode="auto">
          <a:xfrm>
            <a:off x="4539936" y="2276291"/>
            <a:ext cx="1374817" cy="576645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Espaço Reservado para Texto 2"/>
          <p:cNvSpPr txBox="1">
            <a:spLocks/>
          </p:cNvSpPr>
          <p:nvPr/>
        </p:nvSpPr>
        <p:spPr>
          <a:xfrm>
            <a:off x="755576" y="3573016"/>
            <a:ext cx="7560840" cy="2160240"/>
          </a:xfrm>
          <a:prstGeom prst="rect">
            <a:avLst/>
          </a:prstGeom>
        </p:spPr>
        <p:txBody>
          <a:bodyPr/>
          <a:lstStyle/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[1,2] = </a:t>
            </a:r>
            <a:r>
              <a:rPr kumimoji="0" lang="en-US" sz="2800" b="0" i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f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2800" b="0" i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) = ?? + ??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[2,1] = </a:t>
            </a:r>
            <a:r>
              <a:rPr kumimoji="0" lang="en-US" sz="2800" b="0" i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f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2800" b="0" i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) = ?? + ??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1201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 - A*</a:t>
            </a:r>
            <a:endParaRPr lang="en-US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2279306"/>
              </p:ext>
            </p:extLst>
          </p:nvPr>
        </p:nvGraphicFramePr>
        <p:xfrm>
          <a:off x="1763684" y="1491477"/>
          <a:ext cx="5256588" cy="4451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6098"/>
                <a:gridCol w="876098"/>
                <a:gridCol w="876098"/>
                <a:gridCol w="876098"/>
                <a:gridCol w="876098"/>
                <a:gridCol w="876098"/>
              </a:tblGrid>
              <a:tr h="850330">
                <a:tc>
                  <a:txBody>
                    <a:bodyPr/>
                    <a:lstStyle/>
                    <a:p>
                      <a:pPr algn="ctr"/>
                      <a:endParaRPr lang="pt-BR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</a:t>
                      </a:r>
                      <a:endParaRPr lang="pt-BR" sz="28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2</a:t>
                      </a:r>
                      <a:endParaRPr lang="pt-BR" sz="28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3</a:t>
                      </a:r>
                      <a:endParaRPr lang="pt-BR" sz="28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4</a:t>
                      </a:r>
                      <a:endParaRPr lang="pt-BR" sz="28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5</a:t>
                      </a:r>
                      <a:endParaRPr lang="pt-BR" sz="28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5033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+mj-lt"/>
                        </a:rPr>
                        <a:t>1</a:t>
                      </a:r>
                      <a:endParaRPr lang="pt-BR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+mj-lt"/>
                          <a:sym typeface="Wingdings" pitchFamily="2" charset="2"/>
                        </a:rPr>
                        <a:t></a:t>
                      </a:r>
                      <a:endParaRPr lang="pt-BR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+mj-lt"/>
                        </a:rPr>
                        <a:t>X</a:t>
                      </a:r>
                      <a:endParaRPr lang="pt-BR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5033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+mj-lt"/>
                        </a:rPr>
                        <a:t>2</a:t>
                      </a:r>
                      <a:endParaRPr lang="pt-BR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5033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+mj-lt"/>
                        </a:rPr>
                        <a:t>3</a:t>
                      </a:r>
                      <a:endParaRPr lang="pt-BR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8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algn="ctr"/>
                      <a:endParaRPr lang="pt-BR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5033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+mj-lt"/>
                        </a:rPr>
                        <a:t>4</a:t>
                      </a:r>
                      <a:endParaRPr lang="pt-BR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149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 - A*</a:t>
            </a:r>
            <a:endParaRPr lang="en-US" dirty="0"/>
          </a:p>
        </p:txBody>
      </p:sp>
      <p:sp>
        <p:nvSpPr>
          <p:cNvPr id="4" name="CaixaDeTexto 3"/>
          <p:cNvSpPr txBox="1"/>
          <p:nvPr/>
        </p:nvSpPr>
        <p:spPr>
          <a:xfrm>
            <a:off x="4061279" y="1412776"/>
            <a:ext cx="9573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[1,1]</a:t>
            </a:r>
            <a:endParaRPr lang="pt-BR" sz="32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2699792" y="2530067"/>
            <a:ext cx="9573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[1,2]</a:t>
            </a:r>
            <a:endParaRPr lang="pt-BR" sz="32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5436096" y="2492896"/>
            <a:ext cx="9573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[2,1]</a:t>
            </a:r>
            <a:endParaRPr lang="pt-BR" sz="3200" dirty="0"/>
          </a:p>
        </p:txBody>
      </p:sp>
      <p:cxnSp>
        <p:nvCxnSpPr>
          <p:cNvPr id="7" name="Conector de seta reta 7"/>
          <p:cNvCxnSpPr>
            <a:stCxn id="4" idx="2"/>
            <a:endCxn id="5" idx="0"/>
          </p:cNvCxnSpPr>
          <p:nvPr/>
        </p:nvCxnSpPr>
        <p:spPr bwMode="auto">
          <a:xfrm flipH="1">
            <a:off x="3178449" y="1997551"/>
            <a:ext cx="1361487" cy="532516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" name="Conector de seta reta 9"/>
          <p:cNvCxnSpPr>
            <a:stCxn id="4" idx="2"/>
            <a:endCxn id="6" idx="0"/>
          </p:cNvCxnSpPr>
          <p:nvPr/>
        </p:nvCxnSpPr>
        <p:spPr bwMode="auto">
          <a:xfrm>
            <a:off x="4539936" y="1997551"/>
            <a:ext cx="1374817" cy="495345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Espaço Reservado para Texto 2"/>
          <p:cNvSpPr txBox="1">
            <a:spLocks/>
          </p:cNvSpPr>
          <p:nvPr/>
        </p:nvSpPr>
        <p:spPr>
          <a:xfrm>
            <a:off x="755576" y="4581128"/>
            <a:ext cx="7560840" cy="129614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[1,1] = </a:t>
            </a:r>
            <a:r>
              <a:rPr lang="en-US" sz="2800" i="1" dirty="0" smtClean="0"/>
              <a:t>f</a:t>
            </a:r>
            <a:r>
              <a:rPr lang="en-US" sz="2800" dirty="0" smtClean="0"/>
              <a:t>(</a:t>
            </a:r>
            <a:r>
              <a:rPr lang="en-US" sz="2800" i="1" dirty="0" smtClean="0"/>
              <a:t>n</a:t>
            </a:r>
            <a:r>
              <a:rPr lang="en-US" sz="2800" dirty="0" smtClean="0"/>
              <a:t>) = ?? + ??</a:t>
            </a:r>
          </a:p>
          <a:p>
            <a:pPr marL="0" indent="0">
              <a:buNone/>
            </a:pPr>
            <a:r>
              <a:rPr lang="en-US" sz="2800" dirty="0" smtClean="0"/>
              <a:t>[2,2] = </a:t>
            </a:r>
            <a:r>
              <a:rPr lang="en-US" sz="2800" i="1" dirty="0" smtClean="0"/>
              <a:t>f</a:t>
            </a:r>
            <a:r>
              <a:rPr lang="en-US" sz="2800" dirty="0" smtClean="0"/>
              <a:t>(</a:t>
            </a:r>
            <a:r>
              <a:rPr lang="en-US" sz="2800" i="1" dirty="0" smtClean="0"/>
              <a:t>n</a:t>
            </a:r>
            <a:r>
              <a:rPr lang="en-US" sz="2800" dirty="0" smtClean="0"/>
              <a:t>) = ?? + ??</a:t>
            </a:r>
          </a:p>
          <a:p>
            <a:endParaRPr lang="en-US" sz="2800" dirty="0" smtClean="0"/>
          </a:p>
        </p:txBody>
      </p:sp>
      <p:sp>
        <p:nvSpPr>
          <p:cNvPr id="10" name="CaixaDeTexto 8"/>
          <p:cNvSpPr txBox="1"/>
          <p:nvPr/>
        </p:nvSpPr>
        <p:spPr>
          <a:xfrm>
            <a:off x="1459383" y="3636313"/>
            <a:ext cx="9573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[1,1]</a:t>
            </a:r>
            <a:endParaRPr lang="pt-BR" sz="3200" dirty="0"/>
          </a:p>
        </p:txBody>
      </p:sp>
      <p:cxnSp>
        <p:nvCxnSpPr>
          <p:cNvPr id="11" name="Conector de seta reta 10"/>
          <p:cNvCxnSpPr>
            <a:stCxn id="5" idx="2"/>
            <a:endCxn id="10" idx="0"/>
          </p:cNvCxnSpPr>
          <p:nvPr/>
        </p:nvCxnSpPr>
        <p:spPr bwMode="auto">
          <a:xfrm flipH="1">
            <a:off x="1938040" y="3114842"/>
            <a:ext cx="1240409" cy="521471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CaixaDeTexto 14"/>
          <p:cNvSpPr txBox="1"/>
          <p:nvPr/>
        </p:nvSpPr>
        <p:spPr>
          <a:xfrm>
            <a:off x="3916039" y="3644698"/>
            <a:ext cx="10256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[2,2]</a:t>
            </a:r>
            <a:endParaRPr lang="pt-BR" sz="3200" dirty="0"/>
          </a:p>
        </p:txBody>
      </p:sp>
      <p:cxnSp>
        <p:nvCxnSpPr>
          <p:cNvPr id="13" name="Conector de seta reta 15"/>
          <p:cNvCxnSpPr>
            <a:stCxn id="5" idx="2"/>
            <a:endCxn id="12" idx="0"/>
          </p:cNvCxnSpPr>
          <p:nvPr/>
        </p:nvCxnSpPr>
        <p:spPr bwMode="auto">
          <a:xfrm>
            <a:off x="3178449" y="3114842"/>
            <a:ext cx="1250395" cy="529856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07711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Busca Heurística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b="1" dirty="0"/>
              <a:t>Algoritmos de Busca Heurística:</a:t>
            </a:r>
          </a:p>
          <a:p>
            <a:pPr lvl="1"/>
            <a:r>
              <a:rPr lang="pt-BR" sz="2400" dirty="0"/>
              <a:t>Busca Gulosa</a:t>
            </a:r>
          </a:p>
          <a:p>
            <a:pPr lvl="1"/>
            <a:r>
              <a:rPr lang="pt-BR" sz="2400" dirty="0"/>
              <a:t>A* </a:t>
            </a:r>
          </a:p>
          <a:p>
            <a:pPr lvl="1"/>
            <a:endParaRPr lang="pt-BR" sz="2400" dirty="0"/>
          </a:p>
          <a:p>
            <a:r>
              <a:rPr lang="pt-BR" sz="2400" dirty="0"/>
              <a:t>A busca heurística leva em conta o </a:t>
            </a:r>
            <a:r>
              <a:rPr lang="pt-BR" sz="2400" b="1" dirty="0"/>
              <a:t>objetivo</a:t>
            </a:r>
            <a:r>
              <a:rPr lang="pt-BR" sz="2400" dirty="0"/>
              <a:t> para decidir qual caminho escolher.</a:t>
            </a:r>
          </a:p>
          <a:p>
            <a:endParaRPr lang="pt-BR" sz="2400" dirty="0"/>
          </a:p>
          <a:p>
            <a:r>
              <a:rPr lang="pt-BR" sz="2400" dirty="0"/>
              <a:t>Conhecimento extra sobre o problema é utilizado para </a:t>
            </a:r>
            <a:r>
              <a:rPr lang="pt-BR" sz="2400" b="1" dirty="0"/>
              <a:t>guiar o processo de busca</a:t>
            </a:r>
            <a:r>
              <a:rPr lang="pt-BR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35147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 - A*</a:t>
            </a:r>
            <a:endParaRPr lang="en-US" dirty="0"/>
          </a:p>
        </p:txBody>
      </p:sp>
      <p:graphicFrame>
        <p:nvGraphicFramePr>
          <p:cNvPr id="4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0160722"/>
              </p:ext>
            </p:extLst>
          </p:nvPr>
        </p:nvGraphicFramePr>
        <p:xfrm>
          <a:off x="1763684" y="1491477"/>
          <a:ext cx="5256588" cy="4451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6098"/>
                <a:gridCol w="876098"/>
                <a:gridCol w="876098"/>
                <a:gridCol w="876098"/>
                <a:gridCol w="876098"/>
                <a:gridCol w="876098"/>
              </a:tblGrid>
              <a:tr h="850330">
                <a:tc>
                  <a:txBody>
                    <a:bodyPr/>
                    <a:lstStyle/>
                    <a:p>
                      <a:pPr algn="ctr"/>
                      <a:endParaRPr lang="pt-BR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</a:t>
                      </a:r>
                      <a:endParaRPr lang="pt-BR" sz="28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2</a:t>
                      </a:r>
                      <a:endParaRPr lang="pt-BR" sz="28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3</a:t>
                      </a:r>
                      <a:endParaRPr lang="pt-BR" sz="28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4</a:t>
                      </a:r>
                      <a:endParaRPr lang="pt-BR" sz="28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5</a:t>
                      </a:r>
                      <a:endParaRPr lang="pt-BR" sz="28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5033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+mj-lt"/>
                        </a:rPr>
                        <a:t>1</a:t>
                      </a:r>
                      <a:endParaRPr lang="pt-BR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</a:t>
                      </a:r>
                      <a:endParaRPr lang="pt-BR" sz="2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+mj-lt"/>
                        </a:rPr>
                        <a:t>X</a:t>
                      </a:r>
                      <a:endParaRPr lang="pt-BR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5033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+mj-lt"/>
                        </a:rPr>
                        <a:t>2</a:t>
                      </a:r>
                      <a:endParaRPr lang="pt-BR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5033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+mj-lt"/>
                        </a:rPr>
                        <a:t>3</a:t>
                      </a:r>
                      <a:endParaRPr lang="pt-BR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8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algn="ctr"/>
                      <a:endParaRPr lang="pt-BR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5033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+mj-lt"/>
                        </a:rPr>
                        <a:t>4</a:t>
                      </a:r>
                      <a:endParaRPr lang="pt-BR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5034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(1) Qual </a:t>
            </a:r>
            <a:r>
              <a:rPr lang="pt-BR" dirty="0"/>
              <a:t>seria uma boa </a:t>
            </a:r>
            <a:r>
              <a:rPr lang="pt-BR" dirty="0" smtClean="0"/>
              <a:t>heurística para </a:t>
            </a:r>
            <a:r>
              <a:rPr lang="pt-BR" dirty="0"/>
              <a:t>o </a:t>
            </a:r>
            <a:r>
              <a:rPr lang="pt-BR" b="1" dirty="0"/>
              <a:t>jogo da velha</a:t>
            </a:r>
            <a:r>
              <a:rPr lang="pt-BR" dirty="0"/>
              <a:t>?</a:t>
            </a:r>
            <a:endParaRPr lang="en-US" dirty="0"/>
          </a:p>
        </p:txBody>
      </p:sp>
      <p:pic>
        <p:nvPicPr>
          <p:cNvPr id="5122" name="Picture 2" descr="http://htmlimg3.scribdassets.com/8nxuyrexa81b53fi/images/56-3cf09bb26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2727" y="3099403"/>
            <a:ext cx="5544616" cy="2035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4874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(2) Supondo que é necessário utilizar um algoritmo de busca para resolver um problema no qual são necessárias </a:t>
            </a:r>
            <a:r>
              <a:rPr lang="pt-BR" sz="2400" b="1" dirty="0" smtClean="0"/>
              <a:t>respostas instantâneas</a:t>
            </a:r>
            <a:r>
              <a:rPr lang="pt-BR" sz="2400" dirty="0" smtClean="0"/>
              <a:t>. Mas, mesmo utilizando o A* com uma boa função heurística, o tempo gasto com o processo de busca ainda está muito grande. O que pode ser feito para otimizar esse processo?</a:t>
            </a:r>
          </a:p>
          <a:p>
            <a:endParaRPr lang="pt-BR" sz="2400" dirty="0"/>
          </a:p>
          <a:p>
            <a:pPr lvl="1"/>
            <a:r>
              <a:rPr lang="pt-BR" sz="2000" dirty="0" smtClean="0"/>
              <a:t>Caminhos </a:t>
            </a:r>
            <a:r>
              <a:rPr lang="pt-BR" sz="2000" dirty="0" err="1" smtClean="0"/>
              <a:t>pré</a:t>
            </a:r>
            <a:r>
              <a:rPr lang="pt-BR" sz="2000" dirty="0" smtClean="0"/>
              <a:t>-calculados.</a:t>
            </a:r>
          </a:p>
          <a:p>
            <a:pPr lvl="1"/>
            <a:r>
              <a:rPr lang="pt-BR" sz="2000" dirty="0" smtClean="0"/>
              <a:t>Custos </a:t>
            </a:r>
            <a:r>
              <a:rPr lang="pt-BR" sz="2000" dirty="0" err="1" smtClean="0"/>
              <a:t>pré</a:t>
            </a:r>
            <a:r>
              <a:rPr lang="pt-BR" sz="2000" dirty="0" smtClean="0"/>
              <a:t>-calculados.</a:t>
            </a: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37588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Caminhos</a:t>
            </a:r>
            <a:r>
              <a:rPr lang="en-US" dirty="0"/>
              <a:t> </a:t>
            </a:r>
            <a:r>
              <a:rPr lang="en-US" dirty="0" err="1"/>
              <a:t>Pré-Calculados</a:t>
            </a:r>
            <a:endParaRPr lang="pt-BR" dirty="0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467544" y="1628800"/>
            <a:ext cx="8280920" cy="453650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200" b="1" dirty="0" smtClean="0"/>
              <a:t>Tabela </a:t>
            </a:r>
            <a:r>
              <a:rPr lang="pt-BR" sz="2200" b="1" dirty="0" err="1" smtClean="0"/>
              <a:t>pré</a:t>
            </a:r>
            <a:r>
              <a:rPr lang="pt-BR" sz="2200" b="1" dirty="0" smtClean="0"/>
              <a:t>-calculada </a:t>
            </a:r>
            <a:r>
              <a:rPr lang="pt-BR" sz="2200" dirty="0" smtClean="0"/>
              <a:t>com os melhores caminhos.</a:t>
            </a:r>
          </a:p>
          <a:p>
            <a:endParaRPr lang="pt-BR" sz="2200" dirty="0" smtClean="0"/>
          </a:p>
          <a:p>
            <a:r>
              <a:rPr lang="pt-BR" sz="2200" dirty="0" smtClean="0"/>
              <a:t>Armazena-se somente o próximo nó que deve ser seguindo do nó atual ao nó destino.</a:t>
            </a:r>
          </a:p>
          <a:p>
            <a:endParaRPr lang="en-US" sz="22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845" y="3573016"/>
            <a:ext cx="4932219" cy="24444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861048"/>
            <a:ext cx="3355700" cy="2025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5512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Custos</a:t>
            </a:r>
            <a:r>
              <a:rPr lang="en-US" dirty="0"/>
              <a:t> </a:t>
            </a:r>
            <a:r>
              <a:rPr lang="en-US" dirty="0" err="1"/>
              <a:t>Pré-Calculados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Saber qual o melhor caminho entre dois nós somente é útil quando se sabe onde se deseja ir. </a:t>
            </a:r>
          </a:p>
          <a:p>
            <a:endParaRPr lang="pt-BR" sz="2400" dirty="0"/>
          </a:p>
          <a:p>
            <a:r>
              <a:rPr lang="pt-BR" sz="2400" dirty="0"/>
              <a:t>Uma </a:t>
            </a:r>
            <a:r>
              <a:rPr lang="pt-BR" sz="2400" b="1" dirty="0"/>
              <a:t>tabela </a:t>
            </a:r>
            <a:r>
              <a:rPr lang="pt-BR" sz="2400" b="1" dirty="0" err="1"/>
              <a:t>pré</a:t>
            </a:r>
            <a:r>
              <a:rPr lang="pt-BR" sz="2400" b="1" dirty="0"/>
              <a:t>-calculada</a:t>
            </a:r>
            <a:r>
              <a:rPr lang="pt-BR" sz="2400" dirty="0"/>
              <a:t> com os </a:t>
            </a:r>
            <a:r>
              <a:rPr lang="pt-BR" sz="2400" b="1" dirty="0"/>
              <a:t>custos de locomoção </a:t>
            </a:r>
            <a:r>
              <a:rPr lang="pt-BR" sz="2400" dirty="0"/>
              <a:t>entre quaisquer dois nós também é uma informação muito util.</a:t>
            </a:r>
            <a:endParaRPr lang="en-US" sz="2400" dirty="0"/>
          </a:p>
          <a:p>
            <a:endParaRPr lang="pt-BR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4060872"/>
            <a:ext cx="5282399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8934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Leitura Complementar</a:t>
            </a:r>
            <a:endParaRPr lang="en-US" dirty="0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539552" y="1628800"/>
            <a:ext cx="5256584" cy="410445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800" dirty="0"/>
              <a:t>Russell, S. </a:t>
            </a:r>
            <a:r>
              <a:rPr lang="pt-BR" sz="1800" dirty="0" err="1"/>
              <a:t>and</a:t>
            </a:r>
            <a:r>
              <a:rPr lang="pt-BR" sz="1800" dirty="0"/>
              <a:t> </a:t>
            </a:r>
            <a:r>
              <a:rPr lang="pt-BR" sz="1800" dirty="0" err="1"/>
              <a:t>Norvig</a:t>
            </a:r>
            <a:r>
              <a:rPr lang="pt-BR" sz="1800" dirty="0"/>
              <a:t>, P. </a:t>
            </a:r>
            <a:r>
              <a:rPr lang="pt-BR" sz="1800" b="1" dirty="0"/>
              <a:t>Artificial </a:t>
            </a:r>
            <a:r>
              <a:rPr lang="pt-BR" sz="1800" b="1" dirty="0" err="1"/>
              <a:t>Intelligence</a:t>
            </a:r>
            <a:r>
              <a:rPr lang="pt-BR" sz="1800" b="1" dirty="0"/>
              <a:t>: a </a:t>
            </a:r>
            <a:r>
              <a:rPr lang="pt-BR" sz="1800" b="1" dirty="0" err="1"/>
              <a:t>Modern</a:t>
            </a:r>
            <a:r>
              <a:rPr lang="pt-BR" sz="1800" b="1" dirty="0"/>
              <a:t> Approach</a:t>
            </a:r>
            <a:r>
              <a:rPr lang="pt-BR" sz="1800" dirty="0"/>
              <a:t>, 3nd </a:t>
            </a:r>
            <a:r>
              <a:rPr lang="pt-BR" sz="1800" dirty="0" err="1"/>
              <a:t>Edition</a:t>
            </a:r>
            <a:r>
              <a:rPr lang="pt-BR" sz="1800" dirty="0"/>
              <a:t>, Prentice-Hall, 2009</a:t>
            </a:r>
            <a:r>
              <a:rPr lang="pt-BR" sz="2000" dirty="0"/>
              <a:t>.</a:t>
            </a:r>
          </a:p>
          <a:p>
            <a:endParaRPr lang="pt-BR" sz="2000" dirty="0" smtClean="0"/>
          </a:p>
          <a:p>
            <a:endParaRPr lang="pt-BR" sz="2000" dirty="0"/>
          </a:p>
          <a:p>
            <a:r>
              <a:rPr lang="pt-BR" sz="2000" b="1" dirty="0" smtClean="0"/>
              <a:t>Capítulo 4</a:t>
            </a:r>
            <a:r>
              <a:rPr lang="pt-BR" sz="2000" b="1" dirty="0"/>
              <a:t>: </a:t>
            </a:r>
            <a:r>
              <a:rPr lang="pt-BR" sz="2000" b="1" dirty="0" err="1"/>
              <a:t>Informed</a:t>
            </a:r>
            <a:r>
              <a:rPr lang="pt-BR" sz="2000" b="1" dirty="0"/>
              <a:t> </a:t>
            </a:r>
            <a:r>
              <a:rPr lang="pt-BR" sz="2000" b="1" dirty="0" err="1"/>
              <a:t>Search</a:t>
            </a:r>
            <a:r>
              <a:rPr lang="pt-BR" sz="2000" b="1" dirty="0"/>
              <a:t> </a:t>
            </a:r>
            <a:r>
              <a:rPr lang="pt-BR" sz="2000" b="1" dirty="0" err="1"/>
              <a:t>and</a:t>
            </a:r>
            <a:r>
              <a:rPr lang="pt-BR" sz="2000" b="1" dirty="0"/>
              <a:t> </a:t>
            </a:r>
            <a:r>
              <a:rPr lang="pt-BR" sz="2000" b="1" dirty="0" err="1"/>
              <a:t>Exploration</a:t>
            </a:r>
            <a:endParaRPr lang="pt-BR" sz="2000" dirty="0"/>
          </a:p>
        </p:txBody>
      </p:sp>
      <p:pic>
        <p:nvPicPr>
          <p:cNvPr id="6" name="Picture 2" descr="http://ecx.images-amazon.com/images/I/51bi4EnYE1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663615"/>
            <a:ext cx="2419091" cy="3133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2079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Busca Heurística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Como encontrar um barco perdido?</a:t>
            </a:r>
          </a:p>
          <a:p>
            <a:endParaRPr lang="pt-BR" sz="2800" dirty="0"/>
          </a:p>
          <a:p>
            <a:pPr lvl="1"/>
            <a:r>
              <a:rPr lang="pt-BR" sz="2400" b="1" dirty="0"/>
              <a:t>Busca Cega </a:t>
            </a:r>
            <a:r>
              <a:rPr lang="pt-BR" sz="2400" dirty="0"/>
              <a:t>-&gt; Procura no oceano inteiro.</a:t>
            </a:r>
          </a:p>
          <a:p>
            <a:pPr lvl="1"/>
            <a:endParaRPr lang="pt-BR" sz="2400" dirty="0"/>
          </a:p>
          <a:p>
            <a:pPr lvl="1"/>
            <a:r>
              <a:rPr lang="pt-BR" sz="2400" b="1" dirty="0" smtClean="0"/>
              <a:t>Busca </a:t>
            </a:r>
            <a:r>
              <a:rPr lang="pt-BR" sz="2400" b="1" dirty="0"/>
              <a:t>Heurística </a:t>
            </a:r>
            <a:r>
              <a:rPr lang="pt-BR" sz="2400" dirty="0"/>
              <a:t>-&gt; Procura utilizando informações relativas ao problema. </a:t>
            </a:r>
            <a:endParaRPr lang="pt-BR" sz="2400" dirty="0" smtClean="0"/>
          </a:p>
          <a:p>
            <a:pPr lvl="2"/>
            <a:r>
              <a:rPr lang="pt-BR" sz="2000" dirty="0" smtClean="0"/>
              <a:t>Exemplo: </a:t>
            </a:r>
            <a:r>
              <a:rPr lang="pt-BR" sz="2000" dirty="0"/>
              <a:t>correntes marítimas, vento, etc.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2926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Busca Heurística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b="1" dirty="0"/>
              <a:t>Função Heurística </a:t>
            </a:r>
            <a:r>
              <a:rPr lang="pt-BR" sz="2800" dirty="0"/>
              <a:t>(</a:t>
            </a:r>
            <a:r>
              <a:rPr lang="pt-BR" sz="2800" i="1" dirty="0"/>
              <a:t>h</a:t>
            </a:r>
            <a:r>
              <a:rPr lang="pt-BR" sz="2800" dirty="0"/>
              <a:t>) </a:t>
            </a:r>
          </a:p>
          <a:p>
            <a:pPr lvl="1"/>
            <a:r>
              <a:rPr lang="pt-BR" sz="2400" dirty="0"/>
              <a:t>Estima o custo do caminho mais barato do estado atual até o estado final mais próximo.</a:t>
            </a:r>
          </a:p>
          <a:p>
            <a:pPr lvl="1"/>
            <a:r>
              <a:rPr lang="pt-BR" sz="2400" dirty="0"/>
              <a:t>São específicas para cada problema.</a:t>
            </a:r>
          </a:p>
          <a:p>
            <a:pPr lvl="1"/>
            <a:endParaRPr lang="pt-BR" sz="2400" dirty="0"/>
          </a:p>
          <a:p>
            <a:r>
              <a:rPr lang="pt-BR" sz="2800" b="1" dirty="0"/>
              <a:t>Exemplo:</a:t>
            </a:r>
          </a:p>
          <a:p>
            <a:pPr lvl="1"/>
            <a:r>
              <a:rPr lang="pt-BR" sz="2400" dirty="0"/>
              <a:t>Encontrar a rota mais curta entre duas cidades:</a:t>
            </a:r>
          </a:p>
          <a:p>
            <a:pPr lvl="2"/>
            <a:r>
              <a:rPr lang="pt-BR" sz="2000" i="1" dirty="0"/>
              <a:t>h</a:t>
            </a:r>
            <a:r>
              <a:rPr lang="pt-BR" sz="2000" dirty="0"/>
              <a:t>(</a:t>
            </a:r>
            <a:r>
              <a:rPr lang="pt-BR" sz="2000" i="1" dirty="0"/>
              <a:t>n</a:t>
            </a:r>
            <a:r>
              <a:rPr lang="pt-BR" sz="2000" dirty="0"/>
              <a:t>) = distância em linha reta direta entre o nó </a:t>
            </a:r>
            <a:r>
              <a:rPr lang="pt-BR" sz="2000" i="1" dirty="0"/>
              <a:t>n</a:t>
            </a:r>
            <a:r>
              <a:rPr lang="pt-BR" sz="2000" dirty="0"/>
              <a:t> e o nó final.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81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Função Heurística</a:t>
            </a:r>
            <a:endParaRPr lang="pt-B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9367" y="1916832"/>
            <a:ext cx="5996965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668223" y="4149080"/>
            <a:ext cx="13548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/>
              <a:t>Estado Atual</a:t>
            </a:r>
          </a:p>
        </p:txBody>
      </p:sp>
      <p:sp>
        <p:nvSpPr>
          <p:cNvPr id="6" name="Rectangle 5"/>
          <p:cNvSpPr/>
          <p:nvPr/>
        </p:nvSpPr>
        <p:spPr>
          <a:xfrm>
            <a:off x="6018293" y="4153549"/>
            <a:ext cx="16619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/>
              <a:t>Estado </a:t>
            </a:r>
            <a:r>
              <a:rPr lang="pt-BR" dirty="0" smtClean="0"/>
              <a:t>Objetivo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09876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Busca Heurística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/>
              <a:t>Algoritmos de Busca Heurística</a:t>
            </a:r>
            <a:r>
              <a:rPr lang="pt-BR" b="1" dirty="0" smtClean="0"/>
              <a:t>:</a:t>
            </a:r>
          </a:p>
          <a:p>
            <a:endParaRPr lang="pt-BR" b="1" dirty="0"/>
          </a:p>
          <a:p>
            <a:pPr lvl="1"/>
            <a:r>
              <a:rPr lang="pt-BR" dirty="0"/>
              <a:t>Busca </a:t>
            </a:r>
            <a:r>
              <a:rPr lang="pt-BR" dirty="0" smtClean="0"/>
              <a:t>Gulosa</a:t>
            </a:r>
          </a:p>
          <a:p>
            <a:pPr lvl="1"/>
            <a:endParaRPr lang="pt-BR" dirty="0"/>
          </a:p>
          <a:p>
            <a:pPr lvl="1"/>
            <a:r>
              <a:rPr lang="pt-BR" dirty="0"/>
              <a:t>A*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93067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Busca Gulosa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b="1" dirty="0"/>
              <a:t>Estratégia: </a:t>
            </a:r>
          </a:p>
          <a:p>
            <a:pPr lvl="1"/>
            <a:r>
              <a:rPr lang="pt-BR" sz="2400" dirty="0"/>
              <a:t>Expande os nós que se encontram mais próximos do objetivo (uma linha reta conectando os dois pontos no caso de distancias), desta maneira é provável que a busca encontre uma solução rapidamente.</a:t>
            </a:r>
          </a:p>
          <a:p>
            <a:pPr lvl="1"/>
            <a:endParaRPr lang="pt-BR" sz="3200" b="1" dirty="0"/>
          </a:p>
          <a:p>
            <a:r>
              <a:rPr lang="pt-BR" sz="2400" dirty="0"/>
              <a:t>A implementação do algoritmo se assemelha ao utilizado na busca cega, entretanto utiliza-se uma função heurística para decidir qual o nó deve ser expandido</a:t>
            </a:r>
            <a:r>
              <a:rPr lang="pt-BR" sz="2400" dirty="0" smtClean="0"/>
              <a:t>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27979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7197940"/>
              </p:ext>
            </p:extLst>
          </p:nvPr>
        </p:nvGraphicFramePr>
        <p:xfrm>
          <a:off x="5139675" y="3679513"/>
          <a:ext cx="3329116" cy="304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3425"/>
                <a:gridCol w="533718"/>
                <a:gridCol w="1278255"/>
                <a:gridCol w="533718"/>
              </a:tblGrid>
              <a:tr h="242146">
                <a:tc>
                  <a:txBody>
                    <a:bodyPr/>
                    <a:lstStyle/>
                    <a:p>
                      <a:r>
                        <a:rPr lang="pt-BR" sz="1400" b="0" dirty="0" smtClean="0">
                          <a:solidFill>
                            <a:schemeClr val="tx1"/>
                          </a:solidFill>
                        </a:rPr>
                        <a:t>Arad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b="0" dirty="0" smtClean="0">
                          <a:solidFill>
                            <a:schemeClr val="tx1"/>
                          </a:solidFill>
                        </a:rPr>
                        <a:t>366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b="0" dirty="0" smtClean="0">
                          <a:solidFill>
                            <a:schemeClr val="tx1"/>
                          </a:solidFill>
                        </a:rPr>
                        <a:t>Mehadia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b="0" dirty="0" smtClean="0">
                          <a:solidFill>
                            <a:schemeClr val="tx1"/>
                          </a:solidFill>
                        </a:rPr>
                        <a:t>241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1323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Bucharest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b="0" dirty="0" smtClean="0">
                          <a:solidFill>
                            <a:schemeClr val="tx1"/>
                          </a:solidFill>
                        </a:rPr>
                        <a:t>Neamt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b="0" dirty="0" smtClean="0">
                          <a:solidFill>
                            <a:schemeClr val="tx1"/>
                          </a:solidFill>
                        </a:rPr>
                        <a:t>234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1323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Craiova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160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Oradea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380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1323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Drobeta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242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Pitesti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100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0872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Eforie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161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Rimnicu Vilcea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193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1323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Fagaras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176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Sibiu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253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1323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Giurgiu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77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Timisoara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329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1323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Iasi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226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Vaslui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199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1323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Lugoj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244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Zerind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374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1323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Hirsova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151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Urziceni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80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6088"/>
            <a:ext cx="8229600" cy="1143000"/>
          </a:xfrm>
        </p:spPr>
        <p:txBody>
          <a:bodyPr/>
          <a:lstStyle/>
          <a:p>
            <a:r>
              <a:rPr lang="pt-BR" dirty="0"/>
              <a:t>Busca Gulosa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325755" y="1772816"/>
            <a:ext cx="576064" cy="30646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>
                <a:latin typeface="+mj-lt"/>
              </a:rPr>
              <a:t>Arad</a:t>
            </a:r>
            <a:endParaRPr lang="pt-BR" sz="1200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77534" y="2852936"/>
            <a:ext cx="648072" cy="30646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>
                <a:latin typeface="+mj-lt"/>
              </a:rPr>
              <a:t>Sibiu</a:t>
            </a:r>
            <a:endParaRPr lang="pt-BR" sz="1200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69622" y="2852936"/>
            <a:ext cx="1080120" cy="30646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>
                <a:latin typeface="+mj-lt"/>
              </a:rPr>
              <a:t>Timissoara</a:t>
            </a:r>
            <a:endParaRPr lang="pt-BR" sz="1200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93758" y="2852936"/>
            <a:ext cx="720080" cy="30646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>
                <a:latin typeface="+mj-lt"/>
              </a:rPr>
              <a:t>Zerind</a:t>
            </a:r>
            <a:endParaRPr lang="pt-BR" sz="1200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19523" y="3861048"/>
            <a:ext cx="792088" cy="30646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>
                <a:latin typeface="+mj-lt"/>
              </a:rPr>
              <a:t>Fagaras</a:t>
            </a:r>
            <a:endParaRPr lang="pt-BR" sz="1200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1233" y="3861048"/>
            <a:ext cx="576064" cy="30646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>
                <a:latin typeface="+mj-lt"/>
              </a:rPr>
              <a:t>Arad</a:t>
            </a:r>
            <a:endParaRPr lang="pt-BR" sz="1200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95736" y="3861048"/>
            <a:ext cx="792088" cy="30646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>
                <a:latin typeface="+mj-lt"/>
              </a:rPr>
              <a:t>Oradea</a:t>
            </a:r>
            <a:endParaRPr lang="pt-BR" sz="1200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03848" y="3861048"/>
            <a:ext cx="1296144" cy="30646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>
                <a:latin typeface="+mj-lt"/>
              </a:rPr>
              <a:t>Rimnicu Vilcea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27582" y="4941168"/>
            <a:ext cx="576064" cy="30646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>
                <a:latin typeface="+mj-lt"/>
              </a:rPr>
              <a:t>Sibiu</a:t>
            </a:r>
            <a:endParaRPr lang="pt-BR" sz="1200" dirty="0"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91678" y="4941168"/>
            <a:ext cx="973790" cy="30646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>
                <a:latin typeface="+mj-lt"/>
              </a:rPr>
              <a:t>Bucharest</a:t>
            </a:r>
            <a:endParaRPr lang="pt-BR" sz="1200" dirty="0">
              <a:latin typeface="+mj-lt"/>
            </a:endParaRPr>
          </a:p>
        </p:txBody>
      </p:sp>
      <p:cxnSp>
        <p:nvCxnSpPr>
          <p:cNvPr id="15" name="Straight Arrow Connector 14"/>
          <p:cNvCxnSpPr>
            <a:stCxn id="5" idx="2"/>
            <a:endCxn id="6" idx="0"/>
          </p:cNvCxnSpPr>
          <p:nvPr/>
        </p:nvCxnSpPr>
        <p:spPr bwMode="auto">
          <a:xfrm rot="5400000">
            <a:off x="1720853" y="1960001"/>
            <a:ext cx="773653" cy="1012217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stCxn id="5" idx="2"/>
            <a:endCxn id="7" idx="0"/>
          </p:cNvCxnSpPr>
          <p:nvPr/>
        </p:nvCxnSpPr>
        <p:spPr bwMode="auto">
          <a:xfrm rot="5400000">
            <a:off x="2224909" y="2464057"/>
            <a:ext cx="773653" cy="4105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>
            <a:stCxn id="5" idx="2"/>
            <a:endCxn id="8" idx="0"/>
          </p:cNvCxnSpPr>
          <p:nvPr/>
        </p:nvCxnSpPr>
        <p:spPr bwMode="auto">
          <a:xfrm rot="16200000" flipH="1">
            <a:off x="2746966" y="1946103"/>
            <a:ext cx="773653" cy="1040011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stCxn id="6" idx="2"/>
            <a:endCxn id="10" idx="0"/>
          </p:cNvCxnSpPr>
          <p:nvPr/>
        </p:nvCxnSpPr>
        <p:spPr bwMode="auto">
          <a:xfrm rot="5400000">
            <a:off x="839596" y="3099073"/>
            <a:ext cx="701645" cy="822305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>
            <a:stCxn id="6" idx="2"/>
            <a:endCxn id="9" idx="0"/>
          </p:cNvCxnSpPr>
          <p:nvPr/>
        </p:nvCxnSpPr>
        <p:spPr bwMode="auto">
          <a:xfrm rot="16200000" flipH="1">
            <a:off x="1257746" y="3503226"/>
            <a:ext cx="701645" cy="13997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>
            <a:stCxn id="6" idx="2"/>
            <a:endCxn id="11" idx="0"/>
          </p:cNvCxnSpPr>
          <p:nvPr/>
        </p:nvCxnSpPr>
        <p:spPr bwMode="auto">
          <a:xfrm rot="16200000" flipH="1">
            <a:off x="1745853" y="3015120"/>
            <a:ext cx="701645" cy="990210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>
            <a:stCxn id="6" idx="2"/>
            <a:endCxn id="12" idx="0"/>
          </p:cNvCxnSpPr>
          <p:nvPr/>
        </p:nvCxnSpPr>
        <p:spPr bwMode="auto">
          <a:xfrm rot="16200000" flipH="1">
            <a:off x="2375923" y="2385050"/>
            <a:ext cx="701645" cy="2250350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>
            <a:stCxn id="9" idx="2"/>
            <a:endCxn id="13" idx="0"/>
          </p:cNvCxnSpPr>
          <p:nvPr/>
        </p:nvCxnSpPr>
        <p:spPr bwMode="auto">
          <a:xfrm rot="5400000">
            <a:off x="928765" y="4254365"/>
            <a:ext cx="773653" cy="599953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>
            <a:stCxn id="9" idx="2"/>
            <a:endCxn id="14" idx="0"/>
          </p:cNvCxnSpPr>
          <p:nvPr/>
        </p:nvCxnSpPr>
        <p:spPr bwMode="auto">
          <a:xfrm rot="16200000" flipH="1">
            <a:off x="1460244" y="4322838"/>
            <a:ext cx="773653" cy="463006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Rectangle 24"/>
          <p:cNvSpPr/>
          <p:nvPr/>
        </p:nvSpPr>
        <p:spPr bwMode="auto">
          <a:xfrm>
            <a:off x="5150308" y="3690146"/>
            <a:ext cx="1512000" cy="2880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effectLst/>
              <a:latin typeface="Garamond" pitchFamily="18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6643607" y="5197337"/>
            <a:ext cx="1836000" cy="3240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effectLst/>
              <a:latin typeface="Garamond" pitchFamily="18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5139675" y="5197337"/>
            <a:ext cx="1512000" cy="3240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effectLst/>
              <a:latin typeface="Garamond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5147295" y="3977245"/>
            <a:ext cx="1512000" cy="3240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effectLst/>
              <a:latin typeface="Garamond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417358" y="3125728"/>
            <a:ext cx="4203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/>
              <a:t>253</a:t>
            </a:r>
            <a:endParaRPr lang="pt-BR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2422041" y="3125728"/>
            <a:ext cx="4203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/>
              <a:t>329</a:t>
            </a:r>
            <a:endParaRPr lang="pt-BR" sz="1200" dirty="0"/>
          </a:p>
        </p:txBody>
      </p:sp>
      <p:sp>
        <p:nvSpPr>
          <p:cNvPr id="31" name="TextBox 30"/>
          <p:cNvSpPr txBox="1"/>
          <p:nvPr/>
        </p:nvSpPr>
        <p:spPr>
          <a:xfrm>
            <a:off x="3464825" y="3122300"/>
            <a:ext cx="4203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/>
              <a:t>374</a:t>
            </a:r>
            <a:endParaRPr lang="pt-BR" sz="1200" dirty="0"/>
          </a:p>
        </p:txBody>
      </p:sp>
      <p:sp>
        <p:nvSpPr>
          <p:cNvPr id="32" name="TextBox 31"/>
          <p:cNvSpPr txBox="1"/>
          <p:nvPr/>
        </p:nvSpPr>
        <p:spPr>
          <a:xfrm>
            <a:off x="2418614" y="2060848"/>
            <a:ext cx="4203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/>
              <a:t>366</a:t>
            </a:r>
            <a:endParaRPr lang="pt-BR" sz="1200" dirty="0"/>
          </a:p>
        </p:txBody>
      </p:sp>
      <p:sp>
        <p:nvSpPr>
          <p:cNvPr id="33" name="TextBox 32"/>
          <p:cNvSpPr txBox="1"/>
          <p:nvPr/>
        </p:nvSpPr>
        <p:spPr>
          <a:xfrm>
            <a:off x="568502" y="4138032"/>
            <a:ext cx="4203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/>
              <a:t>366</a:t>
            </a:r>
            <a:endParaRPr lang="pt-BR" sz="1200" dirty="0"/>
          </a:p>
        </p:txBody>
      </p:sp>
      <p:sp>
        <p:nvSpPr>
          <p:cNvPr id="34" name="TextBox 33"/>
          <p:cNvSpPr txBox="1"/>
          <p:nvPr/>
        </p:nvSpPr>
        <p:spPr>
          <a:xfrm>
            <a:off x="1380518" y="4138032"/>
            <a:ext cx="4203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/>
              <a:t>176</a:t>
            </a:r>
            <a:endParaRPr lang="pt-BR" sz="1200" dirty="0"/>
          </a:p>
        </p:txBody>
      </p:sp>
      <p:sp>
        <p:nvSpPr>
          <p:cNvPr id="35" name="TextBox 34"/>
          <p:cNvSpPr txBox="1"/>
          <p:nvPr/>
        </p:nvSpPr>
        <p:spPr>
          <a:xfrm>
            <a:off x="2384706" y="4122792"/>
            <a:ext cx="4203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/>
              <a:t>380</a:t>
            </a:r>
            <a:endParaRPr lang="pt-BR" sz="1200" dirty="0"/>
          </a:p>
        </p:txBody>
      </p:sp>
      <p:sp>
        <p:nvSpPr>
          <p:cNvPr id="36" name="TextBox 35"/>
          <p:cNvSpPr txBox="1"/>
          <p:nvPr/>
        </p:nvSpPr>
        <p:spPr>
          <a:xfrm>
            <a:off x="3657226" y="4126220"/>
            <a:ext cx="4203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/>
              <a:t>193</a:t>
            </a:r>
            <a:endParaRPr lang="pt-BR" sz="1200" dirty="0"/>
          </a:p>
        </p:txBody>
      </p:sp>
      <p:sp>
        <p:nvSpPr>
          <p:cNvPr id="37" name="TextBox 36"/>
          <p:cNvSpPr txBox="1"/>
          <p:nvPr/>
        </p:nvSpPr>
        <p:spPr>
          <a:xfrm>
            <a:off x="796338" y="5213960"/>
            <a:ext cx="4203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/>
              <a:t>263</a:t>
            </a:r>
            <a:endParaRPr lang="pt-BR" sz="1200" dirty="0"/>
          </a:p>
        </p:txBody>
      </p:sp>
      <p:sp>
        <p:nvSpPr>
          <p:cNvPr id="38" name="TextBox 37"/>
          <p:cNvSpPr txBox="1"/>
          <p:nvPr/>
        </p:nvSpPr>
        <p:spPr>
          <a:xfrm>
            <a:off x="1929161" y="5202912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/>
              <a:t>0</a:t>
            </a:r>
            <a:endParaRPr lang="pt-BR" sz="1200" dirty="0"/>
          </a:p>
        </p:txBody>
      </p:sp>
      <p:sp>
        <p:nvSpPr>
          <p:cNvPr id="40" name="Rectangle 39"/>
          <p:cNvSpPr/>
          <p:nvPr/>
        </p:nvSpPr>
        <p:spPr>
          <a:xfrm>
            <a:off x="2634743" y="6082364"/>
            <a:ext cx="24385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b="1" dirty="0"/>
              <a:t>Função Heurística (h): </a:t>
            </a:r>
            <a:r>
              <a:rPr lang="pt-BR" sz="1600" dirty="0"/>
              <a:t>Distancia em linha reta</a:t>
            </a:r>
            <a:endParaRPr lang="en-US" sz="1600" dirty="0"/>
          </a:p>
        </p:txBody>
      </p:sp>
      <p:pic>
        <p:nvPicPr>
          <p:cNvPr id="41" name="Picture 2" descr="http://homepages.ius.edu/rwisman/C463/html/chapter3-4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4774" y="1230514"/>
            <a:ext cx="3815215" cy="2279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3412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9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9" grpId="0"/>
      <p:bldP spid="29" grpId="1"/>
      <p:bldP spid="30" grpId="0"/>
      <p:bldP spid="31" grpId="0"/>
      <p:bldP spid="32" grpId="0"/>
      <p:bldP spid="33" grpId="0"/>
      <p:bldP spid="34" grpId="0"/>
      <p:bldP spid="34" grpId="1"/>
      <p:bldP spid="35" grpId="0"/>
      <p:bldP spid="36" grpId="0"/>
      <p:bldP spid="37" grpId="0"/>
      <p:bldP spid="3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3127</TotalTime>
  <Words>1188</Words>
  <Application>Microsoft Office PowerPoint</Application>
  <PresentationFormat>On-screen Show (4:3)</PresentationFormat>
  <Paragraphs>343</Paragraphs>
  <Slides>35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INF 1771 – Inteligência Artificial</vt:lpstr>
      <vt:lpstr>Métodos de Busca</vt:lpstr>
      <vt:lpstr>Busca Heurística</vt:lpstr>
      <vt:lpstr>Busca Heurística</vt:lpstr>
      <vt:lpstr>Busca Heurística</vt:lpstr>
      <vt:lpstr>Função Heurística</vt:lpstr>
      <vt:lpstr>Busca Heurística</vt:lpstr>
      <vt:lpstr>Busca Gulosa</vt:lpstr>
      <vt:lpstr>Busca Gulosa</vt:lpstr>
      <vt:lpstr>Busca Gulosa</vt:lpstr>
      <vt:lpstr>Busca Gulosa</vt:lpstr>
      <vt:lpstr>Busca A*</vt:lpstr>
      <vt:lpstr>Busca A*</vt:lpstr>
      <vt:lpstr>Busca A*</vt:lpstr>
      <vt:lpstr>Definindo Heurísticas</vt:lpstr>
      <vt:lpstr>Definindo Heurísticas</vt:lpstr>
      <vt:lpstr>Definindo Heurísticas</vt:lpstr>
      <vt:lpstr>Definindo Heurísticas</vt:lpstr>
      <vt:lpstr>Definindo Heurísticas</vt:lpstr>
      <vt:lpstr>Definindo Heurísticas</vt:lpstr>
      <vt:lpstr>Definindo Heurísticas</vt:lpstr>
      <vt:lpstr>Exemplo - A*</vt:lpstr>
      <vt:lpstr>Exemplo - A*</vt:lpstr>
      <vt:lpstr>Exemplo - A*</vt:lpstr>
      <vt:lpstr>Exemplo - A*</vt:lpstr>
      <vt:lpstr>Exemplo - A*</vt:lpstr>
      <vt:lpstr>Exemplo - A*</vt:lpstr>
      <vt:lpstr>Exemplo - A*</vt:lpstr>
      <vt:lpstr>Exemplo - A*</vt:lpstr>
      <vt:lpstr>Exemplo - A*</vt:lpstr>
      <vt:lpstr>Exercícios</vt:lpstr>
      <vt:lpstr>Exercícios</vt:lpstr>
      <vt:lpstr>Caminhos Pré-Calculados</vt:lpstr>
      <vt:lpstr>Custos Pré-Calculados</vt:lpstr>
      <vt:lpstr>Leitura Complementar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Busca Heurística</dc:title>
  <dc:creator>Edirlei Soares de Lima</dc:creator>
  <cp:lastModifiedBy>Edirlei Soares de Lima</cp:lastModifiedBy>
  <cp:revision>284</cp:revision>
  <cp:lastPrinted>2011-10-02T19:34:20Z</cp:lastPrinted>
  <dcterms:created xsi:type="dcterms:W3CDTF">2011-09-17T12:50:29Z</dcterms:created>
  <dcterms:modified xsi:type="dcterms:W3CDTF">2014-02-26T02:15:26Z</dcterms:modified>
</cp:coreProperties>
</file>