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2" r:id="rId23"/>
    <p:sldId id="278" r:id="rId24"/>
    <p:sldId id="279" r:id="rId25"/>
    <p:sldId id="280" r:id="rId26"/>
    <p:sldId id="293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4" r:id="rId38"/>
    <p:sldId id="296" r:id="rId39"/>
    <p:sldId id="297" r:id="rId40"/>
    <p:sldId id="298" r:id="rId41"/>
    <p:sldId id="295" r:id="rId42"/>
    <p:sldId id="291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pt-BR" sz="4800" dirty="0" smtClean="0"/>
              <a:t>INF 1771 – Inteligência Artificial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2996952"/>
            <a:ext cx="82066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02 – Agentes Inteligentes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Racionais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Os agentes podem (e devem!) executar ações para </a:t>
            </a:r>
            <a:r>
              <a:rPr lang="pt-BR" sz="2400" b="1" dirty="0"/>
              <a:t>coleta de informações</a:t>
            </a:r>
            <a:r>
              <a:rPr lang="pt-BR" sz="2400" dirty="0"/>
              <a:t>.</a:t>
            </a:r>
          </a:p>
          <a:p>
            <a:pPr lvl="1"/>
            <a:endParaRPr lang="pt-BR" sz="1000" dirty="0"/>
          </a:p>
          <a:p>
            <a:pPr lvl="1"/>
            <a:r>
              <a:rPr lang="pt-BR" sz="2000" dirty="0"/>
              <a:t>Um tipo importante de coleta de informação é a exploração de um ambiente desconhecido.</a:t>
            </a:r>
          </a:p>
          <a:p>
            <a:endParaRPr lang="pt-BR" sz="1050" dirty="0"/>
          </a:p>
          <a:p>
            <a:r>
              <a:rPr lang="pt-BR" sz="2400" dirty="0"/>
              <a:t>Os agentes também podem (e devem!) aprender, ou seja, </a:t>
            </a:r>
            <a:r>
              <a:rPr lang="pt-BR" sz="2400" b="1" dirty="0"/>
              <a:t>modificar seu comportamento</a:t>
            </a:r>
            <a:r>
              <a:rPr lang="pt-BR" sz="2400" dirty="0"/>
              <a:t> dependendo do que ele percebe ao longo do tempo.</a:t>
            </a:r>
          </a:p>
          <a:p>
            <a:pPr lvl="1"/>
            <a:endParaRPr lang="pt-BR" sz="900" dirty="0"/>
          </a:p>
          <a:p>
            <a:pPr lvl="1"/>
            <a:r>
              <a:rPr lang="pt-BR" sz="2000" dirty="0"/>
              <a:t>Nesse caso o agente é chamado de autônomo.</a:t>
            </a:r>
          </a:p>
          <a:p>
            <a:pPr lvl="1"/>
            <a:endParaRPr lang="pt-BR" sz="1100" dirty="0"/>
          </a:p>
          <a:p>
            <a:pPr lvl="1"/>
            <a:r>
              <a:rPr lang="pt-BR" sz="2000" dirty="0"/>
              <a:t>Um agente que aprende pode ter sucesso em uma ampla variedade de ambientes</a:t>
            </a:r>
            <a:r>
              <a:rPr lang="pt-B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9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de um Agente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O processo de modelagem de um agente envolve a definição de:</a:t>
            </a:r>
          </a:p>
          <a:p>
            <a:pPr lvl="1"/>
            <a:endParaRPr lang="pt-BR" dirty="0"/>
          </a:p>
          <a:p>
            <a:pPr lvl="1"/>
            <a:r>
              <a:rPr lang="pt-BR" sz="2400" dirty="0"/>
              <a:t>Medida de Desempenho</a:t>
            </a:r>
          </a:p>
          <a:p>
            <a:pPr lvl="1"/>
            <a:r>
              <a:rPr lang="pt-BR" sz="2400" dirty="0"/>
              <a:t>Ambiente</a:t>
            </a:r>
          </a:p>
          <a:p>
            <a:pPr lvl="1"/>
            <a:r>
              <a:rPr lang="pt-BR" sz="2400" dirty="0"/>
              <a:t>Atuadores</a:t>
            </a:r>
          </a:p>
          <a:p>
            <a:pPr lvl="1"/>
            <a:r>
              <a:rPr lang="pt-BR" sz="2400" dirty="0"/>
              <a:t>Sensores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Motorista de Táxi Automatizado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Medida de desempenho: </a:t>
            </a:r>
            <a:r>
              <a:rPr lang="pt-BR" dirty="0"/>
              <a:t>viagem segura, rápida, sem violações às leis de trânsito, confortável para os passageiros, maximizando os lucros.</a:t>
            </a:r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ruas, estradas, outros veículos, pedestres, clientes.</a:t>
            </a:r>
          </a:p>
          <a:p>
            <a:endParaRPr lang="pt-BR" dirty="0"/>
          </a:p>
          <a:p>
            <a:r>
              <a:rPr lang="pt-BR" b="1" dirty="0"/>
              <a:t>Atuadores: </a:t>
            </a:r>
            <a:r>
              <a:rPr lang="pt-BR" dirty="0"/>
              <a:t>direção, acelerador, freio, embreagem, marcha, seta, buzina.</a:t>
            </a:r>
          </a:p>
          <a:p>
            <a:endParaRPr lang="pt-BR" dirty="0"/>
          </a:p>
          <a:p>
            <a:r>
              <a:rPr lang="pt-BR" b="1" dirty="0"/>
              <a:t>Sensores: </a:t>
            </a:r>
            <a:r>
              <a:rPr lang="pt-BR" dirty="0"/>
              <a:t>câmera, sonar, velocímetro, GPS, acelerômetro, sensores do motor, teclado ou microfone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Sistema de Diagnóstico Médico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b="1" dirty="0"/>
              <a:t>Medida de desempenho: </a:t>
            </a:r>
            <a:r>
              <a:rPr lang="pt-BR" dirty="0"/>
              <a:t>paciente saudável, minimizar custos, processos judiciais.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Ambiente:</a:t>
            </a:r>
            <a:r>
              <a:rPr lang="pt-BR" dirty="0"/>
              <a:t> paciente, hospital, equipe.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Atuadores: </a:t>
            </a:r>
            <a:r>
              <a:rPr lang="pt-BR" dirty="0"/>
              <a:t>exibir perguntas na tela, testes, diagnósticos, tratamentos.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Sensores: </a:t>
            </a:r>
            <a:r>
              <a:rPr lang="pt-BR" dirty="0"/>
              <a:t>entrada pelo teclado para sintomas, descobertas, respostas do paciente.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Robô de seleção de peças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Medida de desempenho: </a:t>
            </a:r>
            <a:r>
              <a:rPr lang="pt-BR" dirty="0"/>
              <a:t>porcentagem de peças em bandejas corretas.</a:t>
            </a:r>
          </a:p>
          <a:p>
            <a:endParaRPr lang="pt-BR" dirty="0"/>
          </a:p>
          <a:p>
            <a:r>
              <a:rPr lang="pt-BR" b="1" dirty="0"/>
              <a:t>Ambiente: </a:t>
            </a:r>
            <a:r>
              <a:rPr lang="pt-BR" dirty="0"/>
              <a:t>correia transportadora com peças</a:t>
            </a:r>
            <a:r>
              <a:rPr lang="en-US" dirty="0"/>
              <a:t>; </a:t>
            </a:r>
            <a:r>
              <a:rPr lang="pt-BR" dirty="0"/>
              <a:t>bandejas.</a:t>
            </a:r>
          </a:p>
          <a:p>
            <a:endParaRPr lang="pt-BR" dirty="0"/>
          </a:p>
          <a:p>
            <a:r>
              <a:rPr lang="pt-BR" b="1" dirty="0"/>
              <a:t>Atuadores: </a:t>
            </a:r>
            <a:r>
              <a:rPr lang="pt-BR" dirty="0"/>
              <a:t>braço e mão articulados.</a:t>
            </a:r>
          </a:p>
          <a:p>
            <a:endParaRPr lang="pt-BR" dirty="0"/>
          </a:p>
          <a:p>
            <a:r>
              <a:rPr lang="pt-BR" b="1" dirty="0"/>
              <a:t>Sensores: </a:t>
            </a:r>
            <a:r>
              <a:rPr lang="pt-BR" dirty="0"/>
              <a:t>câmera, sensores angulares articulados.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Determinístico:</a:t>
            </a:r>
          </a:p>
          <a:p>
            <a:pPr lvl="1"/>
            <a:r>
              <a:rPr lang="pt-BR" sz="2400" dirty="0"/>
              <a:t>O próximo estado do ambiente é completamente determinado pelo estado atual e pela ação executada pelo agente.</a:t>
            </a:r>
            <a:endParaRPr lang="pt-BR" b="1" dirty="0"/>
          </a:p>
          <a:p>
            <a:endParaRPr lang="pt-BR" sz="2800" b="1" dirty="0"/>
          </a:p>
          <a:p>
            <a:r>
              <a:rPr lang="pt-BR" sz="2800" b="1" dirty="0"/>
              <a:t>Não-Determinístico:</a:t>
            </a:r>
          </a:p>
          <a:p>
            <a:pPr lvl="1"/>
            <a:r>
              <a:rPr lang="pt-BR" sz="2400" dirty="0"/>
              <a:t>O próximo estado do ambiente é desconhecido. Não se tem certeza do que pode acontecer com o ambiente ao executar uma 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3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Estático:</a:t>
            </a:r>
          </a:p>
          <a:p>
            <a:pPr lvl="1"/>
            <a:r>
              <a:rPr lang="pt-BR" sz="2400" dirty="0"/>
              <a:t>O ambiente não muda enquanto o agente pensa</a:t>
            </a:r>
            <a:r>
              <a:rPr lang="pt-BR" sz="2400" dirty="0" smtClean="0"/>
              <a:t>.</a:t>
            </a:r>
            <a:endParaRPr lang="pt-BR" sz="2400" dirty="0"/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/>
              <a:t>Dinâmico:</a:t>
            </a:r>
          </a:p>
          <a:p>
            <a:pPr lvl="1"/>
            <a:r>
              <a:rPr lang="pt-BR" sz="2400" dirty="0"/>
              <a:t>O ambiente pode mudar enquanto o agente pensa ou está executando uma 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94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Discreto:</a:t>
            </a:r>
          </a:p>
          <a:p>
            <a:pPr lvl="1"/>
            <a:r>
              <a:rPr lang="pt-BR" sz="2400" dirty="0"/>
              <a:t>Um número limitado e claramente definido de percepções, ações e estados.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/>
              <a:t>Contínuo:</a:t>
            </a:r>
          </a:p>
          <a:p>
            <a:pPr lvl="1"/>
            <a:r>
              <a:rPr lang="pt-BR" sz="2400" dirty="0"/>
              <a:t>Um número possivelmente infinito de percepções, ações e estados.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39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Agente Único:</a:t>
            </a:r>
          </a:p>
          <a:p>
            <a:pPr lvl="1"/>
            <a:r>
              <a:rPr lang="pt-BR" sz="2400" dirty="0"/>
              <a:t>Um único agente operando sozinho no ambiente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 err="1" smtClean="0"/>
              <a:t>Multi-Agente</a:t>
            </a:r>
            <a:endParaRPr lang="pt-BR" sz="2800" b="1" dirty="0"/>
          </a:p>
          <a:p>
            <a:pPr lvl="1"/>
            <a:r>
              <a:rPr lang="pt-BR" sz="2400" dirty="0"/>
              <a:t>Vários agentes interagindo ambiente.</a:t>
            </a:r>
          </a:p>
          <a:p>
            <a:pPr lvl="1"/>
            <a:r>
              <a:rPr lang="pt-BR" sz="2400" dirty="0" err="1"/>
              <a:t>Multi-agente</a:t>
            </a:r>
            <a:r>
              <a:rPr lang="pt-BR" sz="2400" dirty="0"/>
              <a:t> cooperativo</a:t>
            </a:r>
          </a:p>
          <a:p>
            <a:pPr lvl="1"/>
            <a:r>
              <a:rPr lang="pt-BR" sz="2400" dirty="0" err="1"/>
              <a:t>Multi-agente</a:t>
            </a:r>
            <a:r>
              <a:rPr lang="pt-BR" sz="2400" dirty="0"/>
              <a:t> </a:t>
            </a:r>
            <a:r>
              <a:rPr lang="pt-BR" sz="2400" dirty="0" smtClean="0"/>
              <a:t>competitivo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73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Exemplos</a:t>
            </a:r>
            <a:endParaRPr lang="en-US" dirty="0"/>
          </a:p>
        </p:txBody>
      </p:sp>
      <p:graphicFrame>
        <p:nvGraphicFramePr>
          <p:cNvPr id="4" name="Group 1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323679"/>
              </p:ext>
            </p:extLst>
          </p:nvPr>
        </p:nvGraphicFramePr>
        <p:xfrm>
          <a:off x="395536" y="1898948"/>
          <a:ext cx="8496944" cy="268218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1440160"/>
                <a:gridCol w="1368152"/>
                <a:gridCol w="1512168"/>
              </a:tblGrid>
              <a:tr h="70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Xadrez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Taxista Automático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Diagnostico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Medico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Completamente observável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Determinístico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Estático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Discreto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Agente único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11876" y="2599910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1876" y="3031958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11876" y="34362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1876" y="382404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7904" y="418408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04049" y="259991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04049" y="3031958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049" y="343629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13933" y="383790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04048" y="420723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44207" y="260447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44207" y="303652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44207" y="3440859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54091" y="3842464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44206" y="421179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822243" y="260447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2243" y="303652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2243" y="3440859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32127" y="3842464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2242" y="42117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8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Inteligentes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Um </a:t>
            </a:r>
            <a:r>
              <a:rPr lang="pt-BR" sz="2400" b="1" dirty="0"/>
              <a:t>agente</a:t>
            </a:r>
            <a:r>
              <a:rPr lang="pt-BR" sz="2400" dirty="0"/>
              <a:t> é algo capaz de perceber seu </a:t>
            </a:r>
            <a:r>
              <a:rPr lang="pt-BR" sz="2400" b="1" dirty="0"/>
              <a:t>ambiente</a:t>
            </a:r>
            <a:r>
              <a:rPr lang="pt-BR" sz="2400" dirty="0"/>
              <a:t> por meio de </a:t>
            </a:r>
            <a:r>
              <a:rPr lang="pt-BR" sz="2400" b="1" dirty="0"/>
              <a:t>sensores</a:t>
            </a:r>
            <a:r>
              <a:rPr lang="pt-BR" sz="2400" dirty="0"/>
              <a:t> e de agir sobre esse ambiente por meio de </a:t>
            </a:r>
            <a:r>
              <a:rPr lang="pt-BR" sz="2400" b="1" dirty="0"/>
              <a:t>atuadores</a:t>
            </a:r>
            <a:r>
              <a:rPr lang="pt-BR" sz="2400" dirty="0"/>
              <a:t>.</a:t>
            </a:r>
            <a:endParaRPr lang="pt-BR" sz="2000" dirty="0"/>
          </a:p>
          <a:p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550294" y="3228687"/>
            <a:ext cx="2871402" cy="29366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Agente</a:t>
            </a: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41158" y="3228687"/>
            <a:ext cx="1863290" cy="28589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pPr algn="ctr"/>
            <a:r>
              <a:rPr lang="pt-BR" sz="2400" dirty="0" smtClean="0">
                <a:latin typeface="+mn-lt"/>
              </a:rPr>
              <a:t>Ambiente</a:t>
            </a: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97963" y="3964069"/>
            <a:ext cx="57606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atin typeface="+mn-lt"/>
            </a:endParaRPr>
          </a:p>
          <a:p>
            <a:pPr algn="ctr"/>
            <a:r>
              <a:rPr lang="pt-BR" sz="3200" b="1" dirty="0" smtClean="0">
                <a:latin typeface="+mn-lt"/>
              </a:rPr>
              <a:t>?</a:t>
            </a:r>
          </a:p>
          <a:p>
            <a:endParaRPr lang="pt-BR" dirty="0"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4876620" y="4166380"/>
            <a:ext cx="1872208" cy="330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909040" y="3983461"/>
            <a:ext cx="9509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sensores</a:t>
            </a:r>
            <a:endParaRPr lang="pt-BR" sz="1400" dirty="0">
              <a:latin typeface="+mn-lt"/>
            </a:endParaRPr>
          </a:p>
        </p:txBody>
      </p:sp>
      <p:cxnSp>
        <p:nvCxnSpPr>
          <p:cNvPr id="53" name="Straight Arrow Connector 52"/>
          <p:cNvCxnSpPr>
            <a:endCxn id="52" idx="1"/>
          </p:cNvCxnSpPr>
          <p:nvPr/>
        </p:nvCxnSpPr>
        <p:spPr bwMode="auto">
          <a:xfrm>
            <a:off x="2274027" y="4118424"/>
            <a:ext cx="1635013" cy="1892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909040" y="4783865"/>
            <a:ext cx="9509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atuadores</a:t>
            </a:r>
            <a:endParaRPr lang="pt-BR" sz="1400" dirty="0">
              <a:latin typeface="+mn-lt"/>
            </a:endParaRPr>
          </a:p>
        </p:txBody>
      </p:sp>
      <p:cxnSp>
        <p:nvCxnSpPr>
          <p:cNvPr id="55" name="Straight Arrow Connector 54"/>
          <p:cNvCxnSpPr>
            <a:endCxn id="54" idx="1"/>
          </p:cNvCxnSpPr>
          <p:nvPr/>
        </p:nvCxnSpPr>
        <p:spPr bwMode="auto">
          <a:xfrm>
            <a:off x="2274027" y="4909775"/>
            <a:ext cx="1635013" cy="27979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4860032" y="4956879"/>
            <a:ext cx="1872208" cy="330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436096" y="3884524"/>
            <a:ext cx="11521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percepções</a:t>
            </a:r>
            <a:endParaRPr lang="pt-BR" sz="1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64088" y="4667559"/>
            <a:ext cx="10081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ações</a:t>
            </a:r>
            <a:endParaRPr lang="pt-B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94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Básicos de Agentes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Existem cinco tipos básicos de agentes:</a:t>
            </a:r>
          </a:p>
          <a:p>
            <a:pPr lvl="1"/>
            <a:endParaRPr lang="pt-BR" sz="2400" dirty="0"/>
          </a:p>
          <a:p>
            <a:pPr lvl="1"/>
            <a:r>
              <a:rPr lang="pt-BR" sz="2200" dirty="0"/>
              <a:t>Agentes reativos simples.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reativos baseados em modelos.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baseados em objetivos.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baseados na utilidade.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com aprendizagem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244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Agentes reativos selecionam ações com base somente na percepção atual.</a:t>
            </a:r>
          </a:p>
          <a:p>
            <a:pPr lvl="1"/>
            <a:endParaRPr lang="pt-BR" sz="1800" dirty="0"/>
          </a:p>
          <a:p>
            <a:pPr lvl="1"/>
            <a:r>
              <a:rPr lang="pt-BR" sz="1800" b="1" dirty="0"/>
              <a:t>Exemplo: </a:t>
            </a:r>
            <a:r>
              <a:rPr lang="pt-BR" sz="1800" dirty="0"/>
              <a:t>agente aspirador de pó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AGENTE-ASPIRADOR-REATIVO ([posição, estado]) </a:t>
            </a:r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ação</a:t>
            </a:r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Inicio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estado = sujo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aspirar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senão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posição = A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direita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senão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posição = B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esquerda</a:t>
            </a:r>
          </a:p>
          <a:p>
            <a:pPr marL="0" indent="0"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Fim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De uma forma mais genérica, podemos definir o comportamento de um agente reativo simples da seguinte forma:</a:t>
            </a:r>
            <a:endParaRPr lang="pt-BR" sz="2000" dirty="0"/>
          </a:p>
        </p:txBody>
      </p:sp>
      <p:sp>
        <p:nvSpPr>
          <p:cNvPr id="4" name="Rectangle 3"/>
          <p:cNvSpPr/>
          <p:nvPr/>
        </p:nvSpPr>
        <p:spPr>
          <a:xfrm>
            <a:off x="971600" y="2708920"/>
            <a:ext cx="756084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SIMPLE-REFLEX-AGENT(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returns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action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/>
            </a:r>
            <a:br>
              <a:rPr lang="de-DE" dirty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rules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a set of condition action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rules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de-DE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      state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←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INTERPRET-INPUT(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RULE-MATCH(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, rules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←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RULE-ACTION(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de-DE" i="1" dirty="0">
                <a:latin typeface="Courier New" pitchFamily="49" charset="0"/>
                <a:cs typeface="Courier New" pitchFamily="49" charset="0"/>
              </a:rPr>
            </a:br>
            <a:r>
              <a:rPr lang="de-DE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action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07" y="1628800"/>
            <a:ext cx="6246440" cy="46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7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O funcionamento do agente reativo é baseado em regras de condição-ação: </a:t>
            </a:r>
            <a:r>
              <a:rPr lang="pt-PT" sz="2800" b="1" dirty="0"/>
              <a:t>if</a:t>
            </a:r>
            <a:r>
              <a:rPr lang="pt-PT" sz="2800" dirty="0"/>
              <a:t> condição </a:t>
            </a:r>
            <a:r>
              <a:rPr lang="pt-PT" sz="2800" b="1" dirty="0"/>
              <a:t>then</a:t>
            </a:r>
            <a:r>
              <a:rPr lang="pt-PT" sz="2800" dirty="0"/>
              <a:t> ação.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São simples, porém </a:t>
            </a:r>
            <a:r>
              <a:rPr lang="pt-BR" sz="2800" b="1" dirty="0"/>
              <a:t>limitados:</a:t>
            </a:r>
          </a:p>
          <a:p>
            <a:pPr lvl="1"/>
            <a:r>
              <a:rPr lang="pt-BR" sz="2400" dirty="0" smtClean="0"/>
              <a:t>Funcionará </a:t>
            </a:r>
            <a:r>
              <a:rPr lang="pt-BR" sz="2400" dirty="0"/>
              <a:t>somente se a decisão correta puder ser tomada com base apenas na percepção atual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A tabela de regras condição-ação pode se tornar </a:t>
            </a:r>
            <a:r>
              <a:rPr lang="pt-BR" sz="2400" dirty="0"/>
              <a:t>muito </a:t>
            </a:r>
            <a:r>
              <a:rPr lang="pt-BR" sz="2400" dirty="0" smtClean="0"/>
              <a:t>grande em </a:t>
            </a:r>
            <a:r>
              <a:rPr lang="pt-BR" sz="2400" dirty="0"/>
              <a:t>problemas complexos</a:t>
            </a:r>
            <a:r>
              <a:rPr lang="pt-BR" sz="2400" dirty="0" smtClean="0"/>
              <a:t>.</a:t>
            </a:r>
            <a:endParaRPr lang="pt-BR" sz="2400" dirty="0"/>
          </a:p>
          <a:p>
            <a:pPr lvl="1"/>
            <a:r>
              <a:rPr lang="pt-BR" sz="2400" dirty="0" smtClean="0"/>
              <a:t>Ambiente </a:t>
            </a:r>
            <a:r>
              <a:rPr lang="pt-BR" sz="2400" dirty="0"/>
              <a:t>completamente observável</a:t>
            </a:r>
            <a:r>
              <a:rPr lang="pt-B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6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Um agente reativo baseado em modelo pode lidar com </a:t>
            </a:r>
            <a:r>
              <a:rPr lang="pt-BR" sz="2400" b="1" dirty="0"/>
              <a:t>ambientes parcialmente observáveis</a:t>
            </a:r>
            <a:r>
              <a:rPr lang="pt-BR" sz="2400" dirty="0" smtClean="0"/>
              <a:t>.</a:t>
            </a:r>
            <a:endParaRPr lang="pt-BR" sz="1200" dirty="0"/>
          </a:p>
          <a:p>
            <a:pPr lvl="1"/>
            <a:r>
              <a:rPr lang="pt-BR" sz="2000" dirty="0"/>
              <a:t>O agente deve controlar as partes do mundo que ele não pode ver.</a:t>
            </a:r>
          </a:p>
          <a:p>
            <a:pPr lvl="1"/>
            <a:endParaRPr lang="pt-BR" sz="1600" dirty="0"/>
          </a:p>
          <a:p>
            <a:r>
              <a:rPr lang="pt-BR" sz="2400" dirty="0"/>
              <a:t>O agente deve manter um estado interno que dependa do histórico de percepções e reflita os aspectos não observados no estado atual.</a:t>
            </a:r>
          </a:p>
          <a:p>
            <a:endParaRPr lang="pt-BR" sz="1600" dirty="0"/>
          </a:p>
          <a:p>
            <a:r>
              <a:rPr lang="pt-BR" sz="2400" dirty="0"/>
              <a:t>Agente baseado em modelo é um agente que usa um </a:t>
            </a:r>
            <a:r>
              <a:rPr lang="pt-BR" sz="2400" b="1" dirty="0"/>
              <a:t>modelo de mundo</a:t>
            </a:r>
            <a:r>
              <a:rPr lang="pt-BR" sz="2400" dirty="0"/>
              <a:t>.</a:t>
            </a:r>
          </a:p>
          <a:p>
            <a:pPr lvl="1"/>
            <a:r>
              <a:rPr lang="pt-BR" sz="1800" dirty="0"/>
              <a:t>Como o ambiente evoluí independente do agente?</a:t>
            </a:r>
          </a:p>
          <a:p>
            <a:pPr lvl="1"/>
            <a:r>
              <a:rPr lang="pt-BR" sz="1800" dirty="0"/>
              <a:t>Como as ações do próprio agente afetam o mundo</a:t>
            </a:r>
            <a:r>
              <a:rPr lang="pt-BR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36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De uma forma mais genérica, podemos definir o comportamento de um agente reativo </a:t>
            </a:r>
            <a:r>
              <a:rPr lang="pt-BR" sz="2000" dirty="0" smtClean="0"/>
              <a:t>baseado em modelo da </a:t>
            </a:r>
            <a:r>
              <a:rPr lang="pt-BR" sz="2000" dirty="0"/>
              <a:t>seguinte forma:</a:t>
            </a:r>
          </a:p>
          <a:p>
            <a:endParaRPr lang="pt-BR" sz="2000" dirty="0"/>
          </a:p>
        </p:txBody>
      </p:sp>
      <p:sp>
        <p:nvSpPr>
          <p:cNvPr id="4" name="Rectangle 3"/>
          <p:cNvSpPr/>
          <p:nvPr/>
        </p:nvSpPr>
        <p:spPr>
          <a:xfrm>
            <a:off x="395536" y="272691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REFLEX-AGENT-WITH-STATE(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an action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static: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description of the current world state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rules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set of condition-action rules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action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the most recent action, initially none</a:t>
            </a:r>
          </a:p>
          <a:p>
            <a:endParaRPr lang="pt-BR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UPDATE_INPUT(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action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percept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RULE_MATCH(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rules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RULE_ACTION(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action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70" y="2019871"/>
            <a:ext cx="8289694" cy="364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Conhecer um modelo do mundo nem sempre é suficiente para tomar uma boa decisão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b="1" dirty="0"/>
              <a:t>Exemplo</a:t>
            </a:r>
            <a:r>
              <a:rPr lang="pt-BR" sz="2800" dirty="0"/>
              <a:t>:</a:t>
            </a:r>
          </a:p>
          <a:p>
            <a:pPr lvl="1"/>
            <a:r>
              <a:rPr lang="pt-BR" sz="2400" dirty="0"/>
              <a:t>Um agente Motorista de Táxi chega a um cruzamento com três caminhos, qual direção tomar?</a:t>
            </a:r>
          </a:p>
          <a:p>
            <a:pPr lvl="2"/>
            <a:r>
              <a:rPr lang="pt-BR" sz="2000" b="1" dirty="0"/>
              <a:t>Simplesmente reagir? </a:t>
            </a:r>
            <a:r>
              <a:rPr lang="pt-BR" sz="2000" dirty="0"/>
              <a:t>mas existem três reações possíveis.</a:t>
            </a:r>
          </a:p>
          <a:p>
            <a:pPr lvl="2"/>
            <a:r>
              <a:rPr lang="pt-BR" sz="2000" b="1" dirty="0"/>
              <a:t>Examinar o modelo de mundo?</a:t>
            </a:r>
            <a:r>
              <a:rPr lang="pt-BR" sz="2000" dirty="0"/>
              <a:t> não ajuda a decidir qual o caminho.</a:t>
            </a:r>
          </a:p>
          <a:p>
            <a:pPr lvl="2"/>
            <a:r>
              <a:rPr lang="pt-BR" sz="2000" dirty="0"/>
              <a:t>A decisão depende de onde o táxi está tentando chegar</a:t>
            </a:r>
            <a:r>
              <a:rPr lang="pt-B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89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Agentes baseados em objetivos </a:t>
            </a:r>
            <a:r>
              <a:rPr lang="pt-BR" sz="2400" dirty="0"/>
              <a:t>expandem as capacidades dos agentes baseados em modelos através de um “</a:t>
            </a:r>
            <a:r>
              <a:rPr lang="pt-BR" sz="2400" b="1" dirty="0"/>
              <a:t>objetivo</a:t>
            </a:r>
            <a:r>
              <a:rPr lang="pt-BR" sz="2400" dirty="0"/>
              <a:t>”. </a:t>
            </a:r>
          </a:p>
          <a:p>
            <a:endParaRPr lang="pt-PT" sz="2400" dirty="0"/>
          </a:p>
          <a:p>
            <a:r>
              <a:rPr lang="pt-BR" sz="2400" dirty="0"/>
              <a:t>O objetivos descreve situações desejáveis. </a:t>
            </a:r>
          </a:p>
          <a:p>
            <a:pPr lvl="1"/>
            <a:r>
              <a:rPr lang="pt-BR" sz="2000" b="1" dirty="0"/>
              <a:t>Exemplo: </a:t>
            </a:r>
            <a:r>
              <a:rPr lang="pt-BR" sz="2000" dirty="0"/>
              <a:t>estar no destino</a:t>
            </a:r>
          </a:p>
          <a:p>
            <a:pPr lvl="1"/>
            <a:endParaRPr lang="pt-BR" sz="2000" dirty="0"/>
          </a:p>
          <a:p>
            <a:r>
              <a:rPr lang="pt-BR" sz="2400" dirty="0"/>
              <a:t>A seleção da ação baseada em objetivo pode ser:</a:t>
            </a:r>
          </a:p>
          <a:p>
            <a:pPr lvl="1"/>
            <a:r>
              <a:rPr lang="pt-BR" sz="2000" b="1" dirty="0"/>
              <a:t>Direta: </a:t>
            </a:r>
            <a:r>
              <a:rPr lang="pt-BR" sz="2000" dirty="0"/>
              <a:t>quando o resultado de uma única ação atinge o objetivo.</a:t>
            </a:r>
          </a:p>
          <a:p>
            <a:pPr lvl="1"/>
            <a:r>
              <a:rPr lang="pt-BR" sz="2000" b="1" dirty="0"/>
              <a:t>Mais complexa: </a:t>
            </a:r>
            <a:r>
              <a:rPr lang="pt-BR" sz="2000" dirty="0"/>
              <a:t>quando será necessário longas sequências de ações para atingir o objetivo</a:t>
            </a:r>
            <a:r>
              <a:rPr lang="pt-BR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4737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/>
              <a:t>Agente humano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Olhos, ouvidos e outros órgãos.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Mãos, pernas, boca e outras partes do corpo. </a:t>
            </a:r>
          </a:p>
          <a:p>
            <a:pPr lvl="1">
              <a:lnSpc>
                <a:spcPct val="90000"/>
              </a:lnSpc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400" b="1" dirty="0"/>
              <a:t>Agente robótico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câmeras e outros sensores.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vários motores.</a:t>
            </a:r>
          </a:p>
          <a:p>
            <a:pPr lvl="1">
              <a:lnSpc>
                <a:spcPct val="90000"/>
              </a:lnSpc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400" b="1" dirty="0"/>
              <a:t>Agente de software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entrada do teclado, conteúdo de arquivos e pacotes vindos da rede.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tela, disco rígido, envio de pacotes pela rede. </a:t>
            </a:r>
          </a:p>
          <a:p>
            <a:endParaRPr lang="pt-B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Para encontrar sequências de ações que alcançam os objetivos são utilizados algoritmos de </a:t>
            </a:r>
            <a:r>
              <a:rPr lang="pt-BR" sz="2400" b="1" dirty="0"/>
              <a:t>Busca </a:t>
            </a:r>
            <a:r>
              <a:rPr lang="pt-BR" sz="2400" dirty="0"/>
              <a:t>e</a:t>
            </a:r>
            <a:r>
              <a:rPr lang="pt-BR" sz="2400" b="1" dirty="0"/>
              <a:t> Planejamento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tomada de decisão envolve a </a:t>
            </a:r>
            <a:r>
              <a:rPr lang="pt-BR" sz="2400" b="1" dirty="0"/>
              <a:t>consideração do futuro</a:t>
            </a:r>
            <a:r>
              <a:rPr lang="pt-BR" sz="2400" dirty="0"/>
              <a:t>, o que não acontece com o uso de regras de condição-ação.</a:t>
            </a:r>
          </a:p>
          <a:p>
            <a:endParaRPr lang="pt-BR" sz="2400" dirty="0"/>
          </a:p>
          <a:p>
            <a:pPr lvl="1"/>
            <a:r>
              <a:rPr lang="pt-BR" sz="2000" dirty="0"/>
              <a:t>“O que acontecerá se eu fizer isso ou aquilo?”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“O quanto isso me ajudará a atingir o objetivo</a:t>
            </a:r>
            <a:r>
              <a:rPr lang="pt-BR" sz="2000" dirty="0" smtClean="0"/>
              <a:t>?”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784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3376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9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agente que funciona orientado a objetivos é </a:t>
            </a:r>
            <a:r>
              <a:rPr lang="pt-BR" sz="2800" b="1" dirty="0"/>
              <a:t>mais flexível</a:t>
            </a:r>
            <a:r>
              <a:rPr lang="pt-BR" sz="2800" dirty="0"/>
              <a:t> do que um agente reativo.</a:t>
            </a:r>
          </a:p>
          <a:p>
            <a:endParaRPr lang="pt-BR" sz="2800" dirty="0"/>
          </a:p>
          <a:p>
            <a:r>
              <a:rPr lang="pt-BR" sz="2800" dirty="0"/>
              <a:t>Entretanto, o objetivo </a:t>
            </a:r>
            <a:r>
              <a:rPr lang="pt-BR" sz="2800" b="1" dirty="0"/>
              <a:t>não garante o melhor </a:t>
            </a:r>
            <a:r>
              <a:rPr lang="pt-BR" sz="2800" dirty="0"/>
              <a:t>comportamento para o agente, apenas a distinção entre </a:t>
            </a:r>
            <a:r>
              <a:rPr lang="pt-BR" sz="2800" b="1" dirty="0"/>
              <a:t>estados objetivos </a:t>
            </a:r>
            <a:r>
              <a:rPr lang="pt-BR" sz="2800" dirty="0"/>
              <a:t>e </a:t>
            </a:r>
            <a:r>
              <a:rPr lang="pt-BR" sz="2800" b="1" dirty="0"/>
              <a:t>não objetivos</a:t>
            </a:r>
            <a:r>
              <a:rPr lang="pt-B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4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na Utilidade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Agentes baseados na utilidade </a:t>
            </a:r>
            <a:r>
              <a:rPr lang="pt-BR" sz="2400" dirty="0"/>
              <a:t>buscam definir um </a:t>
            </a:r>
            <a:r>
              <a:rPr lang="pt-BR" sz="2400" b="1" dirty="0"/>
              <a:t>grau de satisfação </a:t>
            </a:r>
            <a:r>
              <a:rPr lang="pt-BR" sz="2400" dirty="0"/>
              <a:t>com os estados. O quanto </a:t>
            </a:r>
            <a:r>
              <a:rPr lang="pt-BR" sz="2400" dirty="0" smtClean="0"/>
              <a:t>“bom” é para o agente um determinado estado.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Se um estado do mundo é mais desejável que outro, então ele terá maior utilidade para o agente.</a:t>
            </a:r>
          </a:p>
          <a:p>
            <a:endParaRPr lang="pt-BR" sz="2400" dirty="0"/>
          </a:p>
          <a:p>
            <a:r>
              <a:rPr lang="pt-BR" sz="2400" dirty="0"/>
              <a:t>Utilidade é uma </a:t>
            </a:r>
            <a:r>
              <a:rPr lang="pt-BR" sz="2400" b="1" dirty="0"/>
              <a:t>função que mapeia um estado para um número real </a:t>
            </a:r>
            <a:r>
              <a:rPr lang="pt-BR" sz="2400" dirty="0"/>
              <a:t>que representa o grau de satisfação com este estado.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72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na Utilidade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26201"/>
            <a:ext cx="6912768" cy="524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3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com Aprendizagem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Agentes com aprendizado </a:t>
            </a:r>
            <a:r>
              <a:rPr lang="pt-BR" sz="2800" dirty="0"/>
              <a:t>podem atuar em ambientes totalmente desconhecidos e se tornar mais eficientes do que o seu conhecimento inicial poderia permitir.</a:t>
            </a:r>
          </a:p>
          <a:p>
            <a:endParaRPr lang="pt-BR" sz="2800" dirty="0"/>
          </a:p>
          <a:p>
            <a:r>
              <a:rPr lang="pt-BR" sz="2800" dirty="0"/>
              <a:t>Em agentes sem aprendizagem, tudo o que o agente sabe foi colocado nele pelo projetista.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49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com Aprendizagem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556792"/>
            <a:ext cx="787161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3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1) Defina uma medida </a:t>
            </a:r>
            <a:r>
              <a:rPr lang="pt-BR" sz="2800" dirty="0"/>
              <a:t>de </a:t>
            </a:r>
            <a:r>
              <a:rPr lang="pt-BR" sz="2800" dirty="0" smtClean="0"/>
              <a:t>desempenho, o ambiente, os atuadores e os sensores para os seguintes casos:</a:t>
            </a:r>
          </a:p>
          <a:p>
            <a:endParaRPr lang="pt-BR" sz="28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Robô jogador de futebol.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Agente para uma livraria online.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Assistente matemático para prova de teoremas.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61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400" b="1" dirty="0"/>
              <a:t>Robô jogador de </a:t>
            </a:r>
            <a:r>
              <a:rPr lang="pt-BR" sz="3400" b="1" dirty="0" smtClean="0"/>
              <a:t>futebol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número de gols do time ou do jogador, ganhar o jogo.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campo de futebol, bola, outros jogadores.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motores para controle das pernas, cabeça e corpo.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câmera</a:t>
            </a:r>
            <a:r>
              <a:rPr lang="pt-BR" dirty="0"/>
              <a:t>, </a:t>
            </a:r>
            <a:r>
              <a:rPr lang="pt-BR" dirty="0" smtClean="0"/>
              <a:t>sensores de orientação, comunicação entre os outros jogadores, sensores de toque.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600" b="1" dirty="0"/>
              <a:t>Agente para </a:t>
            </a:r>
            <a:r>
              <a:rPr lang="pt-BR" sz="3600" b="1" dirty="0" smtClean="0"/>
              <a:t>uma </a:t>
            </a:r>
            <a:r>
              <a:rPr lang="pt-BR" sz="3600" b="1" dirty="0"/>
              <a:t>livraria online</a:t>
            </a:r>
            <a:endParaRPr lang="pt-BR" sz="3400" b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minimizar custos, informação sobre livros de interesse.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internet e navegador.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realizar uma nova compra, exibir informação de compras antigas.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páginas, botões ou links clicados pelo usuário.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1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Inteligentes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Agentes são diferente de meros programas, pois operam sob controle autônomo, percebem seu ambiente, adaptam-se a mudanças e são capazes de assumir metas.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54959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9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600" b="1" dirty="0"/>
              <a:t>Assistente matemático para prova de </a:t>
            </a:r>
            <a:r>
              <a:rPr lang="pt-BR" sz="3600" b="1" dirty="0" smtClean="0"/>
              <a:t>teoremas</a:t>
            </a:r>
            <a:endParaRPr lang="pt-BR" sz="3400" b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tempo gasto, grau de precisão.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teorema a ser provado.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aceitar teoremas corretos, rejeitar teoremas incorretos, inferir fatos.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dispositivo de entrada para ler o teorema.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2) Ambas as funções de medida de </a:t>
            </a:r>
            <a:r>
              <a:rPr lang="pt-BR" sz="2800" b="1" dirty="0" smtClean="0"/>
              <a:t>desempenho</a:t>
            </a:r>
            <a:r>
              <a:rPr lang="pt-BR" sz="2800" dirty="0" smtClean="0"/>
              <a:t> e </a:t>
            </a:r>
            <a:r>
              <a:rPr lang="pt-BR" sz="2800" b="1" dirty="0" smtClean="0"/>
              <a:t>utilidade</a:t>
            </a:r>
            <a:r>
              <a:rPr lang="pt-BR" sz="2800" dirty="0" smtClean="0"/>
              <a:t> em agentes baseados na utilidade servem para mensurar o quão bem o agente está atuando. Qual a diferença entre essas duas funções?</a:t>
            </a:r>
          </a:p>
          <a:p>
            <a:endParaRPr lang="pt-BR" sz="2800" dirty="0" smtClean="0"/>
          </a:p>
          <a:p>
            <a:pPr lvl="1"/>
            <a:r>
              <a:rPr lang="pt-BR" sz="2000" dirty="0"/>
              <a:t>A função de </a:t>
            </a:r>
            <a:r>
              <a:rPr lang="pt-BR" sz="2000" b="1" dirty="0"/>
              <a:t>desempenho é utilizado externamente </a:t>
            </a:r>
            <a:r>
              <a:rPr lang="pt-BR" sz="2000" dirty="0"/>
              <a:t>para medir o desempenho do agente. A função de </a:t>
            </a:r>
            <a:r>
              <a:rPr lang="pt-BR" sz="2000" b="1" dirty="0"/>
              <a:t>utilidade é utilizado internamente</a:t>
            </a:r>
            <a:r>
              <a:rPr lang="pt-BR" sz="2000" dirty="0"/>
              <a:t> </a:t>
            </a:r>
            <a:r>
              <a:rPr lang="pt-BR" sz="2000" dirty="0" smtClean="0"/>
              <a:t>pelo agente </a:t>
            </a:r>
            <a:r>
              <a:rPr lang="pt-BR" sz="2000" dirty="0"/>
              <a:t>para </a:t>
            </a:r>
            <a:r>
              <a:rPr lang="pt-BR" sz="2000" dirty="0" smtClean="0"/>
              <a:t>estimar o seu </a:t>
            </a:r>
            <a:r>
              <a:rPr lang="pt-BR" sz="2000" dirty="0"/>
              <a:t>desempenho. </a:t>
            </a:r>
            <a:r>
              <a:rPr lang="pt-BR" sz="2000" dirty="0" smtClean="0"/>
              <a:t>Todos os tipos de agentes tem uma </a:t>
            </a:r>
            <a:r>
              <a:rPr lang="pt-BR" sz="2000" dirty="0"/>
              <a:t>função de desempenho, mas nem sempre uma função de </a:t>
            </a:r>
            <a:r>
              <a:rPr lang="pt-BR" sz="2000" dirty="0" smtClean="0"/>
              <a:t>utilidade.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632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Russell, S.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Norvig</a:t>
            </a:r>
            <a:r>
              <a:rPr lang="pt-BR" sz="1800" dirty="0"/>
              <a:t>, P. </a:t>
            </a:r>
            <a:r>
              <a:rPr lang="pt-BR" sz="1800" b="1" dirty="0"/>
              <a:t>Artificial </a:t>
            </a:r>
            <a:r>
              <a:rPr lang="pt-BR" sz="1800" b="1" dirty="0" err="1"/>
              <a:t>Intelligence</a:t>
            </a:r>
            <a:r>
              <a:rPr lang="pt-BR" sz="1800" b="1" dirty="0"/>
              <a:t>: a </a:t>
            </a:r>
            <a:r>
              <a:rPr lang="pt-BR" sz="1800" b="1" dirty="0" err="1"/>
              <a:t>Modern</a:t>
            </a:r>
            <a:r>
              <a:rPr lang="pt-BR" sz="1800" b="1" dirty="0"/>
              <a:t> Approach</a:t>
            </a:r>
            <a:r>
              <a:rPr lang="pt-BR" sz="1800" dirty="0"/>
              <a:t>, 3nd </a:t>
            </a:r>
            <a:r>
              <a:rPr lang="pt-BR" sz="1800" dirty="0" err="1"/>
              <a:t>Edition</a:t>
            </a:r>
            <a:r>
              <a:rPr lang="pt-BR" sz="1800" dirty="0"/>
              <a:t>, Prentice-Hall, 2009</a:t>
            </a:r>
            <a:r>
              <a:rPr lang="pt-BR" sz="2000" dirty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2: </a:t>
            </a:r>
            <a:r>
              <a:rPr lang="pt-BR" sz="2000" b="1" dirty="0" err="1" smtClean="0"/>
              <a:t>Intelligent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Agents</a:t>
            </a:r>
            <a:endParaRPr lang="pt-BR" sz="2000" b="1" dirty="0" smtClean="0"/>
          </a:p>
          <a:p>
            <a:endParaRPr lang="pt-BR" sz="2000" dirty="0"/>
          </a:p>
        </p:txBody>
      </p:sp>
      <p:pic>
        <p:nvPicPr>
          <p:cNvPr id="6" name="Picture 2" descr="http://ecx.images-amazon.com/images/I/51bi4EnYE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63615"/>
            <a:ext cx="2419091" cy="31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Mapeando Percepções em 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0" y="1600200"/>
            <a:ext cx="8579296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/>
              <a:t>O comportamento de um agente é dado abstratamente pela </a:t>
            </a:r>
            <a:r>
              <a:rPr lang="pt-BR" sz="2400" b="1" dirty="0"/>
              <a:t>função do agente</a:t>
            </a:r>
            <a:r>
              <a:rPr lang="pt-BR" sz="24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pt-BR" sz="1800" dirty="0"/>
          </a:p>
          <a:p>
            <a:pPr>
              <a:lnSpc>
                <a:spcPct val="90000"/>
              </a:lnSpc>
              <a:buNone/>
            </a:pPr>
            <a:r>
              <a:rPr lang="pt-BR" sz="2400" dirty="0"/>
              <a:t>	f = </a:t>
            </a:r>
            <a:r>
              <a:rPr lang="pt-BR" sz="2400" dirty="0" smtClean="0"/>
              <a:t>P </a:t>
            </a:r>
            <a:r>
              <a:rPr lang="pt-BR" sz="2400" dirty="0">
                <a:sym typeface="Wingdings" pitchFamily="2" charset="2"/>
              </a:rPr>
              <a:t></a:t>
            </a:r>
            <a:r>
              <a:rPr lang="pt-BR" sz="2400" dirty="0"/>
              <a:t> 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pt-BR" sz="18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400" dirty="0"/>
              <a:t>	onde é a </a:t>
            </a:r>
            <a:r>
              <a:rPr lang="pt-BR" sz="2400" b="1" dirty="0" smtClean="0"/>
              <a:t>P</a:t>
            </a:r>
            <a:r>
              <a:rPr lang="pt-BR" sz="2400" dirty="0" smtClean="0"/>
              <a:t> </a:t>
            </a:r>
            <a:r>
              <a:rPr lang="pt-BR" sz="2400" dirty="0"/>
              <a:t>é uma sequência de percepções e </a:t>
            </a:r>
            <a:r>
              <a:rPr lang="pt-BR" sz="2400" b="1" dirty="0"/>
              <a:t>A</a:t>
            </a:r>
            <a:r>
              <a:rPr lang="pt-BR" sz="2400" dirty="0"/>
              <a:t> é uma ação.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/>
              <a:t>Sequência de percepções: </a:t>
            </a:r>
            <a:r>
              <a:rPr lang="pt-BR" sz="2400" dirty="0"/>
              <a:t>histórico completo de tudo que o agente percebeu.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1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Exemplo: O Mundo do Aspirador de Pó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Percepções:</a:t>
            </a:r>
            <a:r>
              <a:rPr lang="pt-BR" sz="2400" dirty="0"/>
              <a:t> Local e conteúdo.</a:t>
            </a:r>
          </a:p>
          <a:p>
            <a:pPr lvl="1"/>
            <a:r>
              <a:rPr lang="pt-BR" sz="2000" dirty="0"/>
              <a:t>Exemplo: </a:t>
            </a:r>
            <a:r>
              <a:rPr lang="en-US" sz="2000" dirty="0"/>
              <a:t>[A</a:t>
            </a:r>
            <a:r>
              <a:rPr lang="pt-BR" sz="2000" dirty="0"/>
              <a:t>, sujo]</a:t>
            </a:r>
          </a:p>
          <a:p>
            <a:endParaRPr lang="pt-BR" sz="2400" dirty="0"/>
          </a:p>
          <a:p>
            <a:r>
              <a:rPr lang="pt-BR" sz="2400" b="1" dirty="0"/>
              <a:t>Ações: </a:t>
            </a:r>
            <a:r>
              <a:rPr lang="pt-BR" sz="2400" dirty="0"/>
              <a:t>Esquerda, Direita, Aspirar, </a:t>
            </a:r>
            <a:r>
              <a:rPr lang="pt-BR" sz="2400" dirty="0" err="1"/>
              <a:t>NoOp</a:t>
            </a:r>
            <a:endParaRPr lang="pt-BR" sz="2800" dirty="0"/>
          </a:p>
          <a:p>
            <a:endParaRPr lang="en-US" dirty="0"/>
          </a:p>
        </p:txBody>
      </p:sp>
      <p:pic>
        <p:nvPicPr>
          <p:cNvPr id="4" name="Picture 4" descr="vacuum2-environ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683" y="3933056"/>
            <a:ext cx="2808461" cy="143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7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O Mundo do Aspirador de Pó</a:t>
            </a:r>
            <a:endParaRPr lang="en-US" dirty="0"/>
          </a:p>
        </p:txBody>
      </p:sp>
      <p:graphicFrame>
        <p:nvGraphicFramePr>
          <p:cNvPr id="4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88336"/>
              </p:ext>
            </p:extLst>
          </p:nvPr>
        </p:nvGraphicFramePr>
        <p:xfrm>
          <a:off x="1547813" y="1484313"/>
          <a:ext cx="6264275" cy="4023360"/>
        </p:xfrm>
        <a:graphic>
          <a:graphicData uri="http://schemas.openxmlformats.org/drawingml/2006/table">
            <a:tbl>
              <a:tblPr/>
              <a:tblGrid>
                <a:gridCol w="3587750"/>
                <a:gridCol w="26765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Sequência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 de Percepções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Ação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[B,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Esquerda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[B,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...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...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2680741" y="5661025"/>
            <a:ext cx="4627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 smtClean="0">
                <a:latin typeface="+mn-lt"/>
              </a:rPr>
              <a:t>Comportamento do Agente</a:t>
            </a:r>
            <a:r>
              <a:rPr lang="en-US" b="1" dirty="0" smtClean="0">
                <a:latin typeface="+mn-lt"/>
              </a:rPr>
              <a:t>: </a:t>
            </a:r>
            <a:r>
              <a:rPr lang="pt-BR" dirty="0">
                <a:latin typeface="+mn-lt"/>
              </a:rPr>
              <a:t>Se o quadrado atual estiver sujo, então aspirar, caso contrário mover para o outro lado.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9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Medindo o Desempenho </a:t>
            </a:r>
            <a:r>
              <a:rPr lang="pt-BR" dirty="0" smtClean="0"/>
              <a:t>do Agente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O agente deve </a:t>
            </a:r>
            <a:r>
              <a:rPr lang="pt-BR" sz="2800" dirty="0" smtClean="0"/>
              <a:t>sempre executar a </a:t>
            </a:r>
            <a:r>
              <a:rPr lang="pt-BR" sz="2800" dirty="0"/>
              <a:t>ação “</a:t>
            </a:r>
            <a:r>
              <a:rPr lang="pt-BR" sz="2800" b="1" dirty="0"/>
              <a:t>correta</a:t>
            </a:r>
            <a:r>
              <a:rPr lang="pt-BR" sz="2800" dirty="0"/>
              <a:t>” baseado no que ele percebe para ter sucesso.</a:t>
            </a:r>
          </a:p>
          <a:p>
            <a:endParaRPr lang="pt-BR" sz="2800" dirty="0"/>
          </a:p>
          <a:p>
            <a:pPr lvl="1"/>
            <a:r>
              <a:rPr lang="pt-BR" sz="2400" dirty="0"/>
              <a:t>O conceito de sucesso do agente depende uma </a:t>
            </a:r>
            <a:r>
              <a:rPr lang="pt-BR" sz="2400" b="1" dirty="0"/>
              <a:t>medida de desempenho</a:t>
            </a:r>
            <a:r>
              <a:rPr lang="pt-BR" sz="2400" dirty="0"/>
              <a:t> objetiva.</a:t>
            </a:r>
          </a:p>
          <a:p>
            <a:pPr lvl="2"/>
            <a:endParaRPr lang="pt-BR" sz="2000" dirty="0"/>
          </a:p>
          <a:p>
            <a:pPr lvl="2"/>
            <a:r>
              <a:rPr lang="pt-BR" sz="2000" b="1" dirty="0"/>
              <a:t>Exemplos: </a:t>
            </a:r>
            <a:r>
              <a:rPr lang="pt-BR" sz="2000" dirty="0"/>
              <a:t>quantidade de sujeira aspirada, gasto de energia, gasto de tempo, quantidade de barulho gerado, etc.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A medida de desempenho deve refletir o resultado realmente desejado.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Racionais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Agente racional: </a:t>
            </a:r>
          </a:p>
          <a:p>
            <a:pPr lvl="1"/>
            <a:r>
              <a:rPr lang="pt-BR" sz="2400" dirty="0"/>
              <a:t>Para cada sequência de percepções possíveis deve-se selecionar uma ação que espera-se que venha a maximizar sua medida de desempenho, dada a evidência fornecida pela sequência de percepções e por qualquer conhecimento interno do agente.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Qual seria a medida de desempenho ideal para o agente aspirador de pó racional?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1943</Words>
  <Application>Microsoft Office PowerPoint</Application>
  <PresentationFormat>On-screen Show (4:3)</PresentationFormat>
  <Paragraphs>354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INF 1771 – Inteligência Artificial</vt:lpstr>
      <vt:lpstr>Agentes Inteligentes</vt:lpstr>
      <vt:lpstr>Exemplos</vt:lpstr>
      <vt:lpstr>Agentes Inteligentes</vt:lpstr>
      <vt:lpstr>Mapeando Percepções em Ações</vt:lpstr>
      <vt:lpstr>Exemplo: O Mundo do Aspirador de Pó</vt:lpstr>
      <vt:lpstr>Exemplo: O Mundo do Aspirador de Pó</vt:lpstr>
      <vt:lpstr>Medindo o Desempenho do Agente</vt:lpstr>
      <vt:lpstr>Agentes Racionais</vt:lpstr>
      <vt:lpstr>Agentes Racionais</vt:lpstr>
      <vt:lpstr>Modelagem de um Agente</vt:lpstr>
      <vt:lpstr>Exemplo - Motorista de Táxi Automatizado</vt:lpstr>
      <vt:lpstr>Exemplo - Sistema de Diagnóstico Médico </vt:lpstr>
      <vt:lpstr>Exemplo - Robô de seleção de peças </vt:lpstr>
      <vt:lpstr>Propriedades do Ambientes</vt:lpstr>
      <vt:lpstr>Propriedades do Ambientes</vt:lpstr>
      <vt:lpstr>Propriedades do Ambientes</vt:lpstr>
      <vt:lpstr>Propriedades do Ambientes</vt:lpstr>
      <vt:lpstr>Exemplos</vt:lpstr>
      <vt:lpstr>Tipos Básicos de Agentes</vt:lpstr>
      <vt:lpstr>Agente Reativo Simples</vt:lpstr>
      <vt:lpstr>Agente Reativo Simples</vt:lpstr>
      <vt:lpstr>Agente Reativo Simples</vt:lpstr>
      <vt:lpstr>Agente Reativo Simples</vt:lpstr>
      <vt:lpstr>Agentes Reativos Baseados em Modelos</vt:lpstr>
      <vt:lpstr>Agentes Reativos Baseados em Modelos</vt:lpstr>
      <vt:lpstr>Agentes Reativos Baseados em Modelos</vt:lpstr>
      <vt:lpstr>Agentes Reativos Baseados em Modelos</vt:lpstr>
      <vt:lpstr>Agentes Baseados em Objetivos</vt:lpstr>
      <vt:lpstr>Agentes Baseados em Objetivos</vt:lpstr>
      <vt:lpstr>Agentes Baseados em Objetivos</vt:lpstr>
      <vt:lpstr>Agentes Baseados em Objetivos</vt:lpstr>
      <vt:lpstr>Agentes Baseados na Utilidade</vt:lpstr>
      <vt:lpstr>Agentes Baseados na Utilidade</vt:lpstr>
      <vt:lpstr>Agentes com Aprendizagem</vt:lpstr>
      <vt:lpstr>Agentes com Aprendizagem</vt:lpstr>
      <vt:lpstr>Exercícios</vt:lpstr>
      <vt:lpstr>Exercícios</vt:lpstr>
      <vt:lpstr>Exercícios</vt:lpstr>
      <vt:lpstr>Exercícios</vt:lpstr>
      <vt:lpstr>Exercícios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Agentes Inteligentes</dc:title>
  <dc:creator>Edirlei Soares de Lima</dc:creator>
  <cp:lastModifiedBy>Edirlei Soares de Lima</cp:lastModifiedBy>
  <cp:revision>228</cp:revision>
  <cp:lastPrinted>2011-10-02T19:34:20Z</cp:lastPrinted>
  <dcterms:created xsi:type="dcterms:W3CDTF">2011-09-17T12:50:29Z</dcterms:created>
  <dcterms:modified xsi:type="dcterms:W3CDTF">2014-02-19T00:15:43Z</dcterms:modified>
</cp:coreProperties>
</file>