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2" r:id="rId3"/>
    <p:sldId id="257" r:id="rId4"/>
    <p:sldId id="258" r:id="rId5"/>
    <p:sldId id="259" r:id="rId6"/>
    <p:sldId id="282" r:id="rId7"/>
    <p:sldId id="260" r:id="rId8"/>
    <p:sldId id="296" r:id="rId9"/>
    <p:sldId id="261" r:id="rId10"/>
    <p:sldId id="262" r:id="rId11"/>
    <p:sldId id="263" r:id="rId12"/>
    <p:sldId id="264" r:id="rId13"/>
    <p:sldId id="265" r:id="rId14"/>
    <p:sldId id="266" r:id="rId15"/>
    <p:sldId id="297" r:id="rId16"/>
    <p:sldId id="298" r:id="rId17"/>
    <p:sldId id="267" r:id="rId18"/>
    <p:sldId id="268" r:id="rId19"/>
    <p:sldId id="269" r:id="rId20"/>
    <p:sldId id="270" r:id="rId21"/>
    <p:sldId id="290" r:id="rId22"/>
    <p:sldId id="291" r:id="rId23"/>
    <p:sldId id="292" r:id="rId24"/>
    <p:sldId id="299" r:id="rId25"/>
    <p:sldId id="300" r:id="rId26"/>
    <p:sldId id="301" r:id="rId27"/>
    <p:sldId id="284" r:id="rId28"/>
    <p:sldId id="285" r:id="rId29"/>
    <p:sldId id="286" r:id="rId30"/>
    <p:sldId id="287" r:id="rId31"/>
    <p:sldId id="288" r:id="rId32"/>
    <p:sldId id="289" r:id="rId33"/>
    <p:sldId id="277" r:id="rId34"/>
    <p:sldId id="295" r:id="rId35"/>
    <p:sldId id="278" r:id="rId36"/>
    <p:sldId id="279" r:id="rId37"/>
    <p:sldId id="280" r:id="rId38"/>
    <p:sldId id="281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8/16/2014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ay17a7mEIk" TargetMode="External"/><Relationship Id="rId2" Type="http://schemas.openxmlformats.org/officeDocument/2006/relationships/hyperlink" Target="http://www.youtube.com/watch?v=5Gpaf6NaU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ilrKOovFpVc" TargetMode="External"/><Relationship Id="rId4" Type="http://schemas.openxmlformats.org/officeDocument/2006/relationships/hyperlink" Target="http://www.youtube.com/watch?v=gphA9u5nm5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../2012_2/Videos/Google%20Self-Driving%20Car%20on%20City%20Streets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2012_2/Videos/DARPA%20Grand%20Challenge.mp4" TargetMode="Externa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../2012_2/Videos/Darpa_2013_Winner.mp4" TargetMode="External"/><Relationship Id="rId3" Type="http://schemas.openxmlformats.org/officeDocument/2006/relationships/image" Target="../media/image34.png"/><Relationship Id="rId7" Type="http://schemas.openxmlformats.org/officeDocument/2006/relationships/hyperlink" Target="../2012_2/Videos/Darpa_2013_Highlight.mp4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www.theroboticschallenge.org/" TargetMode="External"/><Relationship Id="rId9" Type="http://schemas.openxmlformats.org/officeDocument/2006/relationships/hyperlink" Target="../2012_2/Videos/Darpa_2013_Winner_Tasks.mp4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../2012_2/Videos/Aerial_Robots.mp4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hyperlink" Target="../2012_2/Videos/RoboCup%202011.mp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2012_2/Videos/GoogleAIChallenge_Ants.mp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2_2/Videos/MarioAI.mp4" TargetMode="External"/><Relationship Id="rId5" Type="http://schemas.openxmlformats.org/officeDocument/2006/relationships/hyperlink" Target="../2012_2/Videos/StarcraftAI.mp4" TargetMode="Externa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conpet.gov.br/br/converse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996952"/>
            <a:ext cx="82066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dirty="0"/>
              <a:t>Aula 01 - Introdução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Teste de Turing - ELIZA (</a:t>
            </a:r>
            <a:r>
              <a:rPr lang="pt-BR" sz="3200" dirty="0" err="1"/>
              <a:t>Weizembaum</a:t>
            </a:r>
            <a:r>
              <a:rPr lang="pt-BR" sz="3200" dirty="0"/>
              <a:t>, 1966)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1187699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Conhecimento Superficial </a:t>
            </a:r>
            <a:r>
              <a:rPr lang="pt-BR" sz="1600" dirty="0" smtClean="0"/>
              <a:t>- Exemplo de regra usado em ELIZA:</a:t>
            </a:r>
          </a:p>
          <a:p>
            <a:pPr lvl="1"/>
            <a:r>
              <a:rPr lang="pt-BR" sz="1400" dirty="0" smtClean="0"/>
              <a:t>SE paciente diz “Eu gosto X”, ENTÃO responda “Por quê você gosta X?”</a:t>
            </a:r>
          </a:p>
          <a:p>
            <a:pPr lvl="1"/>
            <a:endParaRPr lang="pt-BR" sz="14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pPr>
              <a:buFont typeface="Arial" pitchFamily="34" charset="0"/>
              <a:buNone/>
            </a:pPr>
            <a:endParaRPr lang="pt-BR" sz="1800" dirty="0" smtClean="0"/>
          </a:p>
          <a:p>
            <a:pPr>
              <a:buFont typeface="Arial" pitchFamily="34" charset="0"/>
              <a:buNone/>
            </a:pPr>
            <a:endParaRPr lang="pt-BR" sz="1800" dirty="0" smtClean="0"/>
          </a:p>
          <a:p>
            <a:pPr>
              <a:buFont typeface="Arial" pitchFamily="34" charset="0"/>
              <a:buNone/>
            </a:pPr>
            <a:endParaRPr lang="pt-BR" sz="1800" dirty="0" smtClean="0"/>
          </a:p>
          <a:p>
            <a:endParaRPr lang="pt-BR" sz="1100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0" y="1772816"/>
            <a:ext cx="4032448" cy="3672408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latin typeface="+mn-lt"/>
              </a:rPr>
              <a:t>Dialogo 1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Algo me aborrece.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Meu namorado.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Meu namorado está viajando.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latin typeface="+mn-lt"/>
              </a:rPr>
              <a:t>Dialogo 2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Algo me aborrece.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Minha cabeça.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FF0000"/>
                </a:solidFill>
                <a:latin typeface="+mn-lt"/>
              </a:rPr>
              <a:t>Ora, … minha cabeça está sobre os meus ombros.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3"/>
              </a:buBlip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88024" y="1700808"/>
            <a:ext cx="4032448" cy="3672408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está aborrecendo você?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Onde está o seu namorado?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Há quanto tempo seu namorado está viajando?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está aborrecendo você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Onde está a sua cabeça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Há quanto tempo a sua cabeça está sobre os seus ombros?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59632" y="1934522"/>
            <a:ext cx="705678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59632" y="4005064"/>
            <a:ext cx="7056784" cy="0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1979712" y="6084585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Há simplesmente uma correspondência de palavras-chave superficiais, sem entendimento do que elas significam.</a:t>
            </a:r>
          </a:p>
        </p:txBody>
      </p:sp>
    </p:spTree>
    <p:extLst>
      <p:ext uri="{BB962C8B-B14F-4D97-AF65-F5344CB8AC3E}">
        <p14:creationId xmlns:p14="http://schemas.microsoft.com/office/powerpoint/2010/main" val="30037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que Pensam como Humanos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799288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/>
              <a:t>Modelagem Cognitiva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Modelos computacionais de inteligência artificial e técnicas experimentais da psicologia para tentar construir teorias precisas e verificáveis a respeito dos processos de </a:t>
            </a:r>
            <a:r>
              <a:rPr lang="pt-BR" sz="2000" b="1" dirty="0" smtClean="0"/>
              <a:t>funcionamento da mente humana</a:t>
            </a:r>
            <a:r>
              <a:rPr lang="pt-BR" sz="2000" dirty="0" smtClean="0"/>
              <a:t>.</a:t>
            </a:r>
          </a:p>
          <a:p>
            <a:endParaRPr lang="pt-BR" sz="2800" dirty="0" smtClean="0"/>
          </a:p>
          <a:p>
            <a:pPr lvl="1"/>
            <a:r>
              <a:rPr lang="pt-BR" sz="2000" dirty="0" smtClean="0"/>
              <a:t>Aprendizado por observação: investigação experimental de seres humanos ou animais.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388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que Pensam Racionalmente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799288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A abordagem baseada nas “</a:t>
            </a:r>
            <a:r>
              <a:rPr lang="pt-BR" sz="2400" b="1" dirty="0" smtClean="0"/>
              <a:t>leis do pensamento</a:t>
            </a:r>
            <a:r>
              <a:rPr lang="pt-BR" sz="2400" dirty="0" smtClean="0"/>
              <a:t>”.</a:t>
            </a:r>
          </a:p>
          <a:p>
            <a:endParaRPr lang="pt-BR" sz="2400" dirty="0" smtClean="0"/>
          </a:p>
          <a:p>
            <a:r>
              <a:rPr lang="pt-BR" sz="2200" b="1" dirty="0" smtClean="0"/>
              <a:t>Aristóteles</a:t>
            </a:r>
            <a:r>
              <a:rPr lang="pt-BR" sz="2200" dirty="0" smtClean="0"/>
              <a:t> foi um dos primeiros a tentar codificar o “pensamento correto”, isto é, processos de raciocínio irrefutáveis.</a:t>
            </a:r>
          </a:p>
          <a:p>
            <a:pPr lvl="1"/>
            <a:r>
              <a:rPr lang="pt-BR" sz="1800" dirty="0" smtClean="0"/>
              <a:t>Sócrates é um homem.</a:t>
            </a:r>
          </a:p>
          <a:p>
            <a:pPr lvl="1"/>
            <a:r>
              <a:rPr lang="pt-BR" sz="1800" dirty="0" smtClean="0"/>
              <a:t>Todos os homens são mortais.</a:t>
            </a:r>
          </a:p>
          <a:p>
            <a:pPr lvl="1"/>
            <a:r>
              <a:rPr lang="pt-BR" sz="1800" dirty="0" smtClean="0"/>
              <a:t>Logo, Sócrates é mortal.</a:t>
            </a:r>
          </a:p>
          <a:p>
            <a:endParaRPr lang="pt-BR" sz="2200" dirty="0" smtClean="0"/>
          </a:p>
          <a:p>
            <a:r>
              <a:rPr lang="pt-BR" sz="2200" dirty="0" smtClean="0"/>
              <a:t>Seu estudo deu início ao campo chamado </a:t>
            </a:r>
            <a:r>
              <a:rPr lang="pt-BR" sz="2200" b="1" dirty="0" smtClean="0"/>
              <a:t>Lógica.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42437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que Agem Racionalmente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792088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A abordagem baseada em </a:t>
            </a:r>
            <a:r>
              <a:rPr lang="pt-BR" sz="2000" b="1" dirty="0" smtClean="0"/>
              <a:t>agentes racionais </a:t>
            </a:r>
          </a:p>
          <a:p>
            <a:endParaRPr lang="pt-BR" sz="2000" dirty="0" smtClean="0"/>
          </a:p>
          <a:p>
            <a:r>
              <a:rPr lang="pt-BR" sz="2000" dirty="0" smtClean="0"/>
              <a:t>Agente = Percepção + Ação</a:t>
            </a:r>
          </a:p>
          <a:p>
            <a:endParaRPr lang="pt-BR" sz="2000" dirty="0" smtClean="0"/>
          </a:p>
          <a:p>
            <a:pPr lvl="1"/>
            <a:r>
              <a:rPr lang="pt-BR" sz="1600" dirty="0" smtClean="0"/>
              <a:t> “Um agente racional é aquele que age para alcançar o melhor resultado ou, quando há incerteza, o melhor resultado esperado”.</a:t>
            </a:r>
          </a:p>
          <a:p>
            <a:endParaRPr lang="pt-BR" sz="2000" dirty="0" smtClean="0"/>
          </a:p>
          <a:p>
            <a:r>
              <a:rPr lang="pt-BR" sz="2000" dirty="0" smtClean="0"/>
              <a:t>Agentes são diferente de meros programas, pois operam sob controle autônomo, percebem seu ambiente, adaptam-se a mudanças e são capazes de assumir metas.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33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75655" y="3933056"/>
            <a:ext cx="6048672" cy="0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4355975" y="2204864"/>
            <a:ext cx="0" cy="3456384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182661" y="1772816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Pensamento/Raciocínio</a:t>
            </a:r>
            <a:endParaRPr lang="pt-BR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031" y="5681464"/>
            <a:ext cx="173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Comportamento</a:t>
            </a:r>
            <a:endParaRPr lang="pt-B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30" y="3451860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Desempenho Similar a Humanos</a:t>
            </a:r>
            <a:endParaRPr lang="pt-B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3" y="3609890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Desempenho Ideal</a:t>
            </a:r>
            <a:endParaRPr lang="pt-B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0569" y="2924944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pensam como humanos</a:t>
            </a:r>
            <a:endParaRPr lang="pt-BR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13" y="29249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pensam racionalmente</a:t>
            </a:r>
            <a:endParaRPr lang="pt-BR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568" y="4014778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agem como humanos</a:t>
            </a:r>
            <a:endParaRPr lang="pt-BR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4667" y="4014778"/>
            <a:ext cx="195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n-lt"/>
              </a:rPr>
              <a:t>Sistemas que agem racionalmente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Abordagens para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Abordagem Simbólica: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Representa o conhecimento por sentenças declarativas.</a:t>
            </a:r>
          </a:p>
          <a:p>
            <a:pPr lvl="1"/>
            <a:r>
              <a:rPr lang="pt-BR" sz="1800" dirty="0" smtClean="0"/>
              <a:t>Deduz consequências por métodos de raciocínio lógico.</a:t>
            </a:r>
          </a:p>
          <a:p>
            <a:pPr lvl="1"/>
            <a:r>
              <a:rPr lang="pt-BR" sz="1800" dirty="0" smtClean="0"/>
              <a:t>Exemplo:</a:t>
            </a:r>
          </a:p>
          <a:p>
            <a:pPr lvl="2"/>
            <a:r>
              <a:rPr lang="pt-BR" sz="1400" dirty="0" smtClean="0"/>
              <a:t>∀</a:t>
            </a:r>
            <a:r>
              <a:rPr lang="pt-BR" sz="1400" dirty="0" err="1" smtClean="0"/>
              <a:t>x∀y</a:t>
            </a:r>
            <a:r>
              <a:rPr lang="pt-BR" sz="1400" dirty="0" smtClean="0"/>
              <a:t>  irmão(x, y) ⇒ parente(x, y)</a:t>
            </a:r>
          </a:p>
          <a:p>
            <a:pPr lvl="2"/>
            <a:r>
              <a:rPr lang="pt-BR" sz="1400" dirty="0" smtClean="0"/>
              <a:t>∀</a:t>
            </a:r>
            <a:r>
              <a:rPr lang="pt-BR" sz="1400" dirty="0" err="1" smtClean="0"/>
              <a:t>x∀y∀z</a:t>
            </a:r>
            <a:r>
              <a:rPr lang="pt-BR" sz="1400" dirty="0" smtClean="0"/>
              <a:t>  pai(z, x) ∧ pai(z, y) ⇒ irmão(x, y)</a:t>
            </a:r>
          </a:p>
          <a:p>
            <a:pPr lvl="2"/>
            <a:endParaRPr lang="pt-BR" sz="1400" dirty="0" smtClean="0"/>
          </a:p>
          <a:p>
            <a:pPr lvl="2"/>
            <a:r>
              <a:rPr lang="pt-BR" sz="1400" dirty="0" smtClean="0"/>
              <a:t>pai(</a:t>
            </a:r>
            <a:r>
              <a:rPr lang="pt-BR" sz="1400" dirty="0" err="1" smtClean="0"/>
              <a:t>joão</a:t>
            </a:r>
            <a:r>
              <a:rPr lang="pt-BR" sz="1400" dirty="0" smtClean="0"/>
              <a:t>, </a:t>
            </a:r>
            <a:r>
              <a:rPr lang="pt-BR" sz="1400" dirty="0" err="1" smtClean="0"/>
              <a:t>maria</a:t>
            </a:r>
            <a:r>
              <a:rPr lang="pt-BR" sz="1400" dirty="0" smtClean="0"/>
              <a:t>).</a:t>
            </a:r>
          </a:p>
          <a:p>
            <a:pPr lvl="2"/>
            <a:r>
              <a:rPr lang="pt-BR" sz="1400" dirty="0" smtClean="0"/>
              <a:t>pai(</a:t>
            </a:r>
            <a:r>
              <a:rPr lang="pt-BR" sz="1400" dirty="0" err="1" smtClean="0"/>
              <a:t>joão</a:t>
            </a:r>
            <a:r>
              <a:rPr lang="pt-BR" sz="1400" dirty="0" smtClean="0"/>
              <a:t>, </a:t>
            </a:r>
            <a:r>
              <a:rPr lang="pt-BR" sz="1400" dirty="0" err="1" smtClean="0"/>
              <a:t>eduardo</a:t>
            </a:r>
            <a:r>
              <a:rPr lang="pt-BR" sz="1400" dirty="0" smtClean="0"/>
              <a:t>).</a:t>
            </a:r>
          </a:p>
          <a:p>
            <a:pPr lvl="2"/>
            <a:endParaRPr lang="pt-BR" sz="1400" dirty="0" smtClean="0"/>
          </a:p>
          <a:p>
            <a:pPr lvl="1"/>
            <a:r>
              <a:rPr lang="pt-BR" sz="1800" dirty="0" smtClean="0"/>
              <a:t>É necessário:</a:t>
            </a:r>
          </a:p>
          <a:p>
            <a:pPr lvl="2"/>
            <a:r>
              <a:rPr lang="pt-BR" sz="1400" dirty="0" smtClean="0"/>
              <a:t>Identificar o conhecimento do domínio (modelo do problema).</a:t>
            </a:r>
          </a:p>
          <a:p>
            <a:pPr lvl="2"/>
            <a:r>
              <a:rPr lang="pt-BR" sz="1400" dirty="0" smtClean="0"/>
              <a:t>Representá-lo utilizando uma linguagem formal de representação.</a:t>
            </a:r>
          </a:p>
          <a:p>
            <a:pPr lvl="2"/>
            <a:r>
              <a:rPr lang="pt-BR" sz="1400" dirty="0" smtClean="0"/>
              <a:t>Implementar um mecanismo de inferência para utilizar esse conhecimento.</a:t>
            </a:r>
            <a:endParaRPr lang="pt-BR" sz="1400" dirty="0"/>
          </a:p>
        </p:txBody>
      </p:sp>
      <p:sp>
        <p:nvSpPr>
          <p:cNvPr id="5" name="Rectangle 4"/>
          <p:cNvSpPr/>
          <p:nvPr/>
        </p:nvSpPr>
        <p:spPr>
          <a:xfrm>
            <a:off x="4693154" y="4221088"/>
            <a:ext cx="272882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+mn-lt"/>
              </a:rPr>
              <a:t>Maria e Eduardo são parentes.</a:t>
            </a:r>
            <a:endParaRPr lang="pt-BR" sz="16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419872" y="4382794"/>
            <a:ext cx="1224136" cy="1588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02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Abordagens para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Abordagem Não-Simbólica: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Na abordagem Não-Simbólica, o conhecimento não é representado explicitamente por meio de símbolos, e sim, construído a partir de um processo de aprendizado, adaptação ou inferência.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Exemplos: </a:t>
            </a:r>
          </a:p>
          <a:p>
            <a:pPr lvl="2"/>
            <a:r>
              <a:rPr lang="pt-BR" sz="1600" dirty="0" smtClean="0"/>
              <a:t>Redes Neurais Artificiais, Computação Evolutiva, Sistemas Nebulosos...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95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Inicio dos anos 40 </a:t>
            </a:r>
            <a:r>
              <a:rPr lang="pt-BR" sz="2000" dirty="0" smtClean="0"/>
              <a:t>- Segunda Guerra Mundial.</a:t>
            </a:r>
          </a:p>
          <a:p>
            <a:pPr lvl="1"/>
            <a:r>
              <a:rPr lang="pt-BR" sz="1600" dirty="0" smtClean="0"/>
              <a:t>Criação dos primeiros computadores.</a:t>
            </a:r>
          </a:p>
          <a:p>
            <a:pPr lvl="1"/>
            <a:r>
              <a:rPr lang="pt-BR" sz="1600" dirty="0" smtClean="0"/>
              <a:t>Simulação de guerra.</a:t>
            </a:r>
          </a:p>
          <a:p>
            <a:pPr marL="457200" lvl="1" indent="0">
              <a:buFont typeface="Arial" pitchFamily="34" charset="0"/>
              <a:buNone/>
            </a:pPr>
            <a:endParaRPr lang="pt-BR" sz="1600" dirty="0" smtClean="0"/>
          </a:p>
          <a:p>
            <a:r>
              <a:rPr lang="pt-BR" sz="2000" b="1" dirty="0" smtClean="0"/>
              <a:t>1943</a:t>
            </a:r>
            <a:r>
              <a:rPr lang="pt-BR" sz="2000" dirty="0" smtClean="0"/>
              <a:t> - </a:t>
            </a:r>
            <a:r>
              <a:rPr lang="pt-BR" sz="2000" dirty="0" err="1" smtClean="0"/>
              <a:t>McCulloch</a:t>
            </a:r>
            <a:r>
              <a:rPr lang="pt-BR" sz="2000" dirty="0" smtClean="0"/>
              <a:t> e </a:t>
            </a:r>
            <a:r>
              <a:rPr lang="pt-BR" sz="2000" dirty="0" err="1" smtClean="0"/>
              <a:t>Pitts</a:t>
            </a:r>
            <a:r>
              <a:rPr lang="pt-BR" sz="2000" dirty="0" smtClean="0"/>
              <a:t> realizam os primeiros estudos para criar um modelo de neurônio artificial capaz de resolver qualquer função computável.</a:t>
            </a:r>
          </a:p>
          <a:p>
            <a:pPr marL="0" indent="0">
              <a:buFont typeface="Arial" pitchFamily="34" charset="0"/>
              <a:buNone/>
            </a:pPr>
            <a:endParaRPr lang="pt-BR" sz="2000" dirty="0" smtClean="0"/>
          </a:p>
          <a:p>
            <a:r>
              <a:rPr lang="pt-BR" sz="2000" b="1" dirty="0" smtClean="0"/>
              <a:t>1956</a:t>
            </a:r>
            <a:r>
              <a:rPr lang="pt-BR" sz="2000" dirty="0" smtClean="0"/>
              <a:t> - Criado oficialmente o termo Inteligência Artificial em um congresso no </a:t>
            </a:r>
            <a:r>
              <a:rPr lang="pt-BR" sz="2000" dirty="0" err="1" smtClean="0"/>
              <a:t>Dartmouth</a:t>
            </a:r>
            <a:r>
              <a:rPr lang="pt-BR" sz="2000" dirty="0" smtClean="0"/>
              <a:t> </a:t>
            </a:r>
            <a:r>
              <a:rPr lang="pt-BR" sz="2000" dirty="0" err="1" smtClean="0"/>
              <a:t>College</a:t>
            </a:r>
            <a:r>
              <a:rPr lang="pt-BR" sz="20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pt-BR" sz="2000" dirty="0" smtClean="0"/>
          </a:p>
          <a:p>
            <a:r>
              <a:rPr lang="pt-BR" sz="2000" b="1" dirty="0" smtClean="0"/>
              <a:t>1956 - 1966 </a:t>
            </a:r>
            <a:r>
              <a:rPr lang="pt-BR" sz="2000" dirty="0" smtClean="0"/>
              <a:t>- Época de sonhos. </a:t>
            </a:r>
          </a:p>
          <a:p>
            <a:pPr lvl="1"/>
            <a:r>
              <a:rPr lang="pt-BR" sz="1600" dirty="0" smtClean="0"/>
              <a:t>General </a:t>
            </a:r>
            <a:r>
              <a:rPr lang="pt-BR" sz="1600" dirty="0" err="1" smtClean="0"/>
              <a:t>Problem</a:t>
            </a:r>
            <a:r>
              <a:rPr lang="pt-BR" sz="1600" dirty="0" smtClean="0"/>
              <a:t> Solver (GPS).</a:t>
            </a:r>
          </a:p>
          <a:p>
            <a:pPr lvl="1"/>
            <a:r>
              <a:rPr lang="pt-BR" sz="1600" dirty="0" err="1" smtClean="0"/>
              <a:t>Lisp</a:t>
            </a:r>
            <a:r>
              <a:rPr lang="pt-BR" sz="1600" dirty="0" smtClean="0"/>
              <a:t>.</a:t>
            </a:r>
          </a:p>
          <a:p>
            <a:pPr lvl="1"/>
            <a:r>
              <a:rPr lang="pt-BR" sz="1600" dirty="0" smtClean="0"/>
              <a:t>...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95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1966 - 1974 </a:t>
            </a:r>
            <a:r>
              <a:rPr lang="pt-BR" sz="2000" dirty="0" smtClean="0"/>
              <a:t>- Uma dose de realidade.</a:t>
            </a:r>
          </a:p>
          <a:p>
            <a:pPr lvl="1"/>
            <a:r>
              <a:rPr lang="pt-BR" sz="1600" dirty="0" smtClean="0"/>
              <a:t>Livro de </a:t>
            </a:r>
            <a:r>
              <a:rPr lang="pt-BR" sz="1600" dirty="0" err="1" smtClean="0"/>
              <a:t>Minsky</a:t>
            </a:r>
            <a:r>
              <a:rPr lang="pt-BR" sz="1600" dirty="0" smtClean="0"/>
              <a:t> e </a:t>
            </a:r>
            <a:r>
              <a:rPr lang="pt-BR" sz="1600" dirty="0" err="1" smtClean="0"/>
              <a:t>Papert</a:t>
            </a:r>
            <a:r>
              <a:rPr lang="pt-BR" sz="1600" dirty="0" smtClean="0"/>
              <a:t> (1969) critica </a:t>
            </a:r>
            <a:r>
              <a:rPr lang="pt-BR" sz="1600" dirty="0" err="1" smtClean="0"/>
              <a:t>perceptrons</a:t>
            </a:r>
            <a:r>
              <a:rPr lang="pt-BR" sz="1600" dirty="0" smtClean="0"/>
              <a:t> e paralisa investimentos em redes neurais por quase 20 anos (tema volta em 1986).</a:t>
            </a:r>
          </a:p>
          <a:p>
            <a:pPr lvl="1"/>
            <a:r>
              <a:rPr lang="pt-BR" sz="1600" dirty="0" smtClean="0"/>
              <a:t>Problema da complexidade computacional do algoritmos.</a:t>
            </a:r>
          </a:p>
          <a:p>
            <a:pPr marL="457200" lvl="1" indent="0">
              <a:buFont typeface="Arial" pitchFamily="34" charset="0"/>
              <a:buNone/>
            </a:pPr>
            <a:endParaRPr lang="pt-BR" sz="1600" dirty="0" smtClean="0"/>
          </a:p>
          <a:p>
            <a:r>
              <a:rPr lang="pt-BR" sz="2000" b="1" dirty="0" smtClean="0"/>
              <a:t>1969 - 1979 </a:t>
            </a:r>
            <a:r>
              <a:rPr lang="pt-BR" sz="2000" dirty="0" smtClean="0"/>
              <a:t>- Sistemas baseados em Conhecimento</a:t>
            </a:r>
          </a:p>
          <a:p>
            <a:pPr lvl="1"/>
            <a:r>
              <a:rPr lang="pt-BR" sz="1600" dirty="0" smtClean="0"/>
              <a:t>Grande evolução da Inteligência Artificial Simbólica.</a:t>
            </a:r>
          </a:p>
          <a:p>
            <a:pPr lvl="1"/>
            <a:r>
              <a:rPr lang="pt-BR" sz="1600" dirty="0" smtClean="0"/>
              <a:t>Desenvolvimento de sistemas especialistas.</a:t>
            </a:r>
          </a:p>
          <a:p>
            <a:pPr lvl="1"/>
            <a:r>
              <a:rPr lang="pt-BR" sz="1600" dirty="0" smtClean="0"/>
              <a:t>Prolog.</a:t>
            </a:r>
          </a:p>
          <a:p>
            <a:pPr lvl="1"/>
            <a:endParaRPr lang="pt-BR" sz="1600" dirty="0" smtClean="0"/>
          </a:p>
          <a:p>
            <a:r>
              <a:rPr lang="pt-BR" sz="2000" b="1" dirty="0" smtClean="0"/>
              <a:t>1980 - 1988 </a:t>
            </a:r>
            <a:r>
              <a:rPr lang="pt-BR" sz="2000" dirty="0" smtClean="0"/>
              <a:t>- Inteligência Artificial na Indústria</a:t>
            </a:r>
          </a:p>
          <a:p>
            <a:pPr lvl="1"/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especialistas</a:t>
            </a:r>
            <a:r>
              <a:rPr lang="en-US" sz="1600" dirty="0" smtClean="0"/>
              <a:t>.</a:t>
            </a:r>
          </a:p>
          <a:p>
            <a:pPr lvl="1"/>
            <a:r>
              <a:rPr lang="pt-BR" sz="1600" dirty="0" smtClean="0"/>
              <a:t>Ressurgem as redes neurais.</a:t>
            </a:r>
          </a:p>
          <a:p>
            <a:pPr lvl="1"/>
            <a:r>
              <a:rPr lang="pt-BR" sz="1600" dirty="0" smtClean="0"/>
              <a:t>Lógica </a:t>
            </a:r>
            <a:r>
              <a:rPr lang="pt-BR" sz="1600" dirty="0" err="1" smtClean="0"/>
              <a:t>Fuzzy</a:t>
            </a:r>
            <a:r>
              <a:rPr lang="pt-BR" sz="1600" dirty="0" smtClean="0"/>
              <a:t>.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8277"/>
            <a:ext cx="2590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Inicio dos anos 90: </a:t>
            </a:r>
          </a:p>
          <a:p>
            <a:pPr lvl="1"/>
            <a:r>
              <a:rPr lang="pt-BR" sz="1600" dirty="0" smtClean="0"/>
              <a:t>Sistemas Especialistas com alto custo de manutenção. Erro foi não ver que o objetivo deve ser Auxiliar, ao invés de Automatizar.</a:t>
            </a:r>
          </a:p>
          <a:p>
            <a:pPr lvl="1"/>
            <a:r>
              <a:rPr lang="pt-BR" sz="1600" dirty="0" smtClean="0"/>
              <a:t>Grandes avanços em todas as áreas da inteligência artificial​​, com manifestações significativas na aprendizagem de máquina, planejamento </a:t>
            </a:r>
            <a:r>
              <a:rPr lang="pt-BR" sz="1600" dirty="0" err="1" smtClean="0"/>
              <a:t>multi-agente</a:t>
            </a:r>
            <a:r>
              <a:rPr lang="pt-BR" sz="1600" dirty="0" smtClean="0"/>
              <a:t>, raciocínio com incerteza, mineração de dados, entre outros tópicos.</a:t>
            </a:r>
          </a:p>
          <a:p>
            <a:pPr lvl="1"/>
            <a:endParaRPr lang="pt-BR" sz="1400" dirty="0" smtClean="0"/>
          </a:p>
          <a:p>
            <a:r>
              <a:rPr lang="pt-BR" sz="2000" b="1" dirty="0" smtClean="0"/>
              <a:t>1997</a:t>
            </a:r>
            <a:r>
              <a:rPr lang="pt-BR" sz="2000" dirty="0" smtClean="0"/>
              <a:t> - </a:t>
            </a:r>
            <a:r>
              <a:rPr lang="pt-BR" sz="2000" dirty="0" err="1" smtClean="0"/>
              <a:t>Deep</a:t>
            </a:r>
            <a:r>
              <a:rPr lang="pt-BR" sz="2000" dirty="0" smtClean="0"/>
              <a:t> Blue (IBM) derrota o campeão mundial de xadrez (</a:t>
            </a:r>
            <a:r>
              <a:rPr lang="pt-BR" sz="2000" dirty="0" err="1" smtClean="0"/>
              <a:t>Garry</a:t>
            </a:r>
            <a:r>
              <a:rPr lang="pt-BR" sz="2000" dirty="0" smtClean="0"/>
              <a:t> </a:t>
            </a:r>
            <a:r>
              <a:rPr lang="pt-BR" sz="2000" dirty="0" err="1" smtClean="0"/>
              <a:t>Kasparov</a:t>
            </a:r>
            <a:r>
              <a:rPr lang="pt-BR" sz="2000" dirty="0" smtClean="0"/>
              <a:t>).</a:t>
            </a:r>
          </a:p>
          <a:p>
            <a:pPr lvl="1"/>
            <a:r>
              <a:rPr lang="pt-BR" sz="1600" dirty="0" smtClean="0"/>
              <a:t>Algoritmos de busca, computadores de alta velocidade e hardware desenvolvido especificamente para xadrez.</a:t>
            </a:r>
          </a:p>
          <a:p>
            <a:pPr lvl="1"/>
            <a:endParaRPr lang="pt-BR" sz="1400" dirty="0"/>
          </a:p>
          <a:p>
            <a:r>
              <a:rPr lang="pt-BR" sz="2000" b="1" dirty="0" smtClean="0"/>
              <a:t>2001 – Atualmente</a:t>
            </a:r>
            <a:r>
              <a:rPr lang="pt-BR" sz="2000" dirty="0" smtClean="0"/>
              <a:t> – Disponibilidade de grandes bases de dados</a:t>
            </a:r>
          </a:p>
          <a:p>
            <a:pPr lvl="1"/>
            <a:r>
              <a:rPr lang="pt-BR" sz="1600" dirty="0" smtClean="0"/>
              <a:t>Aprendizado de maquina;</a:t>
            </a:r>
          </a:p>
          <a:p>
            <a:pPr lvl="1"/>
            <a:r>
              <a:rPr lang="pt-BR" sz="1600" dirty="0" smtClean="0"/>
              <a:t>Big data;</a:t>
            </a:r>
          </a:p>
          <a:p>
            <a:pPr lvl="1"/>
            <a:endParaRPr lang="pt-BR" sz="1600" dirty="0" smtClean="0"/>
          </a:p>
          <a:p>
            <a:endParaRPr lang="pt-BR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8277"/>
            <a:ext cx="25908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  <a:endParaRPr lang="en-US" dirty="0"/>
          </a:p>
        </p:txBody>
      </p:sp>
      <p:pic>
        <p:nvPicPr>
          <p:cNvPr id="1026" name="Picture 2" descr="http://www.tucsonsentinel.com/files/entryimages/termin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7" y="1310325"/>
            <a:ext cx="3375077" cy="24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iiLmlrTexc0/TDVJIFwauRI/AAAAAAAAAcM/cEluFpvnKoE/s1600/bicentennialman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4348" r="23588" b="4543"/>
          <a:stretch/>
        </p:blipFill>
        <p:spPr bwMode="auto">
          <a:xfrm>
            <a:off x="4826028" y="3944178"/>
            <a:ext cx="3337822" cy="23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3.wikia.nocookie.net/__cb20120510160639/villains/images/c/ce/The_Machin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r="8279"/>
          <a:stretch/>
        </p:blipFill>
        <p:spPr bwMode="auto">
          <a:xfrm>
            <a:off x="1016278" y="3944178"/>
            <a:ext cx="33584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atic.parade.condenast.com/wp-content/uploads/2014/01/Her-Movie-siri-operating-system-ft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9805"/>
          <a:stretch/>
        </p:blipFill>
        <p:spPr bwMode="auto">
          <a:xfrm>
            <a:off x="4826028" y="1322491"/>
            <a:ext cx="3337822" cy="24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0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História da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2011</a:t>
            </a:r>
            <a:r>
              <a:rPr lang="pt-BR" sz="2000" dirty="0" smtClean="0"/>
              <a:t> – Watson (IBM) derrota os dois maiores jogadores de </a:t>
            </a:r>
            <a:r>
              <a:rPr lang="pt-BR" sz="2000" dirty="0" err="1" smtClean="0"/>
              <a:t>Jeopardy</a:t>
            </a:r>
            <a:r>
              <a:rPr lang="pt-BR" sz="2000" dirty="0" smtClean="0"/>
              <a:t> (Brad </a:t>
            </a:r>
            <a:r>
              <a:rPr lang="pt-BR" sz="2000" dirty="0" err="1" smtClean="0"/>
              <a:t>Rutter</a:t>
            </a:r>
            <a:r>
              <a:rPr lang="pt-BR" sz="2000" dirty="0" smtClean="0"/>
              <a:t> e Ken </a:t>
            </a:r>
            <a:r>
              <a:rPr lang="pt-BR" sz="2000" dirty="0" err="1" smtClean="0"/>
              <a:t>Jennings</a:t>
            </a:r>
            <a:r>
              <a:rPr lang="pt-BR" sz="2000" dirty="0" smtClean="0"/>
              <a:t>).</a:t>
            </a:r>
          </a:p>
          <a:p>
            <a:pPr lvl="1"/>
            <a:r>
              <a:rPr lang="pt-PT" sz="1600" dirty="0" smtClean="0"/>
              <a:t>Baseado em tecnicas avançadas de Processamento de Linguagem Natural, Recuperação de Informação, Representação de Conhecimento, Raciocínio e Aprendizado de Máquina</a:t>
            </a:r>
            <a:r>
              <a:rPr lang="pt-BR" sz="1600" dirty="0" smtClean="0"/>
              <a:t>.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/>
              <a:t>Processamento paralelo massivo.</a:t>
            </a:r>
          </a:p>
          <a:p>
            <a:pPr lvl="2"/>
            <a:r>
              <a:rPr lang="pt-BR" sz="1200" dirty="0" smtClean="0"/>
              <a:t>90 clusters com um total de 2880 servidores com processadores de 3.5 GHz (8 núcleos e 4 threads por núcleo). 16 </a:t>
            </a:r>
            <a:r>
              <a:rPr lang="pt-BR" sz="1200" dirty="0" err="1" smtClean="0"/>
              <a:t>Terabytes</a:t>
            </a:r>
            <a:r>
              <a:rPr lang="pt-BR" sz="1200" dirty="0" smtClean="0"/>
              <a:t> de memória RAM.</a:t>
            </a:r>
          </a:p>
          <a:p>
            <a:endParaRPr lang="pt-BR" sz="2000" dirty="0" smtClean="0"/>
          </a:p>
          <a:p>
            <a:r>
              <a:rPr lang="pt-BR" sz="2000" dirty="0" smtClean="0"/>
              <a:t>Documentário:</a:t>
            </a:r>
          </a:p>
          <a:p>
            <a:pPr lvl="1"/>
            <a:r>
              <a:rPr lang="pt-BR" sz="1600" dirty="0" smtClean="0"/>
              <a:t>Parte 1: </a:t>
            </a:r>
            <a:r>
              <a:rPr lang="pt-BR" sz="1600" dirty="0" smtClean="0">
                <a:hlinkClick r:id="rId2"/>
              </a:rPr>
              <a:t>http://www.youtube.com/watch?v=5Gpaf6NaUEw</a:t>
            </a:r>
            <a:r>
              <a:rPr lang="pt-BR" sz="1600" dirty="0" smtClean="0"/>
              <a:t>  </a:t>
            </a:r>
          </a:p>
          <a:p>
            <a:pPr lvl="1"/>
            <a:r>
              <a:rPr lang="pt-BR" sz="1600" dirty="0" smtClean="0"/>
              <a:t>Parte 2: </a:t>
            </a:r>
            <a:r>
              <a:rPr lang="pt-BR" sz="1600" dirty="0" smtClean="0">
                <a:hlinkClick r:id="rId3"/>
              </a:rPr>
              <a:t>http://www.youtube.com/watch?v=6ay17a7mEIk</a:t>
            </a:r>
            <a:r>
              <a:rPr lang="pt-BR" sz="1600" dirty="0" smtClean="0"/>
              <a:t>   </a:t>
            </a:r>
          </a:p>
          <a:p>
            <a:pPr lvl="1"/>
            <a:r>
              <a:rPr lang="pt-BR" sz="1600" dirty="0" smtClean="0"/>
              <a:t>Parte 3: </a:t>
            </a:r>
            <a:r>
              <a:rPr lang="pt-BR" sz="1600" dirty="0" smtClean="0">
                <a:hlinkClick r:id="rId4"/>
              </a:rPr>
              <a:t>http://www.youtube.com/watch?v=gphA9u5nm5U</a:t>
            </a:r>
            <a:r>
              <a:rPr lang="pt-BR" sz="1600" dirty="0" smtClean="0"/>
              <a:t>   </a:t>
            </a:r>
          </a:p>
          <a:p>
            <a:pPr lvl="1"/>
            <a:r>
              <a:rPr lang="pt-BR" sz="1600" dirty="0" smtClean="0"/>
              <a:t>Parte 4: </a:t>
            </a:r>
            <a:r>
              <a:rPr lang="pt-BR" sz="1600" dirty="0" smtClean="0">
                <a:hlinkClick r:id="rId5"/>
              </a:rPr>
              <a:t>http://www.youtube.com/watch?v=ilrKOovFpVc</a:t>
            </a:r>
            <a:r>
              <a:rPr lang="pt-BR" sz="1600" dirty="0" smtClean="0"/>
              <a:t>   </a:t>
            </a:r>
          </a:p>
          <a:p>
            <a:pPr lvl="1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273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Avanços Recentes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US" sz="2800" b="1" dirty="0"/>
              <a:t> Google </a:t>
            </a:r>
            <a:r>
              <a:rPr lang="en-US" sz="2800" b="1" dirty="0" smtClean="0"/>
              <a:t>Driverless Car</a:t>
            </a:r>
          </a:p>
          <a:p>
            <a:endParaRPr lang="en-US" sz="2800" b="1" dirty="0" smtClean="0"/>
          </a:p>
          <a:p>
            <a:pPr lvl="1"/>
            <a:r>
              <a:rPr lang="pt-BR" sz="2000" dirty="0"/>
              <a:t>O carro é equipado com um radar a laser que permite ao veículo gerar um mapa 3D detalhado do ambiente. 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O </a:t>
            </a:r>
            <a:r>
              <a:rPr lang="pt-BR" sz="2000" dirty="0"/>
              <a:t>mapa 3D é combinado com informações de mapas de alta resolução e dados de outros sensores para produzir diferentes modelos </a:t>
            </a:r>
            <a:r>
              <a:rPr lang="pt-BR" sz="2000" dirty="0" smtClean="0"/>
              <a:t>matemáticos </a:t>
            </a:r>
            <a:r>
              <a:rPr lang="pt-BR" sz="2000" dirty="0"/>
              <a:t>que permitem que o carro possa agir de forma </a:t>
            </a:r>
            <a:r>
              <a:rPr lang="pt-BR" sz="2000" dirty="0" smtClean="0"/>
              <a:t>autônoma.</a:t>
            </a:r>
            <a:endParaRPr lang="en-US" dirty="0"/>
          </a:p>
        </p:txBody>
      </p:sp>
      <p:pic>
        <p:nvPicPr>
          <p:cNvPr id="1026" name="Picture 2" descr="http://graphics8.nytimes.com/images/2010/10/10/us/10google2/10google2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29" y="4293096"/>
            <a:ext cx="346705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aphics8.nytimes.com/images/2010/10/10/us/10google-span/10google-span-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96" y="1700808"/>
            <a:ext cx="3483284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85792"/>
            <a:ext cx="410445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Avanços Recentes</a:t>
            </a:r>
            <a:endParaRPr lang="en-US" dirty="0"/>
          </a:p>
        </p:txBody>
      </p:sp>
      <p:pic>
        <p:nvPicPr>
          <p:cNvPr id="2050" name="Picture 2" descr="http://graphics8.nytimes.com/images/2010/10/10/science/10googleGrfxA/10googleGrfxA-popup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21" y="1486612"/>
            <a:ext cx="6233439" cy="51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Avanços Recentes</a:t>
            </a:r>
            <a:endParaRPr lang="en-US" dirty="0"/>
          </a:p>
        </p:txBody>
      </p:sp>
      <p:pic>
        <p:nvPicPr>
          <p:cNvPr id="3074" name="Picture 2" descr="http://graphics8.nytimes.com/images/2010/09/05/science/05robots-graphic/05robots-graphic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1851984"/>
            <a:ext cx="9108504" cy="39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 de Inteligência Artificial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784887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Robótica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29458"/>
            <a:ext cx="26031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963" y="1628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408349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40049"/>
            <a:ext cx="29874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6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de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Jogos e Simulações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52078"/>
            <a:ext cx="4248472" cy="23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91246"/>
            <a:ext cx="4984229" cy="27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de Inteligência Artificial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Pesquisa operacional: </a:t>
            </a:r>
            <a:r>
              <a:rPr lang="pt-BR" sz="2000" dirty="0" smtClean="0"/>
              <a:t>otimização e busca heurística em geral.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Processamento de linguagem natural: </a:t>
            </a:r>
            <a:r>
              <a:rPr lang="pt-BR" sz="2000" dirty="0" smtClean="0"/>
              <a:t>tradução automática, verificadores ortográficos e sintáticos, reconhecimento da fala.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Visão Computacional: </a:t>
            </a:r>
            <a:r>
              <a:rPr lang="pt-BR" sz="2000" dirty="0" smtClean="0"/>
              <a:t>reconhecimento de padrões, processamento de imagens, realidade virtual.</a:t>
            </a:r>
          </a:p>
          <a:p>
            <a:pPr>
              <a:spcBef>
                <a:spcPct val="0"/>
              </a:spcBef>
              <a:spcAft>
                <a:spcPct val="30000"/>
              </a:spcAft>
            </a:pPr>
            <a:endParaRPr lang="pt-BR" sz="2000" dirty="0" smtClean="0"/>
          </a:p>
          <a:p>
            <a:pPr>
              <a:spcBef>
                <a:spcPct val="0"/>
              </a:spcBef>
              <a:spcAft>
                <a:spcPct val="30000"/>
              </a:spcAft>
            </a:pPr>
            <a:r>
              <a:rPr lang="pt-BR" sz="2000" b="1" dirty="0" smtClean="0"/>
              <a:t>Sistemas especialistas:</a:t>
            </a:r>
            <a:r>
              <a:rPr lang="pt-BR" sz="2000" dirty="0" smtClean="0"/>
              <a:t> atividades que exigem conhecimento especializado e não formalizado:</a:t>
            </a:r>
          </a:p>
          <a:p>
            <a:pPr lvl="1">
              <a:spcBef>
                <a:spcPct val="0"/>
              </a:spcBef>
              <a:spcAft>
                <a:spcPct val="30000"/>
              </a:spcAft>
            </a:pPr>
            <a:r>
              <a:rPr lang="pt-BR" sz="1600" b="1" dirty="0" smtClean="0"/>
              <a:t>Tarefas:</a:t>
            </a:r>
            <a:r>
              <a:rPr lang="pt-BR" sz="1600" dirty="0" smtClean="0"/>
              <a:t> diagnóstico, previsão, monitoramento, análise, planejamento, projeto, etc.</a:t>
            </a:r>
          </a:p>
        </p:txBody>
      </p:sp>
    </p:spTree>
    <p:extLst>
      <p:ext uri="{BB962C8B-B14F-4D97-AF65-F5344CB8AC3E}">
        <p14:creationId xmlns:p14="http://schemas.microsoft.com/office/powerpoint/2010/main" val="33003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400" b="1" dirty="0" smtClean="0"/>
              <a:t>É possível que o hardware seja mais rápido que o cérebro humano?</a:t>
            </a:r>
          </a:p>
          <a:p>
            <a:endParaRPr lang="pt-BR" sz="1600" b="1" dirty="0" smtClean="0"/>
          </a:p>
          <a:p>
            <a:pPr lvl="1"/>
            <a:r>
              <a:rPr lang="pt-BR" sz="2400" dirty="0" smtClean="0"/>
              <a:t>Sim...</a:t>
            </a:r>
          </a:p>
          <a:p>
            <a:pPr lvl="1"/>
            <a:r>
              <a:rPr lang="pt-BR" sz="2400" dirty="0" smtClean="0"/>
              <a:t>Criar um hardware rápido é fácil, o difícil é fazer com que ele se comporte como um cérebro humano.</a:t>
            </a:r>
            <a:endParaRPr lang="pt-BR" sz="2400" dirty="0"/>
          </a:p>
        </p:txBody>
      </p:sp>
      <p:pic>
        <p:nvPicPr>
          <p:cNvPr id="3074" name="Picture 2" descr="http://1.bp.blogspot.com/_zjATXVph0TQ/TLAhRSih1lI/AAAAAAAAACo/tdCKtW2v2ns/s1600/neural+network+rot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" y="4546420"/>
            <a:ext cx="3008213" cy="22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pclipart.com/medical/anatomy/cells/neuron/neu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05" y="4546420"/>
            <a:ext cx="4837143" cy="20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Computadores podem </a:t>
            </a:r>
            <a:r>
              <a:rPr lang="pt-BR" sz="2400" b="1" dirty="0"/>
              <a:t>ser melhores que humanos </a:t>
            </a:r>
            <a:r>
              <a:rPr lang="pt-BR" sz="2400" b="1" dirty="0" smtClean="0"/>
              <a:t>em um jogo de xadrez?</a:t>
            </a:r>
          </a:p>
          <a:p>
            <a:pPr lvl="1"/>
            <a:r>
              <a:rPr lang="pt-BR" sz="2400" dirty="0" smtClean="0"/>
              <a:t>Sim! É um </a:t>
            </a:r>
            <a:r>
              <a:rPr lang="pt-BR" sz="2400" dirty="0"/>
              <a:t>p</a:t>
            </a:r>
            <a:r>
              <a:rPr lang="pt-BR" sz="2400" dirty="0" smtClean="0"/>
              <a:t>roblema clássico de inteligência artificial.</a:t>
            </a:r>
          </a:p>
          <a:p>
            <a:pPr lvl="2"/>
            <a:r>
              <a:rPr lang="pt-BR" sz="2000" dirty="0" smtClean="0"/>
              <a:t>Problema bem definido.</a:t>
            </a:r>
          </a:p>
          <a:p>
            <a:pPr lvl="2"/>
            <a:r>
              <a:rPr lang="pt-BR" sz="2000" dirty="0" smtClean="0"/>
              <a:t>Jogo complexo – difícil para humanos jogarem bem.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09" y="3645024"/>
            <a:ext cx="595471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reconhecer a fala?</a:t>
            </a:r>
          </a:p>
          <a:p>
            <a:endParaRPr lang="pt-BR" sz="2800" b="1" dirty="0"/>
          </a:p>
          <a:p>
            <a:r>
              <a:rPr lang="pt-BR" sz="2800" b="1" dirty="0"/>
              <a:t>Computadores podem </a:t>
            </a:r>
            <a:r>
              <a:rPr lang="pt-BR" sz="2800" b="1" dirty="0" smtClean="0"/>
              <a:t>entender a </a:t>
            </a:r>
            <a:r>
              <a:rPr lang="pt-BR" sz="2800" b="1" dirty="0"/>
              <a:t>fala?</a:t>
            </a:r>
          </a:p>
          <a:p>
            <a:endParaRPr lang="pt-BR" sz="2400" b="1" dirty="0" smtClean="0"/>
          </a:p>
          <a:p>
            <a:pPr lvl="1"/>
            <a:r>
              <a:rPr lang="pt-BR" sz="2400" dirty="0" smtClean="0"/>
              <a:t>Mais ou menos...</a:t>
            </a:r>
          </a:p>
          <a:p>
            <a:pPr lvl="2"/>
            <a:r>
              <a:rPr lang="pt-BR" sz="2000" dirty="0" smtClean="0"/>
              <a:t>Sim para problemas restritos.</a:t>
            </a:r>
          </a:p>
          <a:p>
            <a:pPr lvl="2"/>
            <a:r>
              <a:rPr lang="pt-BR" sz="2000" dirty="0" smtClean="0"/>
              <a:t>Não muito bem para fala normal.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999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bspot.com/Images/Comics/2008/2008-02-06_p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Inteligência Artificial?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1844824"/>
            <a:ext cx="511256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Área de pesquisa que tem como objetivo buscar </a:t>
            </a:r>
            <a:r>
              <a:rPr lang="pt-BR" sz="2000" b="1" dirty="0" smtClean="0"/>
              <a:t>métodos</a:t>
            </a:r>
            <a:r>
              <a:rPr lang="pt-BR" sz="2000" dirty="0" smtClean="0"/>
              <a:t> ou </a:t>
            </a:r>
            <a:r>
              <a:rPr lang="pt-BR" sz="2000" b="1" dirty="0" smtClean="0"/>
              <a:t>dispositivos</a:t>
            </a:r>
            <a:r>
              <a:rPr lang="pt-BR" sz="2000" dirty="0" smtClean="0"/>
              <a:t> computacionais que possuam ou aumentem a capacidade racional do ser humano de </a:t>
            </a:r>
            <a:r>
              <a:rPr lang="pt-BR" sz="2000" b="1" dirty="0" smtClean="0"/>
              <a:t>resolver problemas</a:t>
            </a:r>
            <a:r>
              <a:rPr lang="pt-BR" sz="2000" dirty="0" smtClean="0"/>
              <a:t>, </a:t>
            </a:r>
            <a:r>
              <a:rPr lang="pt-BR" sz="2000" b="1" dirty="0" smtClean="0"/>
              <a:t>“pensar”</a:t>
            </a:r>
            <a:r>
              <a:rPr lang="pt-BR" sz="2000" dirty="0" smtClean="0"/>
              <a:t> ou, de forma geral, </a:t>
            </a:r>
            <a:r>
              <a:rPr lang="pt-BR" sz="2000" b="1" dirty="0" smtClean="0"/>
              <a:t>“ser inteligente”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O conceito de Inteligência Artificial é algo bem amplo e que recebe tantas definições quanto os diversos significados da palavra </a:t>
            </a:r>
            <a:r>
              <a:rPr lang="pt-BR" sz="2000" b="1" dirty="0" smtClean="0"/>
              <a:t>inteligência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9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aprender e adaptar-se?</a:t>
            </a:r>
          </a:p>
          <a:p>
            <a:pPr marL="0" indent="0">
              <a:buNone/>
            </a:pPr>
            <a:endParaRPr lang="pt-BR" sz="2400" b="1" dirty="0" smtClean="0"/>
          </a:p>
          <a:p>
            <a:pPr lvl="1"/>
            <a:r>
              <a:rPr lang="pt-BR" sz="2400" dirty="0" smtClean="0"/>
              <a:t>Sim</a:t>
            </a:r>
          </a:p>
          <a:p>
            <a:pPr lvl="2"/>
            <a:r>
              <a:rPr lang="pt-BR" sz="2000" dirty="0" smtClean="0"/>
              <a:t>Aprendizado de máquina permite que computadores possam aprender e adaptar-se sem serem explicitamente programados.</a:t>
            </a:r>
          </a:p>
          <a:p>
            <a:pPr lvl="2"/>
            <a:endParaRPr lang="pt-BR" sz="2000" dirty="0" smtClean="0"/>
          </a:p>
          <a:p>
            <a:pPr lvl="2"/>
            <a:r>
              <a:rPr lang="pt-BR" sz="2000" dirty="0" smtClean="0"/>
              <a:t>Não é possível é fazer magica. É necessário um processo de treinamento.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004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ver?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Mais ou menos...</a:t>
            </a:r>
          </a:p>
          <a:p>
            <a:pPr lvl="2"/>
            <a:r>
              <a:rPr lang="pt-BR" sz="2000" dirty="0" smtClean="0"/>
              <a:t>Sim para problemas restritos.</a:t>
            </a:r>
          </a:p>
          <a:p>
            <a:pPr lvl="2"/>
            <a:r>
              <a:rPr lang="pt-BR" sz="2000" dirty="0" smtClean="0"/>
              <a:t>Não para ambientes complexos.</a:t>
            </a:r>
            <a:endParaRPr lang="pt-BR" sz="2000" dirty="0"/>
          </a:p>
        </p:txBody>
      </p:sp>
      <p:pic>
        <p:nvPicPr>
          <p:cNvPr id="2052" name="Picture 4" descr="http://www.worldpackagingnews.com/wp-content/uploads/2012/02/aus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68" y="4146347"/>
            <a:ext cx="39285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.cam.ac.uk/research/security/people/groupphoto-2008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" y="4118637"/>
            <a:ext cx="3978384" cy="26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O Que a Inteligência Artificial é Capaz de Fazer Atualmente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900" b="1" dirty="0" smtClean="0"/>
          </a:p>
          <a:p>
            <a:r>
              <a:rPr lang="pt-BR" sz="2800" b="1" dirty="0" smtClean="0"/>
              <a:t>Computadores podem planejar e tomar decisões </a:t>
            </a:r>
            <a:r>
              <a:rPr lang="pt-BR" sz="2800" b="1" dirty="0"/>
              <a:t>ó</a:t>
            </a:r>
            <a:r>
              <a:rPr lang="pt-BR" sz="2800" b="1" dirty="0" smtClean="0"/>
              <a:t>timas?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Mais ou menos...</a:t>
            </a:r>
          </a:p>
          <a:p>
            <a:pPr lvl="2"/>
            <a:r>
              <a:rPr lang="pt-BR" sz="2000" dirty="0" smtClean="0"/>
              <a:t>Sim para problemas restritos.</a:t>
            </a:r>
          </a:p>
          <a:p>
            <a:pPr lvl="2"/>
            <a:r>
              <a:rPr lang="pt-BR" sz="2000" dirty="0" smtClean="0"/>
              <a:t>Não para ambientes complexos.</a:t>
            </a:r>
          </a:p>
          <a:p>
            <a:pPr lvl="2"/>
            <a:endParaRPr lang="pt-BR" sz="2000" dirty="0"/>
          </a:p>
          <a:p>
            <a:pPr lvl="1"/>
            <a:r>
              <a:rPr lang="pt-BR" sz="2400" dirty="0" smtClean="0"/>
              <a:t>A maioria dos problemas do mundo real são problema complexos.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222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13690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smtClean="0"/>
              <a:t>Loebner Prize </a:t>
            </a:r>
            <a:r>
              <a:rPr lang="pt-BR" sz="2400" smtClean="0"/>
              <a:t>– Teste de Turring</a:t>
            </a:r>
          </a:p>
          <a:p>
            <a:endParaRPr lang="pt-BR" sz="2400" b="1" smtClean="0"/>
          </a:p>
          <a:p>
            <a:endParaRPr lang="pt-BR" sz="2400" b="1" smtClean="0"/>
          </a:p>
          <a:p>
            <a:r>
              <a:rPr lang="pt-BR" sz="2400" b="1" smtClean="0"/>
              <a:t>DARPA Grand Challenge </a:t>
            </a:r>
            <a:r>
              <a:rPr lang="pt-BR" sz="2400" smtClean="0"/>
              <a:t>– Carros autônomos</a:t>
            </a:r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dirty="0"/>
          </a:p>
        </p:txBody>
      </p:sp>
      <p:pic>
        <p:nvPicPr>
          <p:cNvPr id="5" name="Picture 2" descr="http://upload.wikimedia.org/wikipedia/commons/0/0c/DesertTo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1"/>
            <a:ext cx="24460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7/7c/ElementBlac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34" y="3717032"/>
            <a:ext cx="22178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electricpig.com.s3-external-3.amazonaws.com/wp-content/uploads/2012/05/google-driverless-c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76" y="3717032"/>
            <a:ext cx="3221512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3928" y="5877272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5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6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dvice.com/sites/dvice/files/styles/blog_post_media/public/darpa-robot-challenge-SCHAFT_3.jpg?itok=ptF8-0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9" y="4246065"/>
            <a:ext cx="3529716" cy="24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DARPA Robotics </a:t>
            </a:r>
            <a:r>
              <a:rPr lang="en-US" dirty="0" smtClean="0"/>
              <a:t>Challenge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28800"/>
            <a:ext cx="8715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3140968"/>
            <a:ext cx="4913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http://www.theroboticschallenge.org</a:t>
            </a:r>
            <a:r>
              <a:rPr lang="en-US" sz="2400" dirty="0"/>
              <a:t> </a:t>
            </a:r>
          </a:p>
        </p:txBody>
      </p:sp>
      <p:pic>
        <p:nvPicPr>
          <p:cNvPr id="1029" name="Picture 5" descr="http://img.gawkerassets.com/img/19ai550r0akpejpg/ku-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375859" cy="22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gigaom2.files.wordpress.com/2013/12/screen-shot-2013-12-21-at-2-26-57-p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59" y="3998926"/>
            <a:ext cx="3616710" cy="23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308" y="3995772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7" action="ppaction://hlinkfile"/>
              </a:rPr>
              <a:t>Vídeo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81799" y="6444044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8" action="ppaction://hlinkfile"/>
              </a:rPr>
              <a:t>Vídeo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10755" y="380289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9" action="ppaction://hlinkfile"/>
              </a:rPr>
              <a:t>Vídeo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484784"/>
            <a:ext cx="813690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 smtClean="0"/>
              <a:t>International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Aerial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Robotics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Competition</a:t>
            </a:r>
            <a:r>
              <a:rPr lang="pt-BR" sz="2400" b="1" dirty="0" smtClean="0"/>
              <a:t> </a:t>
            </a:r>
            <a:r>
              <a:rPr lang="pt-BR" sz="2400" dirty="0" smtClean="0"/>
              <a:t>– Veículos Aéreos Autônomos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1400" b="1" dirty="0" smtClean="0"/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err="1" smtClean="0"/>
              <a:t>RoboCup</a:t>
            </a:r>
            <a:r>
              <a:rPr lang="pt-BR" sz="2400" b="1" dirty="0" smtClean="0"/>
              <a:t> </a:t>
            </a:r>
            <a:r>
              <a:rPr lang="pt-BR" sz="2400" dirty="0" smtClean="0"/>
              <a:t>– Robôs autônomos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5" name="Picture 2" descr="http://upload.wikimedia.org/wikipedia/commons/5/5e/VT_Search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8"/>
          <a:stretch/>
        </p:blipFill>
        <p:spPr bwMode="auto">
          <a:xfrm>
            <a:off x="680430" y="2434376"/>
            <a:ext cx="2013189" cy="18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c/cd/SPSU_IARC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08" y="2427062"/>
            <a:ext cx="2700954" cy="18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commons/3/37/British_Columbia_machin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 bwMode="auto">
          <a:xfrm>
            <a:off x="5832711" y="2420888"/>
            <a:ext cx="2520280" cy="1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wikimedia.org/wikipedia/commons/a/a9/RUNSWift_Naos_2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797151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upload.wikimedia.org/wikipedia/en/4/4b/Robocup_Team_Osaka%27s_Vis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6" y="4797150"/>
            <a:ext cx="2916321" cy="1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upload.wikimedia.org/wikipedia/commons/f/f2/RUNSWift_AIB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83375"/>
            <a:ext cx="2784577" cy="19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36437" y="1988840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8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9197" y="525151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9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6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136904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smtClean="0"/>
              <a:t>Google AI Challenge</a:t>
            </a:r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r>
              <a:rPr lang="en-US" sz="2400" b="1" smtClean="0"/>
              <a:t>Machine Learning Challenges</a:t>
            </a:r>
          </a:p>
          <a:p>
            <a:pPr lvl="1"/>
            <a:r>
              <a:rPr lang="en-US" sz="2000" smtClean="0"/>
              <a:t>KDD Cup</a:t>
            </a:r>
          </a:p>
          <a:p>
            <a:pPr lvl="1"/>
            <a:r>
              <a:rPr lang="en-US" sz="2000" smtClean="0"/>
              <a:t>CoNLL Shared Task – Linguística Computacional</a:t>
            </a:r>
          </a:p>
          <a:p>
            <a:pPr lvl="1"/>
            <a:r>
              <a:rPr lang="en-US" sz="2000" smtClean="0"/>
              <a:t>…</a:t>
            </a:r>
          </a:p>
          <a:p>
            <a:pPr lvl="1"/>
            <a:endParaRPr lang="en-US" sz="2000" smtClean="0"/>
          </a:p>
          <a:p>
            <a:endParaRPr lang="pt-BR" sz="2400" b="1" smtClean="0"/>
          </a:p>
          <a:p>
            <a:endParaRPr lang="pt-B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47" y="2240297"/>
            <a:ext cx="2094940" cy="21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11" y="2243910"/>
            <a:ext cx="2301462" cy="209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2280" y="3068960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2"/>
                </a:solidFill>
                <a:latin typeface="+mn-lt"/>
                <a:hlinkClick r:id="rId4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Competições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412776"/>
            <a:ext cx="8136904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smtClean="0"/>
              <a:t>Mario AI Championship</a:t>
            </a:r>
          </a:p>
          <a:p>
            <a:pPr lvl="1"/>
            <a:r>
              <a:rPr lang="pt-BR" sz="2000" smtClean="0"/>
              <a:t>Learning</a:t>
            </a:r>
          </a:p>
          <a:p>
            <a:pPr lvl="1"/>
            <a:r>
              <a:rPr lang="pt-BR" sz="2000" smtClean="0"/>
              <a:t>Level Generation</a:t>
            </a:r>
          </a:p>
          <a:p>
            <a:pPr lvl="1"/>
            <a:r>
              <a:rPr lang="pt-BR" sz="2000" smtClean="0"/>
              <a:t>Turing Test</a:t>
            </a:r>
          </a:p>
          <a:p>
            <a:pPr lvl="1"/>
            <a:endParaRPr lang="pt-BR" sz="1400" smtClean="0"/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pPr lvl="1"/>
            <a:endParaRPr lang="pt-BR" sz="2000" smtClean="0"/>
          </a:p>
          <a:p>
            <a:r>
              <a:rPr lang="pt-BR" sz="2400" b="1" smtClean="0"/>
              <a:t>AIIDE Starcraft Competition</a:t>
            </a:r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endParaRPr lang="pt-BR" sz="2400" b="1" smtClean="0"/>
          </a:p>
          <a:p>
            <a:pPr lvl="1"/>
            <a:endParaRPr lang="en-US" sz="2000" smtClean="0"/>
          </a:p>
          <a:p>
            <a:endParaRPr lang="pt-BR" sz="2400" b="1" smtClean="0"/>
          </a:p>
          <a:p>
            <a:endParaRPr lang="pt-BR" sz="2400" b="1" dirty="0"/>
          </a:p>
        </p:txBody>
      </p:sp>
      <p:pic>
        <p:nvPicPr>
          <p:cNvPr id="5" name="Picture 4" descr="http://theawesomer.com/photos/2009/08/080609_mario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3998"/>
            <a:ext cx="2252633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geekosystem.com/wp-content/uploads/2010/09/Screen-shot-2010-09-08-at-8.37.43-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98" y="2133998"/>
            <a:ext cx="2252633" cy="18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cache.gawker.com/assets/images/9/2009/11/500x_custom_1258053414987_starcraft_brood_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31" y="4873207"/>
            <a:ext cx="2401864" cy="18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3428" y="5589240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  <a:hlinkClick r:id="rId5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3501008"/>
            <a:ext cx="13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  <a:hlinkClick r:id="rId6" action="ppaction://hlinkfile"/>
              </a:rPr>
              <a:t>Vídeo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7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Complementar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552" y="1628800"/>
            <a:ext cx="525658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Russell, S. </a:t>
            </a:r>
            <a:r>
              <a:rPr lang="pt-BR" sz="1800" dirty="0" err="1" smtClean="0"/>
              <a:t>and</a:t>
            </a:r>
            <a:r>
              <a:rPr lang="pt-BR" sz="1800" dirty="0" smtClean="0"/>
              <a:t> </a:t>
            </a:r>
            <a:r>
              <a:rPr lang="pt-BR" sz="1800" dirty="0" err="1" smtClean="0"/>
              <a:t>Norvig</a:t>
            </a:r>
            <a:r>
              <a:rPr lang="pt-BR" sz="1800" dirty="0" smtClean="0"/>
              <a:t>, P. </a:t>
            </a:r>
            <a:r>
              <a:rPr lang="pt-BR" sz="1800" b="1" dirty="0" smtClean="0"/>
              <a:t>Artificial </a:t>
            </a:r>
            <a:r>
              <a:rPr lang="pt-BR" sz="1800" b="1" dirty="0" err="1" smtClean="0"/>
              <a:t>Intelligence</a:t>
            </a:r>
            <a:r>
              <a:rPr lang="pt-BR" sz="1800" b="1" dirty="0" smtClean="0"/>
              <a:t>: a </a:t>
            </a:r>
            <a:r>
              <a:rPr lang="pt-BR" sz="1800" b="1" dirty="0" err="1" smtClean="0"/>
              <a:t>Modern</a:t>
            </a:r>
            <a:r>
              <a:rPr lang="pt-BR" sz="1800" b="1" dirty="0" smtClean="0"/>
              <a:t> Approach</a:t>
            </a:r>
            <a:r>
              <a:rPr lang="pt-BR" sz="1800" dirty="0" smtClean="0"/>
              <a:t>, 3nd </a:t>
            </a:r>
            <a:r>
              <a:rPr lang="pt-BR" sz="1800" dirty="0" err="1" smtClean="0"/>
              <a:t>Edition</a:t>
            </a:r>
            <a:r>
              <a:rPr lang="pt-BR" sz="1800" dirty="0" smtClean="0"/>
              <a:t>, Prentice-Hall, 2009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b="1" dirty="0" smtClean="0"/>
              <a:t>Capítulo 1: </a:t>
            </a:r>
            <a:r>
              <a:rPr lang="pt-BR" sz="2000" b="1" dirty="0" err="1" smtClean="0"/>
              <a:t>Introduction</a:t>
            </a:r>
            <a:endParaRPr lang="pt-BR" sz="2000" b="1" dirty="0" smtClean="0"/>
          </a:p>
          <a:p>
            <a:endParaRPr lang="pt-BR" sz="2000" dirty="0"/>
          </a:p>
        </p:txBody>
      </p:sp>
      <p:pic>
        <p:nvPicPr>
          <p:cNvPr id="5" name="Picture 2" descr="http://ecx.images-amazon.com/images/I/51bi4EnYE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3615"/>
            <a:ext cx="2419091" cy="31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/>
              <a:t>[Winston, 1984]:</a:t>
            </a:r>
          </a:p>
          <a:p>
            <a:pPr lvl="1"/>
            <a:r>
              <a:rPr lang="pt-BR" sz="1800" dirty="0" smtClean="0"/>
              <a:t>"</a:t>
            </a:r>
            <a:r>
              <a:rPr lang="pt-BR" sz="1800" i="1" dirty="0" smtClean="0"/>
              <a:t>Inteligência artificial é o estudo das ideias que permitem aos computadores serem inteligentes</a:t>
            </a:r>
            <a:r>
              <a:rPr lang="pt-BR" sz="1800" dirty="0" smtClean="0"/>
              <a:t>"</a:t>
            </a:r>
          </a:p>
          <a:p>
            <a:pPr marL="0" indent="0">
              <a:buFont typeface="Arial" pitchFamily="34" charset="0"/>
              <a:buNone/>
            </a:pPr>
            <a:endParaRPr lang="pt-BR" sz="2000" dirty="0" smtClean="0"/>
          </a:p>
          <a:p>
            <a:r>
              <a:rPr lang="pt-BR" sz="2000" b="1" dirty="0" smtClean="0"/>
              <a:t>[</a:t>
            </a:r>
            <a:r>
              <a:rPr lang="pt-BR" sz="2000" b="1" dirty="0" err="1" smtClean="0"/>
              <a:t>Schalkoff</a:t>
            </a:r>
            <a:r>
              <a:rPr lang="pt-BR" sz="2000" b="1" dirty="0" smtClean="0"/>
              <a:t>, 1990]:</a:t>
            </a:r>
          </a:p>
          <a:p>
            <a:pPr lvl="1"/>
            <a:r>
              <a:rPr lang="pt-BR" sz="1800" dirty="0" smtClean="0"/>
              <a:t>“</a:t>
            </a:r>
            <a:r>
              <a:rPr lang="pt-BR" sz="1800" i="1" dirty="0" smtClean="0"/>
              <a:t>É o campo de estudo que tenta explicar e simular o comportamento inteligente em termos de processos computacionais”</a:t>
            </a:r>
          </a:p>
          <a:p>
            <a:pPr lvl="1"/>
            <a:endParaRPr lang="pt-BR" sz="1800" dirty="0" smtClean="0"/>
          </a:p>
          <a:p>
            <a:r>
              <a:rPr lang="pt-BR" sz="2000" b="1" dirty="0" smtClean="0"/>
              <a:t>[</a:t>
            </a:r>
            <a:r>
              <a:rPr lang="pt-BR" sz="2000" b="1" dirty="0" err="1" smtClean="0"/>
              <a:t>Kurzweil</a:t>
            </a:r>
            <a:r>
              <a:rPr lang="pt-BR" sz="2000" b="1" dirty="0" smtClean="0"/>
              <a:t>, 1990]</a:t>
            </a:r>
          </a:p>
          <a:p>
            <a:pPr lvl="1"/>
            <a:r>
              <a:rPr lang="pt-BR" sz="1800" dirty="0" smtClean="0"/>
              <a:t>“</a:t>
            </a:r>
            <a:r>
              <a:rPr lang="pt-BR" sz="1800" i="1" dirty="0" smtClean="0"/>
              <a:t>A arte de criar máquinas que executam funções que requerem inteligência quando executadas por pessoas</a:t>
            </a:r>
            <a:r>
              <a:rPr lang="pt-BR" sz="1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smtClean="0"/>
              <a:t>“</a:t>
            </a:r>
            <a:r>
              <a:rPr lang="pt-BR" sz="2800" b="1" smtClean="0"/>
              <a:t>Inteligência</a:t>
            </a:r>
            <a:r>
              <a:rPr lang="pt-BR" sz="2800" smtClean="0"/>
              <a:t>” + “</a:t>
            </a:r>
            <a:r>
              <a:rPr lang="pt-BR" sz="2800" b="1" smtClean="0"/>
              <a:t>Artificial</a:t>
            </a:r>
            <a:r>
              <a:rPr lang="pt-BR" sz="2800" smtClean="0"/>
              <a:t>”</a:t>
            </a:r>
          </a:p>
          <a:p>
            <a:pPr lvl="1"/>
            <a:endParaRPr lang="pt-BR" sz="2400" smtClean="0"/>
          </a:p>
          <a:p>
            <a:pPr lvl="1"/>
            <a:r>
              <a:rPr lang="pt-BR" sz="2000" smtClean="0"/>
              <a:t>“</a:t>
            </a:r>
            <a:r>
              <a:rPr lang="pt-BR" sz="2000" b="1" i="1" smtClean="0"/>
              <a:t>Artificial</a:t>
            </a:r>
            <a:r>
              <a:rPr lang="pt-BR" sz="2000" smtClean="0"/>
              <a:t>”</a:t>
            </a:r>
          </a:p>
          <a:p>
            <a:pPr lvl="2"/>
            <a:r>
              <a:rPr lang="pt-BR" sz="1800" smtClean="0"/>
              <a:t>Algo criado, algo que não é natural...</a:t>
            </a:r>
          </a:p>
          <a:p>
            <a:pPr marL="457200" lvl="1" indent="0">
              <a:buFont typeface="Arial" pitchFamily="34" charset="0"/>
              <a:buNone/>
            </a:pPr>
            <a:endParaRPr lang="pt-BR" sz="2000" smtClean="0"/>
          </a:p>
          <a:p>
            <a:pPr lvl="1"/>
            <a:r>
              <a:rPr lang="pt-BR" sz="2000" smtClean="0"/>
              <a:t>“</a:t>
            </a:r>
            <a:r>
              <a:rPr lang="pt-BR" sz="2000" b="1" i="1" smtClean="0"/>
              <a:t>Inteligência</a:t>
            </a:r>
            <a:r>
              <a:rPr lang="pt-BR" sz="2000" smtClean="0"/>
              <a:t>” </a:t>
            </a:r>
          </a:p>
          <a:p>
            <a:pPr lvl="2"/>
            <a:r>
              <a:rPr lang="pt-BR" sz="1800" smtClean="0"/>
              <a:t>Se comportar como um humano?</a:t>
            </a:r>
          </a:p>
          <a:p>
            <a:pPr lvl="2"/>
            <a:r>
              <a:rPr lang="pt-BR" sz="1800" smtClean="0"/>
              <a:t>Se comportar da melhor maneira possível?</a:t>
            </a:r>
          </a:p>
          <a:p>
            <a:pPr lvl="2"/>
            <a:r>
              <a:rPr lang="pt-BR" sz="1800" smtClean="0"/>
              <a:t>Pensar?</a:t>
            </a:r>
          </a:p>
          <a:p>
            <a:pPr lvl="2"/>
            <a:r>
              <a:rPr lang="pt-BR" sz="1800" smtClean="0"/>
              <a:t>Agir?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757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Inteligência Artificial?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628800"/>
            <a:ext cx="8136904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[Russell &amp; </a:t>
            </a:r>
            <a:r>
              <a:rPr lang="en-US" sz="2400" b="1" dirty="0" err="1" smtClean="0"/>
              <a:t>Norvig</a:t>
            </a:r>
            <a:r>
              <a:rPr lang="en-US" sz="2400" b="1" smtClean="0"/>
              <a:t>, 2009]:</a:t>
            </a:r>
            <a:endParaRPr lang="pt-BR" sz="2400" b="1" dirty="0" smtClean="0"/>
          </a:p>
          <a:p>
            <a:pPr lvl="1"/>
            <a:r>
              <a:rPr lang="pt-BR" sz="2000" dirty="0" smtClean="0"/>
              <a:t>Sistemas que pensam como humanos</a:t>
            </a:r>
          </a:p>
          <a:p>
            <a:pPr lvl="2"/>
            <a:r>
              <a:rPr lang="pt-BR" sz="1600" dirty="0" smtClean="0"/>
              <a:t>Ciência Cognitiva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Sistemas que agem como humanos</a:t>
            </a:r>
          </a:p>
          <a:p>
            <a:pPr lvl="2"/>
            <a:r>
              <a:rPr lang="pt-BR" sz="1600" dirty="0" smtClean="0"/>
              <a:t>Teste de Turing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Sistemas que pensam racionalmente</a:t>
            </a:r>
          </a:p>
          <a:p>
            <a:pPr lvl="2"/>
            <a:r>
              <a:rPr lang="pt-BR" sz="1600" dirty="0" smtClean="0"/>
              <a:t>Lógica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Sistemas que agem racionalmente</a:t>
            </a:r>
          </a:p>
          <a:p>
            <a:pPr lvl="2"/>
            <a:r>
              <a:rPr lang="pt-BR" sz="1600" dirty="0" smtClean="0"/>
              <a:t>Agentes racionais – Agem sempre racionalmente para alcançar as suas metas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Sistemas que Agem como Humanos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700808"/>
            <a:ext cx="77247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Teste de Turing</a:t>
            </a:r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2764543" y="6172561"/>
            <a:ext cx="554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Exemplo: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www.ed.conpet.gov.br/br/converse.php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8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O Teste de Turing requer que o computador tenha as seguintes capacidades:</a:t>
            </a:r>
          </a:p>
          <a:p>
            <a:pPr lvl="1"/>
            <a:r>
              <a:rPr lang="pt-BR" sz="2000" b="1" dirty="0" smtClean="0"/>
              <a:t>Processamento de linguagem natural:  </a:t>
            </a:r>
            <a:r>
              <a:rPr lang="pt-BR" sz="2000" dirty="0" smtClean="0"/>
              <a:t>ser capaz de se comunicar usando linguagem natural;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smtClean="0"/>
              <a:t>Representação de conhecimento: </a:t>
            </a:r>
            <a:r>
              <a:rPr lang="pt-BR" sz="2000" dirty="0" smtClean="0"/>
              <a:t>ser capaz de armazenar conhecimento;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smtClean="0"/>
              <a:t>Raciocínio automatizado: </a:t>
            </a:r>
            <a:r>
              <a:rPr lang="pt-BR" sz="2000" dirty="0" smtClean="0"/>
              <a:t>usar o conhecimento armazenado para chegar a novas concussões;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smtClean="0"/>
              <a:t>Aprendizado de máquina: </a:t>
            </a:r>
            <a:r>
              <a:rPr lang="pt-BR" sz="2000" dirty="0" smtClean="0"/>
              <a:t>adaptar-se a novas situações e reconhecer padrões.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74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Teste de Turing - ELIZA (</a:t>
            </a:r>
            <a:r>
              <a:rPr lang="pt-BR" sz="3200" dirty="0" err="1"/>
              <a:t>Weizembaum</a:t>
            </a:r>
            <a:r>
              <a:rPr lang="pt-BR" sz="3200" dirty="0"/>
              <a:t>, 1966)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2512981"/>
            <a:ext cx="403244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Homens são todos iguais.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Eles estão sempre encrencando conosco sobre uma coisa ou outra.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Bom, … meu namorado me fez vir aqui.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Sim, ele diz que eu estou deprimida todo o tempo.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É verdade. Eu estou infeliz.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Eu preciso de ajuda.</a:t>
            </a:r>
          </a:p>
          <a:p>
            <a:endParaRPr lang="pt-BR" sz="1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Talvez eu aprendesse a lidar com minha mãe.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16016" y="2512981"/>
            <a:ext cx="4104456" cy="4104456"/>
          </a:xfrm>
          <a:prstGeom prst="rect">
            <a:avLst/>
          </a:prstGeom>
        </p:spPr>
        <p:txBody>
          <a:bodyPr/>
          <a:lstStyle/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Em que sentido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Você pode pensar em um exemplo específico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Seu namorado fez você vir aqui?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Eu sinto muito que você esteja deprimida.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Você acha que vir aqui ajudará você a não ser infeliz 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O que significaria para você se conseguisse alguma ajuda?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  <a:buBlip>
                <a:blip r:embed="rId2"/>
              </a:buBlip>
            </a:pPr>
            <a:endParaRPr lang="pt-BR" sz="1400" kern="0" dirty="0" smtClean="0">
              <a:solidFill>
                <a:srgbClr val="4161A9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t-BR" sz="1400" kern="0" dirty="0" smtClean="0">
                <a:solidFill>
                  <a:srgbClr val="4161A9"/>
                </a:solidFill>
                <a:latin typeface="+mn-lt"/>
              </a:rPr>
              <a:t>Fale mais sobre sua mãe.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4161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15062"/>
          <a:stretch>
            <a:fillRect/>
          </a:stretch>
        </p:blipFill>
        <p:spPr bwMode="auto">
          <a:xfrm>
            <a:off x="1331640" y="1144828"/>
            <a:ext cx="1224136" cy="12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813" y="1072821"/>
            <a:ext cx="10122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41381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2389448" y="4551517"/>
            <a:ext cx="4077072" cy="0"/>
          </a:xfrm>
          <a:prstGeom prst="line">
            <a:avLst/>
          </a:prstGeom>
          <a:solidFill>
            <a:schemeClr val="hlink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02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1794</Words>
  <Application>Microsoft Office PowerPoint</Application>
  <PresentationFormat>On-screen Show (4:3)</PresentationFormat>
  <Paragraphs>376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INF 1771 – Inteligência Artificial</vt:lpstr>
      <vt:lpstr>O que é Inteligência Artificial?</vt:lpstr>
      <vt:lpstr>O que é Inteligência Artificial?</vt:lpstr>
      <vt:lpstr>O que é Inteligência Artificial?</vt:lpstr>
      <vt:lpstr>O que é Inteligência Artificial?</vt:lpstr>
      <vt:lpstr>O que é Inteligência Artificial?</vt:lpstr>
      <vt:lpstr>Sistemas que Agem como Humanos</vt:lpstr>
      <vt:lpstr>Teste de Turing</vt:lpstr>
      <vt:lpstr>Teste de Turing - ELIZA (Weizembaum, 1966)</vt:lpstr>
      <vt:lpstr>Teste de Turing - ELIZA (Weizembaum, 1966)</vt:lpstr>
      <vt:lpstr>Sistemas que Pensam como Humanos</vt:lpstr>
      <vt:lpstr>Sistemas que Pensam Racionalmente</vt:lpstr>
      <vt:lpstr>Sistemas que Agem Racionalmente</vt:lpstr>
      <vt:lpstr>O que é Inteligência Artificial?</vt:lpstr>
      <vt:lpstr>Abordagens para Inteligência Artificial</vt:lpstr>
      <vt:lpstr>Abordagens para Inteligência Artificial</vt:lpstr>
      <vt:lpstr>História da Inteligência Artificial</vt:lpstr>
      <vt:lpstr>História da Inteligência Artificial</vt:lpstr>
      <vt:lpstr>História da Inteligência Artificial</vt:lpstr>
      <vt:lpstr>História da Inteligência Artificial</vt:lpstr>
      <vt:lpstr>Avanços Recentes</vt:lpstr>
      <vt:lpstr>Avanços Recentes</vt:lpstr>
      <vt:lpstr>Avanços Recentes</vt:lpstr>
      <vt:lpstr>Aplicações de Inteligência Artificial</vt:lpstr>
      <vt:lpstr>Aplicações de Inteligência Artificial</vt:lpstr>
      <vt:lpstr>Aplicações de Inteligência Artificial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O Que a Inteligência Artificial é Capaz de Fazer Atualmente?</vt:lpstr>
      <vt:lpstr>Competições</vt:lpstr>
      <vt:lpstr>DARPA Robotics Challenge 2013</vt:lpstr>
      <vt:lpstr>Competições</vt:lpstr>
      <vt:lpstr>Competições</vt:lpstr>
      <vt:lpstr>Competições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Inteligência Artificial</dc:title>
  <dc:creator>Edirlei Soares de Lima</dc:creator>
  <cp:lastModifiedBy>Edirlei Soares de Lima</cp:lastModifiedBy>
  <cp:revision>245</cp:revision>
  <cp:lastPrinted>2011-10-02T19:34:20Z</cp:lastPrinted>
  <dcterms:created xsi:type="dcterms:W3CDTF">2011-09-17T12:50:29Z</dcterms:created>
  <dcterms:modified xsi:type="dcterms:W3CDTF">2014-08-16T22:16:32Z</dcterms:modified>
</cp:coreProperties>
</file>