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0" r:id="rId3"/>
    <p:sldId id="341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39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download/" TargetMode="External"/><Relationship Id="rId2" Type="http://schemas.openxmlformats.org/officeDocument/2006/relationships/hyperlink" Target="http://www.csie.ntu.edu.tw/~cjlin/libsv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ve.ics.uci.edu/ml/datasets.html" TargetMode="External"/><Relationship Id="rId5" Type="http://schemas.openxmlformats.org/officeDocument/2006/relationships/hyperlink" Target="http://www.csie.ntu.edu.tw/~cjlin/libsvmtools/datasets/" TargetMode="External"/><Relationship Id="rId4" Type="http://schemas.openxmlformats.org/officeDocument/2006/relationships/hyperlink" Target="http://www.gnuplot.info/download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/>
              <a:t>Aula </a:t>
            </a:r>
            <a:r>
              <a:rPr lang="en-US" sz="3200" smtClean="0"/>
              <a:t>14 </a:t>
            </a:r>
            <a:r>
              <a:rPr lang="en-US" sz="3200" dirty="0"/>
              <a:t>– Support Vector Machines (SVM)</a:t>
            </a:r>
            <a:endParaRPr lang="pt-B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 aplicação de um método puramente linear para classificar um conjunto de dados pode sofrer com </a:t>
            </a:r>
            <a:r>
              <a:rPr lang="pt-BR" sz="2400" b="1" dirty="0"/>
              <a:t>dois problemas</a:t>
            </a:r>
            <a:r>
              <a:rPr lang="pt-BR" sz="2400" dirty="0"/>
              <a:t> bastante comuns: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err="1"/>
              <a:t>Outliers</a:t>
            </a:r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Exemplos rotulados erroneamente</a:t>
            </a:r>
          </a:p>
          <a:p>
            <a:pPr lvl="1"/>
            <a:endParaRPr lang="pt-BR" sz="2000" dirty="0"/>
          </a:p>
          <a:p>
            <a:r>
              <a:rPr lang="pt-BR" sz="2400" dirty="0"/>
              <a:t>Mesmo assim o SVM ainda assim pode ser aplicado através do uso do parâmetro C (</a:t>
            </a:r>
            <a:r>
              <a:rPr lang="pt-BR" sz="2400" b="1" dirty="0"/>
              <a:t>soft </a:t>
            </a:r>
            <a:r>
              <a:rPr lang="pt-BR" sz="2400" b="1" dirty="0" err="1"/>
              <a:t>margin</a:t>
            </a:r>
            <a:r>
              <a:rPr lang="pt-BR" sz="2400" b="1" dirty="0"/>
              <a:t> </a:t>
            </a:r>
            <a:r>
              <a:rPr lang="pt-BR" sz="2400" dirty="0"/>
              <a:t>- variáveis de folga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60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Soft </a:t>
            </a:r>
            <a:r>
              <a:rPr lang="pt-BR" dirty="0" err="1"/>
              <a:t>Margin</a:t>
            </a:r>
            <a:endParaRPr lang="pt-BR" dirty="0"/>
          </a:p>
        </p:txBody>
      </p:sp>
      <p:grpSp>
        <p:nvGrpSpPr>
          <p:cNvPr id="5" name="Group 61"/>
          <p:cNvGrpSpPr/>
          <p:nvPr/>
        </p:nvGrpSpPr>
        <p:grpSpPr>
          <a:xfrm>
            <a:off x="2483768" y="1988840"/>
            <a:ext cx="3959131" cy="3456384"/>
            <a:chOff x="2195736" y="1628800"/>
            <a:chExt cx="4536504" cy="396044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39671" y="2060845"/>
              <a:ext cx="3788522" cy="3456383"/>
              <a:chOff x="4889" y="7079"/>
              <a:chExt cx="2595" cy="2368"/>
            </a:xfrm>
          </p:grpSpPr>
          <p:cxnSp>
            <p:nvCxnSpPr>
              <p:cNvPr id="9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051" y="7079"/>
                <a:ext cx="1413" cy="200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582" y="7367"/>
                <a:ext cx="1478" cy="20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4889" y="7854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5347" y="845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6027" y="7486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5294" y="7318"/>
                <a:ext cx="171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5570" y="763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5962" y="856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6673" y="819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6799" y="877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6602" y="767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7217" y="8023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294" y="7225"/>
                <a:ext cx="1478" cy="208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20"/>
              <p:cNvCxnSpPr>
                <a:cxnSpLocks noChangeShapeType="1"/>
              </p:cNvCxnSpPr>
              <p:nvPr/>
            </p:nvCxnSpPr>
            <p:spPr bwMode="auto">
              <a:xfrm flipH="1" flipV="1">
                <a:off x="5098" y="9041"/>
                <a:ext cx="236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3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5373" y="9224"/>
                <a:ext cx="235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16310" y="3608226"/>
              <a:ext cx="3960440" cy="158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195736" y="5572412"/>
              <a:ext cx="4536504" cy="1682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5724128" y="4437112"/>
            <a:ext cx="338916" cy="340118"/>
          </a:xfrm>
          <a:prstGeom prst="star5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644008" y="4869160"/>
            <a:ext cx="338916" cy="340118"/>
          </a:xfrm>
          <a:prstGeom prst="star5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580112" y="3068960"/>
            <a:ext cx="338916" cy="340118"/>
          </a:xfrm>
          <a:prstGeom prst="star5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3203848" y="3573016"/>
            <a:ext cx="216601" cy="21400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3707904" y="2132856"/>
            <a:ext cx="216601" cy="21400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2771800" y="2420888"/>
            <a:ext cx="216601" cy="21400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2627784" y="4077072"/>
            <a:ext cx="216601" cy="21400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4427984" y="3573016"/>
            <a:ext cx="216601" cy="214007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779912" y="3573016"/>
            <a:ext cx="340191" cy="340118"/>
          </a:xfrm>
          <a:prstGeom prst="star5">
            <a:avLst/>
          </a:prstGeom>
          <a:solidFill>
            <a:srgbClr val="00000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Em alguns problemas não é possível separar as classes linearmente mesmo utilizando a margem de folga.</a:t>
            </a:r>
          </a:p>
          <a:p>
            <a:pPr>
              <a:buNone/>
            </a:pPr>
            <a:r>
              <a:rPr lang="pt-BR" sz="2800" dirty="0"/>
              <a:t> </a:t>
            </a:r>
          </a:p>
          <a:p>
            <a:r>
              <a:rPr lang="pt-BR" sz="2800" dirty="0"/>
              <a:t>Na realidade, a grande maioria dos problemas reais não são separáveis linearmente. </a:t>
            </a:r>
          </a:p>
          <a:p>
            <a:endParaRPr lang="pt-BR" sz="2800" dirty="0"/>
          </a:p>
          <a:p>
            <a:r>
              <a:rPr lang="pt-BR" sz="2800" dirty="0"/>
              <a:t>O que fazer?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SVM Não-Linear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 que fazer quando os dados não são linearmente separáveis?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A abordagem utilizada pelo SVM para resolver esse tipo de problema consistem em mapear os dados para um espaço de dimensão maior:</a:t>
            </a:r>
            <a:endParaRPr lang="pt-BR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02532" y="2636912"/>
            <a:ext cx="4241676" cy="400075"/>
            <a:chOff x="2202532" y="2780928"/>
            <a:chExt cx="4241676" cy="400075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2202532" y="2830140"/>
              <a:ext cx="396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26454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8" name="AutoShape 24"/>
            <p:cNvSpPr>
              <a:spLocks noChangeArrowheads="1"/>
            </p:cNvSpPr>
            <p:nvPr/>
          </p:nvSpPr>
          <p:spPr bwMode="auto">
            <a:xfrm>
              <a:off x="3007395" y="278092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34836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369319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45504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2" name="AutoShape 28"/>
            <p:cNvSpPr>
              <a:spLocks noChangeArrowheads="1"/>
            </p:cNvSpPr>
            <p:nvPr/>
          </p:nvSpPr>
          <p:spPr bwMode="auto">
            <a:xfrm>
              <a:off x="47790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3" name="AutoShape 29"/>
            <p:cNvSpPr>
              <a:spLocks noChangeArrowheads="1"/>
            </p:cNvSpPr>
            <p:nvPr/>
          </p:nvSpPr>
          <p:spPr bwMode="auto">
            <a:xfrm>
              <a:off x="441709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4" name="AutoShape 35"/>
            <p:cNvSpPr>
              <a:spLocks noChangeArrowheads="1"/>
            </p:cNvSpPr>
            <p:nvPr/>
          </p:nvSpPr>
          <p:spPr bwMode="auto">
            <a:xfrm>
              <a:off x="51600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5" name="AutoShape 36"/>
            <p:cNvSpPr>
              <a:spLocks noChangeArrowheads="1"/>
            </p:cNvSpPr>
            <p:nvPr/>
          </p:nvSpPr>
          <p:spPr bwMode="auto">
            <a:xfrm>
              <a:off x="5388645" y="279045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6" name="AutoShape 37"/>
            <p:cNvSpPr>
              <a:spLocks noChangeArrowheads="1"/>
            </p:cNvSpPr>
            <p:nvPr/>
          </p:nvSpPr>
          <p:spPr bwMode="auto">
            <a:xfrm>
              <a:off x="5883945" y="278092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5987008" y="2873226"/>
              <a:ext cx="4572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+mn-lt"/>
                </a:rPr>
                <a:t>x</a:t>
              </a:r>
              <a:endParaRPr lang="en-US" sz="1400" i="1" baseline="300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5299" y="4077072"/>
            <a:ext cx="4352925" cy="1841302"/>
            <a:chOff x="2235299" y="4149080"/>
            <a:chExt cx="4352925" cy="1841302"/>
          </a:xfrm>
        </p:grpSpPr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2235299" y="5777855"/>
              <a:ext cx="396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0" name="AutoShape 39"/>
            <p:cNvSpPr>
              <a:spLocks noChangeArrowheads="1"/>
            </p:cNvSpPr>
            <p:nvPr/>
          </p:nvSpPr>
          <p:spPr bwMode="auto">
            <a:xfrm>
              <a:off x="2735362" y="475709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4045049" y="5720705"/>
              <a:ext cx="0" cy="1143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2" name="AutoShape 42"/>
            <p:cNvSpPr>
              <a:spLocks noChangeArrowheads="1"/>
            </p:cNvSpPr>
            <p:nvPr/>
          </p:nvSpPr>
          <p:spPr bwMode="auto">
            <a:xfrm>
              <a:off x="3059212" y="523334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auto">
            <a:xfrm>
              <a:off x="3516412" y="554766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>
              <a:off x="3745012" y="564291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5" name="AutoShape 45"/>
            <p:cNvSpPr>
              <a:spLocks noChangeArrowheads="1"/>
            </p:cNvSpPr>
            <p:nvPr/>
          </p:nvSpPr>
          <p:spPr bwMode="auto">
            <a:xfrm>
              <a:off x="4583212" y="555719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6" name="AutoShape 46"/>
            <p:cNvSpPr>
              <a:spLocks noChangeArrowheads="1"/>
            </p:cNvSpPr>
            <p:nvPr/>
          </p:nvSpPr>
          <p:spPr bwMode="auto">
            <a:xfrm>
              <a:off x="4811812" y="537621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4392712" y="562386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8" name="AutoShape 48"/>
            <p:cNvSpPr>
              <a:spLocks noChangeArrowheads="1"/>
            </p:cNvSpPr>
            <p:nvPr/>
          </p:nvSpPr>
          <p:spPr bwMode="auto">
            <a:xfrm>
              <a:off x="5192812" y="505236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9" name="AutoShape 49"/>
            <p:cNvSpPr>
              <a:spLocks noChangeArrowheads="1"/>
            </p:cNvSpPr>
            <p:nvPr/>
          </p:nvSpPr>
          <p:spPr bwMode="auto">
            <a:xfrm>
              <a:off x="5478562" y="474756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5897662" y="422369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flipV="1">
              <a:off x="4045049" y="4330055"/>
              <a:ext cx="0" cy="148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4045049" y="4149080"/>
              <a:ext cx="4572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+mn-lt"/>
                </a:rPr>
                <a:t>x</a:t>
              </a:r>
              <a:r>
                <a:rPr lang="en-US" sz="1400" i="1" baseline="30000" dirty="0">
                  <a:latin typeface="+mn-lt"/>
                </a:rPr>
                <a:t>2</a:t>
              </a: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auto">
            <a:xfrm>
              <a:off x="6131024" y="5682605"/>
              <a:ext cx="4572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>
                  <a:latin typeface="+mn-lt"/>
                </a:rPr>
                <a:t>x</a:t>
              </a:r>
              <a:endParaRPr lang="en-US" sz="1400" i="1" baseline="30000" dirty="0">
                <a:latin typeface="+mn-lt"/>
              </a:endParaRPr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flipV="1">
              <a:off x="3406874" y="4634855"/>
              <a:ext cx="318135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 flipV="1">
              <a:off x="3402112" y="4558655"/>
              <a:ext cx="3114675" cy="12842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 flipV="1">
              <a:off x="3516412" y="4730105"/>
              <a:ext cx="3057525" cy="12461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7" name="Oval 59"/>
            <p:cNvSpPr>
              <a:spLocks noChangeArrowheads="1"/>
            </p:cNvSpPr>
            <p:nvPr/>
          </p:nvSpPr>
          <p:spPr bwMode="auto">
            <a:xfrm>
              <a:off x="5129312" y="4988868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8" name="Oval 60"/>
            <p:cNvSpPr>
              <a:spLocks noChangeArrowheads="1"/>
            </p:cNvSpPr>
            <p:nvPr/>
          </p:nvSpPr>
          <p:spPr bwMode="auto">
            <a:xfrm>
              <a:off x="4738787" y="5303193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9" name="Oval 61"/>
            <p:cNvSpPr>
              <a:spLocks noChangeArrowheads="1"/>
            </p:cNvSpPr>
            <p:nvPr/>
          </p:nvSpPr>
          <p:spPr bwMode="auto">
            <a:xfrm>
              <a:off x="3671987" y="5579418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>
                <a:solidFill>
                  <a:schemeClr val="bg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2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SVM Não-Linear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espaço de atributos original pode ser mapeado em um espaço de atributos de dimensão maior onde o conjunto de treinamento é linearmente separável: </a:t>
            </a:r>
          </a:p>
          <a:p>
            <a:endParaRPr lang="pt-BR" sz="2800" dirty="0"/>
          </a:p>
          <a:p>
            <a:endParaRPr lang="pt-BR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6473" y="2922662"/>
            <a:ext cx="3319463" cy="3041650"/>
            <a:chOff x="676473" y="2763614"/>
            <a:chExt cx="3319463" cy="3041650"/>
          </a:xfrm>
        </p:grpSpPr>
        <p:sp>
          <p:nvSpPr>
            <p:cNvPr id="5" name="Line 42"/>
            <p:cNvSpPr>
              <a:spLocks noChangeShapeType="1"/>
            </p:cNvSpPr>
            <p:nvPr/>
          </p:nvSpPr>
          <p:spPr bwMode="auto">
            <a:xfrm flipV="1">
              <a:off x="2297311" y="2763614"/>
              <a:ext cx="0" cy="30416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43"/>
            <p:cNvSpPr>
              <a:spLocks noChangeShapeType="1"/>
            </p:cNvSpPr>
            <p:nvPr/>
          </p:nvSpPr>
          <p:spPr bwMode="auto">
            <a:xfrm flipV="1">
              <a:off x="676473" y="4374927"/>
              <a:ext cx="33194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44"/>
            <p:cNvSpPr>
              <a:spLocks noChangeArrowheads="1"/>
            </p:cNvSpPr>
            <p:nvPr/>
          </p:nvSpPr>
          <p:spPr bwMode="auto">
            <a:xfrm>
              <a:off x="2327473" y="35954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1752798" y="39526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>
              <a:off x="1905198" y="44987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AutoShape 47"/>
            <p:cNvSpPr>
              <a:spLocks noChangeArrowheads="1"/>
            </p:cNvSpPr>
            <p:nvPr/>
          </p:nvSpPr>
          <p:spPr bwMode="auto">
            <a:xfrm>
              <a:off x="2438598" y="4975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AutoShape 48"/>
            <p:cNvSpPr>
              <a:spLocks noChangeArrowheads="1"/>
            </p:cNvSpPr>
            <p:nvPr/>
          </p:nvSpPr>
          <p:spPr bwMode="auto">
            <a:xfrm>
              <a:off x="2019498" y="36415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AutoShape 49"/>
            <p:cNvSpPr>
              <a:spLocks noChangeArrowheads="1"/>
            </p:cNvSpPr>
            <p:nvPr/>
          </p:nvSpPr>
          <p:spPr bwMode="auto">
            <a:xfrm>
              <a:off x="1524198" y="42701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1943298" y="50131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AutoShape 51"/>
            <p:cNvSpPr>
              <a:spLocks noChangeArrowheads="1"/>
            </p:cNvSpPr>
            <p:nvPr/>
          </p:nvSpPr>
          <p:spPr bwMode="auto">
            <a:xfrm>
              <a:off x="2438598" y="40415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AutoShape 52"/>
            <p:cNvSpPr>
              <a:spLocks noChangeArrowheads="1"/>
            </p:cNvSpPr>
            <p:nvPr/>
          </p:nvSpPr>
          <p:spPr bwMode="auto">
            <a:xfrm>
              <a:off x="3340298" y="40288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AutoShape 53"/>
            <p:cNvSpPr>
              <a:spLocks noChangeArrowheads="1"/>
            </p:cNvSpPr>
            <p:nvPr/>
          </p:nvSpPr>
          <p:spPr bwMode="auto">
            <a:xfrm>
              <a:off x="3200598" y="52417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AutoShape 54"/>
            <p:cNvSpPr>
              <a:spLocks noChangeArrowheads="1"/>
            </p:cNvSpPr>
            <p:nvPr/>
          </p:nvSpPr>
          <p:spPr bwMode="auto">
            <a:xfrm>
              <a:off x="952698" y="41558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AutoShape 55"/>
            <p:cNvSpPr>
              <a:spLocks noChangeArrowheads="1"/>
            </p:cNvSpPr>
            <p:nvPr/>
          </p:nvSpPr>
          <p:spPr bwMode="auto">
            <a:xfrm>
              <a:off x="2463998" y="5610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auto">
            <a:xfrm>
              <a:off x="3429198" y="47654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AutoShape 57"/>
            <p:cNvSpPr>
              <a:spLocks noChangeArrowheads="1"/>
            </p:cNvSpPr>
            <p:nvPr/>
          </p:nvSpPr>
          <p:spPr bwMode="auto">
            <a:xfrm>
              <a:off x="1492448" y="53052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AutoShape 58"/>
            <p:cNvSpPr>
              <a:spLocks noChangeArrowheads="1"/>
            </p:cNvSpPr>
            <p:nvPr/>
          </p:nvSpPr>
          <p:spPr bwMode="auto">
            <a:xfrm>
              <a:off x="1181298" y="48226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59"/>
            <p:cNvSpPr>
              <a:spLocks noChangeArrowheads="1"/>
            </p:cNvSpPr>
            <p:nvPr/>
          </p:nvSpPr>
          <p:spPr bwMode="auto">
            <a:xfrm>
              <a:off x="1238448" y="32986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AutoShape 61"/>
            <p:cNvSpPr>
              <a:spLocks noChangeArrowheads="1"/>
            </p:cNvSpPr>
            <p:nvPr/>
          </p:nvSpPr>
          <p:spPr bwMode="auto">
            <a:xfrm>
              <a:off x="2733873" y="44336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2352873" y="456701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>
              <a:off x="2638623" y="33287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1343223" y="3414489"/>
              <a:ext cx="1885950" cy="1905000"/>
            </a:xfrm>
            <a:prstGeom prst="ellipse">
              <a:avLst/>
            </a:prstGeom>
            <a:noFill/>
            <a:ln w="15875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AutoShape 67"/>
            <p:cNvSpPr>
              <a:spLocks noChangeArrowheads="1"/>
            </p:cNvSpPr>
            <p:nvPr/>
          </p:nvSpPr>
          <p:spPr bwMode="auto">
            <a:xfrm>
              <a:off x="1390848" y="3451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AutoShape 68"/>
            <p:cNvSpPr>
              <a:spLocks noChangeArrowheads="1"/>
            </p:cNvSpPr>
            <p:nvPr/>
          </p:nvSpPr>
          <p:spPr bwMode="auto">
            <a:xfrm>
              <a:off x="3314898" y="34319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45669" y="2852936"/>
            <a:ext cx="3814763" cy="3327400"/>
            <a:chOff x="4645669" y="2693888"/>
            <a:chExt cx="3814763" cy="3327400"/>
          </a:xfrm>
        </p:grpSpPr>
        <p:sp>
          <p:nvSpPr>
            <p:cNvPr id="30" name="Line 69"/>
            <p:cNvSpPr>
              <a:spLocks noChangeShapeType="1"/>
            </p:cNvSpPr>
            <p:nvPr/>
          </p:nvSpPr>
          <p:spPr bwMode="auto">
            <a:xfrm flipH="1" flipV="1">
              <a:off x="6142682" y="2693888"/>
              <a:ext cx="0" cy="2070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>
              <a:off x="6112519" y="4781451"/>
              <a:ext cx="23479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AutoShape 71"/>
            <p:cNvSpPr>
              <a:spLocks noChangeArrowheads="1"/>
            </p:cNvSpPr>
            <p:nvPr/>
          </p:nvSpPr>
          <p:spPr bwMode="auto">
            <a:xfrm>
              <a:off x="6410969" y="414486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AutoShape 72"/>
            <p:cNvSpPr>
              <a:spLocks noChangeArrowheads="1"/>
            </p:cNvSpPr>
            <p:nvPr/>
          </p:nvSpPr>
          <p:spPr bwMode="auto">
            <a:xfrm>
              <a:off x="5836294" y="450205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AutoShape 73"/>
            <p:cNvSpPr>
              <a:spLocks noChangeArrowheads="1"/>
            </p:cNvSpPr>
            <p:nvPr/>
          </p:nvSpPr>
          <p:spPr bwMode="auto">
            <a:xfrm>
              <a:off x="6217294" y="5057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AutoShape 74"/>
            <p:cNvSpPr>
              <a:spLocks noChangeArrowheads="1"/>
            </p:cNvSpPr>
            <p:nvPr/>
          </p:nvSpPr>
          <p:spPr bwMode="auto">
            <a:xfrm>
              <a:off x="7036444" y="5057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AutoShape 75"/>
            <p:cNvSpPr>
              <a:spLocks noChangeArrowheads="1"/>
            </p:cNvSpPr>
            <p:nvPr/>
          </p:nvSpPr>
          <p:spPr bwMode="auto">
            <a:xfrm>
              <a:off x="6102994" y="419090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AutoShape 76"/>
            <p:cNvSpPr>
              <a:spLocks noChangeArrowheads="1"/>
            </p:cNvSpPr>
            <p:nvPr/>
          </p:nvSpPr>
          <p:spPr bwMode="auto">
            <a:xfrm>
              <a:off x="6312544" y="44671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AutoShape 77"/>
            <p:cNvSpPr>
              <a:spLocks noChangeArrowheads="1"/>
            </p:cNvSpPr>
            <p:nvPr/>
          </p:nvSpPr>
          <p:spPr bwMode="auto">
            <a:xfrm>
              <a:off x="6541144" y="50957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AutoShape 78"/>
            <p:cNvSpPr>
              <a:spLocks noChangeArrowheads="1"/>
            </p:cNvSpPr>
            <p:nvPr/>
          </p:nvSpPr>
          <p:spPr bwMode="auto">
            <a:xfrm>
              <a:off x="6522094" y="459095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AutoShape 79"/>
            <p:cNvSpPr>
              <a:spLocks noChangeArrowheads="1"/>
            </p:cNvSpPr>
            <p:nvPr/>
          </p:nvSpPr>
          <p:spPr bwMode="auto">
            <a:xfrm>
              <a:off x="8128644" y="42258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AutoShape 80"/>
            <p:cNvSpPr>
              <a:spLocks noChangeArrowheads="1"/>
            </p:cNvSpPr>
            <p:nvPr/>
          </p:nvSpPr>
          <p:spPr bwMode="auto">
            <a:xfrm>
              <a:off x="7988944" y="5438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AutoShape 81"/>
            <p:cNvSpPr>
              <a:spLocks noChangeArrowheads="1"/>
            </p:cNvSpPr>
            <p:nvPr/>
          </p:nvSpPr>
          <p:spPr bwMode="auto">
            <a:xfrm>
              <a:off x="7512694" y="31907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AutoShape 82"/>
            <p:cNvSpPr>
              <a:spLocks noChangeArrowheads="1"/>
            </p:cNvSpPr>
            <p:nvPr/>
          </p:nvSpPr>
          <p:spPr bwMode="auto">
            <a:xfrm>
              <a:off x="7519044" y="4454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AutoShape 83"/>
            <p:cNvSpPr>
              <a:spLocks noChangeArrowheads="1"/>
            </p:cNvSpPr>
            <p:nvPr/>
          </p:nvSpPr>
          <p:spPr bwMode="auto">
            <a:xfrm>
              <a:off x="8217544" y="4962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AutoShape 84"/>
            <p:cNvSpPr>
              <a:spLocks noChangeArrowheads="1"/>
            </p:cNvSpPr>
            <p:nvPr/>
          </p:nvSpPr>
          <p:spPr bwMode="auto">
            <a:xfrm>
              <a:off x="7042794" y="39019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AutoShape 85"/>
            <p:cNvSpPr>
              <a:spLocks noChangeArrowheads="1"/>
            </p:cNvSpPr>
            <p:nvPr/>
          </p:nvSpPr>
          <p:spPr bwMode="auto">
            <a:xfrm>
              <a:off x="7646044" y="51338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AutoShape 86"/>
            <p:cNvSpPr>
              <a:spLocks noChangeArrowheads="1"/>
            </p:cNvSpPr>
            <p:nvPr/>
          </p:nvSpPr>
          <p:spPr bwMode="auto">
            <a:xfrm>
              <a:off x="7436494" y="34003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AutoShape 87"/>
            <p:cNvSpPr>
              <a:spLocks noChangeArrowheads="1"/>
            </p:cNvSpPr>
            <p:nvPr/>
          </p:nvSpPr>
          <p:spPr bwMode="auto">
            <a:xfrm>
              <a:off x="6045844" y="490686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AutoShape 88"/>
            <p:cNvSpPr>
              <a:spLocks noChangeArrowheads="1"/>
            </p:cNvSpPr>
            <p:nvPr/>
          </p:nvSpPr>
          <p:spPr bwMode="auto">
            <a:xfrm>
              <a:off x="5664844" y="504021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AutoShape 89"/>
            <p:cNvSpPr>
              <a:spLocks noChangeArrowheads="1"/>
            </p:cNvSpPr>
            <p:nvPr/>
          </p:nvSpPr>
          <p:spPr bwMode="auto">
            <a:xfrm>
              <a:off x="7426969" y="352573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AutoShape 91"/>
            <p:cNvSpPr>
              <a:spLocks noChangeArrowheads="1"/>
            </p:cNvSpPr>
            <p:nvPr/>
          </p:nvSpPr>
          <p:spPr bwMode="auto">
            <a:xfrm>
              <a:off x="6979294" y="3057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AutoShape 92"/>
            <p:cNvSpPr>
              <a:spLocks noChangeArrowheads="1"/>
            </p:cNvSpPr>
            <p:nvPr/>
          </p:nvSpPr>
          <p:spPr bwMode="auto">
            <a:xfrm>
              <a:off x="8103244" y="36289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Line 93"/>
            <p:cNvSpPr>
              <a:spLocks noChangeShapeType="1"/>
            </p:cNvSpPr>
            <p:nvPr/>
          </p:nvSpPr>
          <p:spPr bwMode="auto">
            <a:xfrm flipH="1">
              <a:off x="4894907" y="4783038"/>
              <a:ext cx="1238250" cy="9969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6131569" y="3430488"/>
              <a:ext cx="1447800" cy="13335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Line 95"/>
            <p:cNvSpPr>
              <a:spLocks noChangeShapeType="1"/>
            </p:cNvSpPr>
            <p:nvPr/>
          </p:nvSpPr>
          <p:spPr bwMode="auto">
            <a:xfrm flipV="1">
              <a:off x="6360169" y="4802088"/>
              <a:ext cx="1219200" cy="12192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96"/>
            <p:cNvSpPr>
              <a:spLocks noChangeShapeType="1"/>
            </p:cNvSpPr>
            <p:nvPr/>
          </p:nvSpPr>
          <p:spPr bwMode="auto">
            <a:xfrm flipV="1">
              <a:off x="4664719" y="3468588"/>
              <a:ext cx="1466850" cy="8382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97"/>
            <p:cNvSpPr>
              <a:spLocks noChangeShapeType="1"/>
            </p:cNvSpPr>
            <p:nvPr/>
          </p:nvSpPr>
          <p:spPr bwMode="auto">
            <a:xfrm>
              <a:off x="4645669" y="4306788"/>
              <a:ext cx="1714500" cy="1695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8" name="AutoShape 98"/>
          <p:cNvSpPr>
            <a:spLocks noChangeArrowheads="1"/>
          </p:cNvSpPr>
          <p:nvPr/>
        </p:nvSpPr>
        <p:spPr bwMode="auto">
          <a:xfrm>
            <a:off x="3684513" y="3011984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" name="Text Box 99"/>
          <p:cNvSpPr txBox="1">
            <a:spLocks noChangeArrowheads="1"/>
          </p:cNvSpPr>
          <p:nvPr/>
        </p:nvSpPr>
        <p:spPr bwMode="auto">
          <a:xfrm>
            <a:off x="3513460" y="3520877"/>
            <a:ext cx="199464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+mn-lt"/>
                <a:cs typeface="Times New Roman" pitchFamily="18" charset="0"/>
              </a:rPr>
              <a:t>Φ</a:t>
            </a:r>
            <a:r>
              <a:rPr lang="en-US" sz="1600" dirty="0">
                <a:latin typeface="+mn-lt"/>
                <a:cs typeface="Times New Roman" pitchFamily="18" charset="0"/>
              </a:rPr>
              <a:t>:  </a:t>
            </a:r>
            <a:r>
              <a:rPr lang="en-US" sz="1600" b="1" dirty="0">
                <a:latin typeface="+mn-lt"/>
                <a:cs typeface="Times New Roman" pitchFamily="18" charset="0"/>
              </a:rPr>
              <a:t>x</a:t>
            </a:r>
            <a:r>
              <a:rPr lang="en-US" sz="16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1600" b="1" dirty="0">
                <a:latin typeface="+mn-lt"/>
                <a:cs typeface="Times New Roman" pitchFamily="18" charset="0"/>
              </a:rPr>
              <a:t>→</a:t>
            </a:r>
            <a:r>
              <a:rPr lang="en-US" sz="1600" dirty="0">
                <a:latin typeface="+mn-lt"/>
                <a:cs typeface="Times New Roman" pitchFamily="18" charset="0"/>
              </a:rPr>
              <a:t> </a:t>
            </a:r>
            <a:r>
              <a:rPr lang="el-GR" sz="1600" b="1" dirty="0">
                <a:latin typeface="+mn-lt"/>
                <a:cs typeface="Times New Roman" pitchFamily="18" charset="0"/>
              </a:rPr>
              <a:t>φ</a:t>
            </a:r>
            <a:r>
              <a:rPr lang="en-US" sz="1600" dirty="0">
                <a:latin typeface="+mn-lt"/>
                <a:cs typeface="Times New Roman" pitchFamily="18" charset="0"/>
              </a:rPr>
              <a:t>(</a:t>
            </a:r>
            <a:r>
              <a:rPr lang="en-US" sz="1600" b="1" dirty="0">
                <a:latin typeface="+mn-lt"/>
                <a:cs typeface="Times New Roman" pitchFamily="18" charset="0"/>
              </a:rPr>
              <a:t>x</a:t>
            </a:r>
            <a:r>
              <a:rPr lang="en-US" sz="1600" dirty="0">
                <a:latin typeface="+mn-lt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5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SVM Não-Linear Exemplo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Considerando o seguinte conjunto de exemplos de treinamento que não são linearmente separáveis: 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 smtClean="0"/>
              <a:t>Elevando </a:t>
            </a:r>
            <a:r>
              <a:rPr lang="pt-BR" sz="2000" dirty="0"/>
              <a:t>para uma dimensão linearmente separável (R</a:t>
            </a:r>
            <a:r>
              <a:rPr lang="pt-BR" sz="2000" baseline="30000" dirty="0"/>
              <a:t>1</a:t>
            </a:r>
            <a:r>
              <a:rPr lang="pt-BR" sz="2000" dirty="0"/>
              <a:t> → R</a:t>
            </a:r>
            <a:r>
              <a:rPr lang="pt-BR" sz="2000" baseline="30000" dirty="0"/>
              <a:t>2</a:t>
            </a:r>
            <a:r>
              <a:rPr lang="pt-BR" sz="2000" dirty="0"/>
              <a:t>):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b="1" dirty="0" err="1"/>
              <a:t>Kernel</a:t>
            </a:r>
            <a:r>
              <a:rPr lang="pt-BR" sz="2000" b="1" dirty="0"/>
              <a:t>: </a:t>
            </a:r>
            <a:r>
              <a:rPr lang="pt-BR" sz="2000" dirty="0"/>
              <a:t>φ(x) = (x, x</a:t>
            </a:r>
            <a:r>
              <a:rPr lang="pt-BR" sz="2000" baseline="30000" dirty="0"/>
              <a:t>2</a:t>
            </a:r>
            <a:r>
              <a:rPr lang="pt-BR" sz="2000" dirty="0"/>
              <a:t>)</a:t>
            </a:r>
          </a:p>
          <a:p>
            <a:endParaRPr lang="pt-BR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29418" y="2564904"/>
            <a:ext cx="3437110" cy="392043"/>
            <a:chOff x="2843808" y="2934469"/>
            <a:chExt cx="3437110" cy="392043"/>
          </a:xfrm>
        </p:grpSpPr>
        <p:grpSp>
          <p:nvGrpSpPr>
            <p:cNvPr id="5" name="Group 4"/>
            <p:cNvGrpSpPr/>
            <p:nvPr/>
          </p:nvGrpSpPr>
          <p:grpSpPr>
            <a:xfrm>
              <a:off x="2843808" y="2934469"/>
              <a:ext cx="3276000" cy="88900"/>
              <a:chOff x="2843808" y="2790453"/>
              <a:chExt cx="3276000" cy="88900"/>
            </a:xfrm>
          </p:grpSpPr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2843808" y="2830140"/>
                <a:ext cx="327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15" name="AutoShape 25"/>
              <p:cNvSpPr>
                <a:spLocks noChangeArrowheads="1"/>
              </p:cNvSpPr>
              <p:nvPr/>
            </p:nvSpPr>
            <p:spPr bwMode="auto">
              <a:xfrm>
                <a:off x="3354105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16" name="AutoShape 26"/>
              <p:cNvSpPr>
                <a:spLocks noChangeArrowheads="1"/>
              </p:cNvSpPr>
              <p:nvPr/>
            </p:nvSpPr>
            <p:spPr bwMode="auto">
              <a:xfrm>
                <a:off x="3675008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17" name="AutoShape 27"/>
              <p:cNvSpPr>
                <a:spLocks noChangeArrowheads="1"/>
              </p:cNvSpPr>
              <p:nvPr/>
            </p:nvSpPr>
            <p:spPr bwMode="auto">
              <a:xfrm>
                <a:off x="4483100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18" name="AutoShape 28"/>
              <p:cNvSpPr>
                <a:spLocks noChangeArrowheads="1"/>
              </p:cNvSpPr>
              <p:nvPr/>
            </p:nvSpPr>
            <p:spPr bwMode="auto">
              <a:xfrm>
                <a:off x="4779045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19" name="AutoShape 29"/>
              <p:cNvSpPr>
                <a:spLocks noChangeArrowheads="1"/>
              </p:cNvSpPr>
              <p:nvPr/>
            </p:nvSpPr>
            <p:spPr bwMode="auto">
              <a:xfrm>
                <a:off x="4170432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20" name="AutoShape 35"/>
              <p:cNvSpPr>
                <a:spLocks noChangeArrowheads="1"/>
              </p:cNvSpPr>
              <p:nvPr/>
            </p:nvSpPr>
            <p:spPr bwMode="auto">
              <a:xfrm>
                <a:off x="5091465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  <p:sp>
            <p:nvSpPr>
              <p:cNvPr id="21" name="AutoShape 36"/>
              <p:cNvSpPr>
                <a:spLocks noChangeArrowheads="1"/>
              </p:cNvSpPr>
              <p:nvPr/>
            </p:nvSpPr>
            <p:spPr bwMode="auto">
              <a:xfrm>
                <a:off x="5557252" y="2790453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1400">
                  <a:latin typeface="+mn-lt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91554" y="30461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0</a:t>
              </a:r>
              <a:endParaRPr lang="pt-B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96354" y="304951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1</a:t>
              </a:r>
              <a:endParaRPr lang="pt-B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3534" y="30461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2</a:t>
              </a:r>
              <a:endParaRPr lang="pt-B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954" y="30461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3</a:t>
              </a:r>
              <a:endParaRPr lang="pt-B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0680" y="30461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5</a:t>
              </a:r>
              <a:endParaRPr lang="pt-B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1073" y="304951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-2</a:t>
              </a:r>
              <a:endParaRPr lang="pt-BR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7184" y="304189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-3</a:t>
              </a:r>
              <a:endParaRPr lang="pt-BR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6102" y="300038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i="1" dirty="0" smtClean="0"/>
                <a:t>X</a:t>
              </a:r>
              <a:endParaRPr lang="pt-BR" sz="1200" i="1" dirty="0"/>
            </a:p>
          </p:txBody>
        </p:sp>
      </p:grp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629618" y="5596924"/>
            <a:ext cx="327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1400">
              <a:latin typeface="+mn-lt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5139915" y="439736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5460818" y="4978117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268910" y="5374357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6564855" y="4978117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5995268" y="557234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6877275" y="43921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29" name="AutoShape 36"/>
          <p:cNvSpPr>
            <a:spLocks noChangeArrowheads="1"/>
          </p:cNvSpPr>
          <p:nvPr/>
        </p:nvSpPr>
        <p:spPr bwMode="auto">
          <a:xfrm>
            <a:off x="7343062" y="3751297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7364" y="56688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0</a:t>
            </a:r>
            <a:endParaRPr lang="pt-BR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182164" y="56612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479344" y="56688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791764" y="56688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66490" y="56688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5</a:t>
            </a:r>
            <a:endParaRPr lang="pt-BR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356883" y="5672281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-2</a:t>
            </a:r>
            <a:endParaRPr lang="pt-BR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32994" y="5664661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-3</a:t>
            </a:r>
            <a:endParaRPr lang="pt-BR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801912" y="562314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X</a:t>
            </a:r>
            <a:endParaRPr lang="pt-BR" sz="1200" i="1" dirty="0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5990150" y="3573016"/>
            <a:ext cx="0" cy="20313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 sz="14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71448" y="52673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781746" y="48691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4</a:t>
            </a:r>
            <a:endParaRPr lang="pt-BR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781746" y="42930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9</a:t>
            </a:r>
            <a:endParaRPr lang="pt-BR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730439" y="36560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25</a:t>
            </a:r>
            <a:endParaRPr lang="pt-BR" sz="12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>
            <a:off x="4610250" y="5020732"/>
            <a:ext cx="1152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5213302" y="5316448"/>
            <a:ext cx="57606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6319710" y="5316448"/>
            <a:ext cx="57606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6382826" y="5049120"/>
            <a:ext cx="1080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6240090" y="5517224"/>
            <a:ext cx="144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6510210" y="4712568"/>
            <a:ext cx="1764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0800000">
            <a:off x="5234909" y="4432145"/>
            <a:ext cx="1642367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0800000">
            <a:off x="5514467" y="5028415"/>
            <a:ext cx="1116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0800000">
            <a:off x="6020676" y="3789040"/>
            <a:ext cx="1368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0800000">
            <a:off x="6016470" y="5422363"/>
            <a:ext cx="28800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5391226" y="4918308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6801670" y="4331196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55" name="Oval 61"/>
          <p:cNvSpPr>
            <a:spLocks noChangeArrowheads="1"/>
          </p:cNvSpPr>
          <p:nvPr/>
        </p:nvSpPr>
        <p:spPr bwMode="auto">
          <a:xfrm>
            <a:off x="6491542" y="4919449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400">
              <a:latin typeface="+mn-lt"/>
            </a:endParaRPr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 flipH="1">
            <a:off x="5239590" y="4217660"/>
            <a:ext cx="2160240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H="1">
            <a:off x="5277690" y="4653136"/>
            <a:ext cx="2160240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5228542" y="4444732"/>
            <a:ext cx="2160240" cy="93610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0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SVM Não-Linear Exemplo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dirty="0" smtClean="0"/>
              <a:t>A mesma metodologia pode ser aplicada em um espaço 2D de características (R</a:t>
            </a:r>
            <a:r>
              <a:rPr lang="pt-BR" sz="1900" baseline="30000" dirty="0" smtClean="0"/>
              <a:t>2</a:t>
            </a:r>
            <a:r>
              <a:rPr lang="pt-BR" sz="1900" dirty="0" smtClean="0"/>
              <a:t> → R</a:t>
            </a:r>
            <a:r>
              <a:rPr lang="pt-BR" sz="1900" baseline="30000" dirty="0" smtClean="0"/>
              <a:t>3</a:t>
            </a:r>
            <a:r>
              <a:rPr lang="pt-BR" sz="1900" dirty="0" smtClean="0"/>
              <a:t>).</a:t>
            </a:r>
          </a:p>
          <a:p>
            <a:endParaRPr lang="pt-BR" sz="1900" dirty="0" smtClean="0"/>
          </a:p>
          <a:p>
            <a:r>
              <a:rPr lang="pt-BR" sz="1900" dirty="0" smtClean="0"/>
              <a:t>A única diferença é a necessidade de uma nova função de </a:t>
            </a:r>
            <a:r>
              <a:rPr lang="pt-BR" sz="1900" dirty="0" err="1" smtClean="0"/>
              <a:t>kernel</a:t>
            </a:r>
            <a:r>
              <a:rPr lang="pt-BR" sz="1900" dirty="0" smtClean="0"/>
              <a:t>. Um exemplo de função de </a:t>
            </a:r>
            <a:r>
              <a:rPr lang="pt-BR" sz="1900" dirty="0" err="1" smtClean="0"/>
              <a:t>kernel</a:t>
            </a:r>
            <a:r>
              <a:rPr lang="pt-BR" sz="1900" dirty="0" smtClean="0"/>
              <a:t> aplicável nesse caso seria:</a:t>
            </a:r>
          </a:p>
          <a:p>
            <a:pPr>
              <a:buFont typeface="Arial" pitchFamily="34" charset="0"/>
              <a:buNone/>
            </a:pPr>
            <a:r>
              <a:rPr lang="pt-BR" sz="1900" dirty="0" smtClean="0"/>
              <a:t>	</a:t>
            </a:r>
            <a:endParaRPr lang="pt-BR" sz="19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03648" y="3789040"/>
            <a:ext cx="2239343" cy="2051928"/>
            <a:chOff x="676473" y="2763614"/>
            <a:chExt cx="3319463" cy="3041650"/>
          </a:xfrm>
        </p:grpSpPr>
        <p:sp>
          <p:nvSpPr>
            <p:cNvPr id="6" name="Line 42"/>
            <p:cNvSpPr>
              <a:spLocks noChangeShapeType="1"/>
            </p:cNvSpPr>
            <p:nvPr/>
          </p:nvSpPr>
          <p:spPr bwMode="auto">
            <a:xfrm flipV="1">
              <a:off x="2297311" y="2763614"/>
              <a:ext cx="0" cy="30416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676473" y="4374927"/>
              <a:ext cx="33194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auto">
            <a:xfrm>
              <a:off x="2327473" y="35954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45"/>
            <p:cNvSpPr>
              <a:spLocks noChangeArrowheads="1"/>
            </p:cNvSpPr>
            <p:nvPr/>
          </p:nvSpPr>
          <p:spPr bwMode="auto">
            <a:xfrm>
              <a:off x="1752798" y="39526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1905198" y="44987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AutoShape 47"/>
            <p:cNvSpPr>
              <a:spLocks noChangeArrowheads="1"/>
            </p:cNvSpPr>
            <p:nvPr/>
          </p:nvSpPr>
          <p:spPr bwMode="auto">
            <a:xfrm>
              <a:off x="2438598" y="4975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AutoShape 48"/>
            <p:cNvSpPr>
              <a:spLocks noChangeArrowheads="1"/>
            </p:cNvSpPr>
            <p:nvPr/>
          </p:nvSpPr>
          <p:spPr bwMode="auto">
            <a:xfrm>
              <a:off x="2019498" y="36415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AutoShape 49"/>
            <p:cNvSpPr>
              <a:spLocks noChangeArrowheads="1"/>
            </p:cNvSpPr>
            <p:nvPr/>
          </p:nvSpPr>
          <p:spPr bwMode="auto">
            <a:xfrm>
              <a:off x="1524198" y="42701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AutoShape 50"/>
            <p:cNvSpPr>
              <a:spLocks noChangeArrowheads="1"/>
            </p:cNvSpPr>
            <p:nvPr/>
          </p:nvSpPr>
          <p:spPr bwMode="auto">
            <a:xfrm>
              <a:off x="1943298" y="50131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AutoShape 51"/>
            <p:cNvSpPr>
              <a:spLocks noChangeArrowheads="1"/>
            </p:cNvSpPr>
            <p:nvPr/>
          </p:nvSpPr>
          <p:spPr bwMode="auto">
            <a:xfrm>
              <a:off x="2438598" y="40415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AutoShape 52"/>
            <p:cNvSpPr>
              <a:spLocks noChangeArrowheads="1"/>
            </p:cNvSpPr>
            <p:nvPr/>
          </p:nvSpPr>
          <p:spPr bwMode="auto">
            <a:xfrm>
              <a:off x="3340298" y="40288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AutoShape 53"/>
            <p:cNvSpPr>
              <a:spLocks noChangeArrowheads="1"/>
            </p:cNvSpPr>
            <p:nvPr/>
          </p:nvSpPr>
          <p:spPr bwMode="auto">
            <a:xfrm>
              <a:off x="3200598" y="52417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AutoShape 54"/>
            <p:cNvSpPr>
              <a:spLocks noChangeArrowheads="1"/>
            </p:cNvSpPr>
            <p:nvPr/>
          </p:nvSpPr>
          <p:spPr bwMode="auto">
            <a:xfrm>
              <a:off x="952698" y="41558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AutoShape 55"/>
            <p:cNvSpPr>
              <a:spLocks noChangeArrowheads="1"/>
            </p:cNvSpPr>
            <p:nvPr/>
          </p:nvSpPr>
          <p:spPr bwMode="auto">
            <a:xfrm>
              <a:off x="2463998" y="5610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AutoShape 56"/>
            <p:cNvSpPr>
              <a:spLocks noChangeArrowheads="1"/>
            </p:cNvSpPr>
            <p:nvPr/>
          </p:nvSpPr>
          <p:spPr bwMode="auto">
            <a:xfrm>
              <a:off x="3429198" y="47654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AutoShape 57"/>
            <p:cNvSpPr>
              <a:spLocks noChangeArrowheads="1"/>
            </p:cNvSpPr>
            <p:nvPr/>
          </p:nvSpPr>
          <p:spPr bwMode="auto">
            <a:xfrm>
              <a:off x="1492448" y="53052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>
              <a:off x="1181298" y="48226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AutoShape 59"/>
            <p:cNvSpPr>
              <a:spLocks noChangeArrowheads="1"/>
            </p:cNvSpPr>
            <p:nvPr/>
          </p:nvSpPr>
          <p:spPr bwMode="auto">
            <a:xfrm>
              <a:off x="1238448" y="32986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AutoShape 61"/>
            <p:cNvSpPr>
              <a:spLocks noChangeArrowheads="1"/>
            </p:cNvSpPr>
            <p:nvPr/>
          </p:nvSpPr>
          <p:spPr bwMode="auto">
            <a:xfrm>
              <a:off x="2733873" y="44336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AutoShape 62"/>
            <p:cNvSpPr>
              <a:spLocks noChangeArrowheads="1"/>
            </p:cNvSpPr>
            <p:nvPr/>
          </p:nvSpPr>
          <p:spPr bwMode="auto">
            <a:xfrm>
              <a:off x="2352873" y="456701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AutoShape 63"/>
            <p:cNvSpPr>
              <a:spLocks noChangeArrowheads="1"/>
            </p:cNvSpPr>
            <p:nvPr/>
          </p:nvSpPr>
          <p:spPr bwMode="auto">
            <a:xfrm>
              <a:off x="2638623" y="332876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343223" y="3414489"/>
              <a:ext cx="1885950" cy="1905000"/>
            </a:xfrm>
            <a:prstGeom prst="ellipse">
              <a:avLst/>
            </a:prstGeom>
            <a:noFill/>
            <a:ln w="15875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AutoShape 67"/>
            <p:cNvSpPr>
              <a:spLocks noChangeArrowheads="1"/>
            </p:cNvSpPr>
            <p:nvPr/>
          </p:nvSpPr>
          <p:spPr bwMode="auto">
            <a:xfrm>
              <a:off x="1390848" y="345100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AutoShape 68"/>
            <p:cNvSpPr>
              <a:spLocks noChangeArrowheads="1"/>
            </p:cNvSpPr>
            <p:nvPr/>
          </p:nvSpPr>
          <p:spPr bwMode="auto">
            <a:xfrm>
              <a:off x="3314898" y="34319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07569"/>
              </p:ext>
            </p:extLst>
          </p:nvPr>
        </p:nvGraphicFramePr>
        <p:xfrm>
          <a:off x="899592" y="3302000"/>
          <a:ext cx="4129568" cy="41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527200" imgH="253800" progId="Equation.3">
                  <p:embed/>
                </p:oleObj>
              </mc:Choice>
              <mc:Fallback>
                <p:oleObj name="Equation" r:id="rId3" imgW="252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02000"/>
                        <a:ext cx="4129568" cy="415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004048" y="3562559"/>
            <a:ext cx="2736304" cy="2386721"/>
            <a:chOff x="4645669" y="2693888"/>
            <a:chExt cx="3814763" cy="3327400"/>
          </a:xfrm>
        </p:grpSpPr>
        <p:sp>
          <p:nvSpPr>
            <p:cNvPr id="32" name="Line 69"/>
            <p:cNvSpPr>
              <a:spLocks noChangeShapeType="1"/>
            </p:cNvSpPr>
            <p:nvPr/>
          </p:nvSpPr>
          <p:spPr bwMode="auto">
            <a:xfrm flipH="1" flipV="1">
              <a:off x="6142682" y="2693888"/>
              <a:ext cx="0" cy="20701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>
              <a:off x="6112519" y="4781451"/>
              <a:ext cx="23479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AutoShape 71"/>
            <p:cNvSpPr>
              <a:spLocks noChangeArrowheads="1"/>
            </p:cNvSpPr>
            <p:nvPr/>
          </p:nvSpPr>
          <p:spPr bwMode="auto">
            <a:xfrm>
              <a:off x="6410969" y="414486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AutoShape 72"/>
            <p:cNvSpPr>
              <a:spLocks noChangeArrowheads="1"/>
            </p:cNvSpPr>
            <p:nvPr/>
          </p:nvSpPr>
          <p:spPr bwMode="auto">
            <a:xfrm>
              <a:off x="5836294" y="450205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AutoShape 73"/>
            <p:cNvSpPr>
              <a:spLocks noChangeArrowheads="1"/>
            </p:cNvSpPr>
            <p:nvPr/>
          </p:nvSpPr>
          <p:spPr bwMode="auto">
            <a:xfrm>
              <a:off x="6217294" y="5057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AutoShape 74"/>
            <p:cNvSpPr>
              <a:spLocks noChangeArrowheads="1"/>
            </p:cNvSpPr>
            <p:nvPr/>
          </p:nvSpPr>
          <p:spPr bwMode="auto">
            <a:xfrm>
              <a:off x="7036444" y="5057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AutoShape 75"/>
            <p:cNvSpPr>
              <a:spLocks noChangeArrowheads="1"/>
            </p:cNvSpPr>
            <p:nvPr/>
          </p:nvSpPr>
          <p:spPr bwMode="auto">
            <a:xfrm>
              <a:off x="6102994" y="419090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AutoShape 76"/>
            <p:cNvSpPr>
              <a:spLocks noChangeArrowheads="1"/>
            </p:cNvSpPr>
            <p:nvPr/>
          </p:nvSpPr>
          <p:spPr bwMode="auto">
            <a:xfrm>
              <a:off x="6312544" y="44671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AutoShape 77"/>
            <p:cNvSpPr>
              <a:spLocks noChangeArrowheads="1"/>
            </p:cNvSpPr>
            <p:nvPr/>
          </p:nvSpPr>
          <p:spPr bwMode="auto">
            <a:xfrm>
              <a:off x="6541144" y="50957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AutoShape 78"/>
            <p:cNvSpPr>
              <a:spLocks noChangeArrowheads="1"/>
            </p:cNvSpPr>
            <p:nvPr/>
          </p:nvSpPr>
          <p:spPr bwMode="auto">
            <a:xfrm>
              <a:off x="6522094" y="4590951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AutoShape 79"/>
            <p:cNvSpPr>
              <a:spLocks noChangeArrowheads="1"/>
            </p:cNvSpPr>
            <p:nvPr/>
          </p:nvSpPr>
          <p:spPr bwMode="auto">
            <a:xfrm>
              <a:off x="8128644" y="42258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AutoShape 80"/>
            <p:cNvSpPr>
              <a:spLocks noChangeArrowheads="1"/>
            </p:cNvSpPr>
            <p:nvPr/>
          </p:nvSpPr>
          <p:spPr bwMode="auto">
            <a:xfrm>
              <a:off x="7988944" y="54386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AutoShape 81"/>
            <p:cNvSpPr>
              <a:spLocks noChangeArrowheads="1"/>
            </p:cNvSpPr>
            <p:nvPr/>
          </p:nvSpPr>
          <p:spPr bwMode="auto">
            <a:xfrm>
              <a:off x="7512694" y="31907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AutoShape 82"/>
            <p:cNvSpPr>
              <a:spLocks noChangeArrowheads="1"/>
            </p:cNvSpPr>
            <p:nvPr/>
          </p:nvSpPr>
          <p:spPr bwMode="auto">
            <a:xfrm>
              <a:off x="7519044" y="4454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AutoShape 83"/>
            <p:cNvSpPr>
              <a:spLocks noChangeArrowheads="1"/>
            </p:cNvSpPr>
            <p:nvPr/>
          </p:nvSpPr>
          <p:spPr bwMode="auto">
            <a:xfrm>
              <a:off x="8217544" y="4962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AutoShape 84"/>
            <p:cNvSpPr>
              <a:spLocks noChangeArrowheads="1"/>
            </p:cNvSpPr>
            <p:nvPr/>
          </p:nvSpPr>
          <p:spPr bwMode="auto">
            <a:xfrm>
              <a:off x="7042794" y="39019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AutoShape 85"/>
            <p:cNvSpPr>
              <a:spLocks noChangeArrowheads="1"/>
            </p:cNvSpPr>
            <p:nvPr/>
          </p:nvSpPr>
          <p:spPr bwMode="auto">
            <a:xfrm>
              <a:off x="7646044" y="513387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AutoShape 86"/>
            <p:cNvSpPr>
              <a:spLocks noChangeArrowheads="1"/>
            </p:cNvSpPr>
            <p:nvPr/>
          </p:nvSpPr>
          <p:spPr bwMode="auto">
            <a:xfrm>
              <a:off x="7436494" y="34003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AutoShape 87"/>
            <p:cNvSpPr>
              <a:spLocks noChangeArrowheads="1"/>
            </p:cNvSpPr>
            <p:nvPr/>
          </p:nvSpPr>
          <p:spPr bwMode="auto">
            <a:xfrm>
              <a:off x="6045844" y="490686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AutoShape 88"/>
            <p:cNvSpPr>
              <a:spLocks noChangeArrowheads="1"/>
            </p:cNvSpPr>
            <p:nvPr/>
          </p:nvSpPr>
          <p:spPr bwMode="auto">
            <a:xfrm>
              <a:off x="5664844" y="504021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AutoShape 89"/>
            <p:cNvSpPr>
              <a:spLocks noChangeArrowheads="1"/>
            </p:cNvSpPr>
            <p:nvPr/>
          </p:nvSpPr>
          <p:spPr bwMode="auto">
            <a:xfrm>
              <a:off x="7426969" y="352573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AutoShape 91"/>
            <p:cNvSpPr>
              <a:spLocks noChangeArrowheads="1"/>
            </p:cNvSpPr>
            <p:nvPr/>
          </p:nvSpPr>
          <p:spPr bwMode="auto">
            <a:xfrm>
              <a:off x="6979294" y="30574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AutoShape 92"/>
            <p:cNvSpPr>
              <a:spLocks noChangeArrowheads="1"/>
            </p:cNvSpPr>
            <p:nvPr/>
          </p:nvSpPr>
          <p:spPr bwMode="auto">
            <a:xfrm>
              <a:off x="8103244" y="362892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H="1">
              <a:off x="4894907" y="4783038"/>
              <a:ext cx="1238250" cy="9969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Line 94"/>
            <p:cNvSpPr>
              <a:spLocks noChangeShapeType="1"/>
            </p:cNvSpPr>
            <p:nvPr/>
          </p:nvSpPr>
          <p:spPr bwMode="auto">
            <a:xfrm>
              <a:off x="6131569" y="3430488"/>
              <a:ext cx="1447800" cy="13335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6360169" y="4802088"/>
              <a:ext cx="1219200" cy="12192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96"/>
            <p:cNvSpPr>
              <a:spLocks noChangeShapeType="1"/>
            </p:cNvSpPr>
            <p:nvPr/>
          </p:nvSpPr>
          <p:spPr bwMode="auto">
            <a:xfrm flipV="1">
              <a:off x="4664719" y="3468588"/>
              <a:ext cx="1466850" cy="8382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Line 97"/>
            <p:cNvSpPr>
              <a:spLocks noChangeShapeType="1"/>
            </p:cNvSpPr>
            <p:nvPr/>
          </p:nvSpPr>
          <p:spPr bwMode="auto">
            <a:xfrm>
              <a:off x="4645669" y="4306788"/>
              <a:ext cx="1714500" cy="16954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" name="Right Arrow 59"/>
          <p:cNvSpPr/>
          <p:nvPr/>
        </p:nvSpPr>
        <p:spPr bwMode="auto">
          <a:xfrm>
            <a:off x="4196720" y="4509120"/>
            <a:ext cx="576064" cy="360040"/>
          </a:xfrm>
          <a:prstGeom prst="rightArrow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19515" y="5013176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</a:rPr>
              <a:t>z</a:t>
            </a:r>
            <a:r>
              <a:rPr lang="pt-BR" sz="1200" baseline="-25000" dirty="0" smtClean="0">
                <a:solidFill>
                  <a:schemeClr val="bg2"/>
                </a:solidFill>
              </a:rPr>
              <a:t>1</a:t>
            </a:r>
            <a:endParaRPr lang="pt-BR" sz="1200" baseline="-250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573016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</a:rPr>
              <a:t>z</a:t>
            </a:r>
            <a:r>
              <a:rPr lang="pt-BR" sz="1200" baseline="-25000" dirty="0" smtClean="0">
                <a:solidFill>
                  <a:schemeClr val="bg2"/>
                </a:solidFill>
              </a:rPr>
              <a:t>2</a:t>
            </a:r>
            <a:endParaRPr lang="pt-BR" sz="1200" baseline="-250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92080" y="5589240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</a:rPr>
              <a:t>z</a:t>
            </a:r>
            <a:r>
              <a:rPr lang="pt-BR" sz="1200" baseline="-25000" dirty="0" smtClean="0">
                <a:solidFill>
                  <a:schemeClr val="bg2"/>
                </a:solidFill>
              </a:rPr>
              <a:t>3</a:t>
            </a:r>
            <a:endParaRPr lang="pt-BR" sz="1200" baseline="-2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de </a:t>
            </a:r>
            <a:r>
              <a:rPr lang="pt-BR" dirty="0" err="1"/>
              <a:t>Kernel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27584" y="1628800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61034"/>
              </p:ext>
            </p:extLst>
          </p:nvPr>
        </p:nvGraphicFramePr>
        <p:xfrm>
          <a:off x="2563396" y="1556792"/>
          <a:ext cx="3960440" cy="1823006"/>
        </p:xfrm>
        <a:graphic>
          <a:graphicData uri="http://schemas.openxmlformats.org/drawingml/2006/table">
            <a:tbl>
              <a:tblPr/>
              <a:tblGrid>
                <a:gridCol w="1394463"/>
                <a:gridCol w="2565977"/>
              </a:tblGrid>
              <a:tr h="43204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Kernel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Função 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365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Polinomial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5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Gaussiano</a:t>
                      </a:r>
                      <a:endParaRPr lang="pt-BR" sz="110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5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Sigmoidal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87600" marR="8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51808"/>
              </p:ext>
            </p:extLst>
          </p:nvPr>
        </p:nvGraphicFramePr>
        <p:xfrm>
          <a:off x="4694245" y="1602169"/>
          <a:ext cx="838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545760" imgH="241200" progId="Equation.3">
                  <p:embed/>
                </p:oleObj>
              </mc:Choice>
              <mc:Fallback>
                <p:oleObj name="Equation" r:id="rId3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45" y="1602169"/>
                        <a:ext cx="8382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72542"/>
              </p:ext>
            </p:extLst>
          </p:nvPr>
        </p:nvGraphicFramePr>
        <p:xfrm>
          <a:off x="4006984" y="2013211"/>
          <a:ext cx="1696192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1002865" imgH="253890" progId="Equation.3">
                  <p:embed/>
                </p:oleObj>
              </mc:Choice>
              <mc:Fallback>
                <p:oleObj name="Equation" r:id="rId5" imgW="100286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984" y="2013211"/>
                        <a:ext cx="1696192" cy="432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52412"/>
              </p:ext>
            </p:extLst>
          </p:nvPr>
        </p:nvGraphicFramePr>
        <p:xfrm>
          <a:off x="4003556" y="2434537"/>
          <a:ext cx="1728192" cy="46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1143000" imgH="304800" progId="Equation.3">
                  <p:embed/>
                </p:oleObj>
              </mc:Choice>
              <mc:Fallback>
                <p:oleObj name="Equation" r:id="rId7" imgW="1143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556" y="2434537"/>
                        <a:ext cx="1728192" cy="460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048"/>
              </p:ext>
            </p:extLst>
          </p:nvPr>
        </p:nvGraphicFramePr>
        <p:xfrm>
          <a:off x="3999379" y="2933488"/>
          <a:ext cx="1998726" cy="4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9" imgW="1206500" imgH="241300" progId="Equation.3">
                  <p:embed/>
                </p:oleObj>
              </mc:Choice>
              <mc:Fallback>
                <p:oleObj name="Equation" r:id="rId9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379" y="2933488"/>
                        <a:ext cx="1998726" cy="40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6084" y="3724652"/>
            <a:ext cx="21157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80727" y="3717032"/>
            <a:ext cx="2215609" cy="25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Polynomial</a:t>
            </a:r>
            <a:r>
              <a:rPr lang="pt-BR" dirty="0"/>
              <a:t> </a:t>
            </a:r>
            <a:r>
              <a:rPr lang="pt-BR" dirty="0" err="1"/>
              <a:t>Kernel</a:t>
            </a:r>
            <a:endParaRPr lang="pt-BR" dirty="0"/>
          </a:p>
        </p:txBody>
      </p:sp>
      <p:pic>
        <p:nvPicPr>
          <p:cNvPr id="4" name="SVM with polynomial kernel visualiz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680" y="1628800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O SVM foi originalmente concebido para lidar com </a:t>
            </a:r>
            <a:r>
              <a:rPr lang="pt-BR" sz="2400" b="1" dirty="0"/>
              <a:t>classificações binárias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r>
              <a:rPr lang="pt-BR" sz="2400" dirty="0"/>
              <a:t>Entretanto, a maior parte dos problemas reais requerem </a:t>
            </a:r>
            <a:r>
              <a:rPr lang="pt-BR" sz="2400" b="1" dirty="0"/>
              <a:t>múltiplas classes</a:t>
            </a:r>
            <a:r>
              <a:rPr lang="pt-BR" sz="2400" dirty="0"/>
              <a:t>.</a:t>
            </a:r>
          </a:p>
          <a:p>
            <a:endParaRPr lang="pt-BR" sz="1800" dirty="0"/>
          </a:p>
          <a:p>
            <a:r>
              <a:rPr lang="pt-BR" sz="2400" dirty="0"/>
              <a:t>Para se utilizar uma SVM para classificar múltiplas classes é necessário transformar o problema </a:t>
            </a:r>
            <a:r>
              <a:rPr lang="pt-BR" sz="2400" dirty="0" err="1"/>
              <a:t>multi-classe</a:t>
            </a:r>
            <a:r>
              <a:rPr lang="pt-BR" sz="2400" dirty="0"/>
              <a:t> em vários problemas da classes binárias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Um contra o resto.</a:t>
            </a:r>
          </a:p>
          <a:p>
            <a:pPr lvl="1"/>
            <a:r>
              <a:rPr lang="pt-BR" sz="1800" dirty="0" err="1"/>
              <a:t>Pairwise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6858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de Aprendizado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Aprendizado Supervisionado</a:t>
            </a:r>
          </a:p>
          <a:p>
            <a:pPr lvl="1"/>
            <a:r>
              <a:rPr lang="pt-BR" sz="2400" dirty="0"/>
              <a:t>Árvores de </a:t>
            </a:r>
            <a:r>
              <a:rPr lang="pt-BR" sz="2400" dirty="0" smtClean="0"/>
              <a:t>Decisão</a:t>
            </a:r>
            <a:r>
              <a:rPr lang="pt-BR" sz="2400" dirty="0"/>
              <a:t>.</a:t>
            </a:r>
          </a:p>
          <a:p>
            <a:pPr lvl="1"/>
            <a:r>
              <a:rPr lang="pt-BR" sz="2400" dirty="0"/>
              <a:t>K-</a:t>
            </a:r>
            <a:r>
              <a:rPr lang="pt-BR" sz="2400" dirty="0" err="1"/>
              <a:t>Nearest</a:t>
            </a:r>
            <a:r>
              <a:rPr lang="pt-BR" sz="2400" dirty="0"/>
              <a:t> </a:t>
            </a:r>
            <a:r>
              <a:rPr lang="pt-BR" sz="2400" dirty="0" err="1"/>
              <a:t>Neighbor</a:t>
            </a:r>
            <a:r>
              <a:rPr lang="pt-BR" sz="2400" dirty="0"/>
              <a:t> (KNN).</a:t>
            </a:r>
          </a:p>
          <a:p>
            <a:pPr lvl="1"/>
            <a:r>
              <a:rPr lang="pt-BR" sz="2400" b="1" dirty="0" err="1"/>
              <a:t>Support</a:t>
            </a:r>
            <a:r>
              <a:rPr lang="pt-BR" sz="2400" b="1" dirty="0"/>
              <a:t> Vector </a:t>
            </a:r>
            <a:r>
              <a:rPr lang="pt-BR" sz="2400" b="1" dirty="0" err="1"/>
              <a:t>Machines</a:t>
            </a:r>
            <a:r>
              <a:rPr lang="pt-BR" sz="2400" b="1" dirty="0"/>
              <a:t> (SVM).</a:t>
            </a:r>
          </a:p>
          <a:p>
            <a:pPr lvl="1"/>
            <a:r>
              <a:rPr lang="pt-BR" sz="2400" dirty="0"/>
              <a:t>Redes Neurais.</a:t>
            </a:r>
          </a:p>
          <a:p>
            <a:endParaRPr lang="pt-BR" sz="2800" dirty="0"/>
          </a:p>
          <a:p>
            <a:r>
              <a:rPr lang="pt-BR" sz="2800" dirty="0"/>
              <a:t>Aprendizado Não Supervisionado</a:t>
            </a:r>
          </a:p>
          <a:p>
            <a:endParaRPr lang="pt-BR" sz="2800" dirty="0"/>
          </a:p>
          <a:p>
            <a:r>
              <a:rPr lang="pt-BR" sz="2800" dirty="0"/>
              <a:t>Aprendizado Por Reforço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Antes de aplicar uma SVM para classificar um conjunto de dados é necessário responder  algumas questões: </a:t>
            </a:r>
          </a:p>
          <a:p>
            <a:endParaRPr lang="pt-BR" sz="2800" dirty="0"/>
          </a:p>
          <a:p>
            <a:pPr lvl="1"/>
            <a:r>
              <a:rPr lang="pt-BR" sz="2400" dirty="0"/>
              <a:t>Quais funções de </a:t>
            </a:r>
            <a:r>
              <a:rPr lang="pt-BR" sz="2400" dirty="0" err="1"/>
              <a:t>kernel</a:t>
            </a:r>
            <a:r>
              <a:rPr lang="pt-BR" sz="2400" dirty="0"/>
              <a:t> utilizar?</a:t>
            </a:r>
          </a:p>
          <a:p>
            <a:pPr lvl="1"/>
            <a:r>
              <a:rPr lang="pt-BR" sz="2400" dirty="0"/>
              <a:t>Qual o valor do parâmetro C (Soft </a:t>
            </a:r>
            <a:r>
              <a:rPr lang="pt-BR" sz="2400" dirty="0" err="1"/>
              <a:t>Margin</a:t>
            </a:r>
            <a:r>
              <a:rPr lang="pt-BR" sz="2400" dirty="0"/>
              <a:t>)?</a:t>
            </a:r>
            <a:br>
              <a:rPr lang="pt-BR" sz="2400" dirty="0"/>
            </a:br>
            <a:endParaRPr lang="pt-BR" sz="2400" dirty="0"/>
          </a:p>
          <a:p>
            <a:r>
              <a:rPr lang="pt-BR" sz="2800" dirty="0"/>
              <a:t>Validações cruzadas (</a:t>
            </a:r>
            <a:r>
              <a:rPr lang="pt-BR" sz="2800" dirty="0" err="1"/>
              <a:t>cross‐validations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02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</a:t>
            </a:r>
            <a:r>
              <a:rPr lang="pt-BR" dirty="0" smtClean="0"/>
              <a:t>e </a:t>
            </a:r>
            <a:r>
              <a:rPr lang="pt-BR" dirty="0"/>
              <a:t>Desvantagens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Vantagens:</a:t>
            </a:r>
          </a:p>
          <a:p>
            <a:pPr lvl="1"/>
            <a:r>
              <a:rPr lang="pt-BR" sz="2400" dirty="0"/>
              <a:t>Consegue lidar bem com grandes conjuntos de exemplos.</a:t>
            </a:r>
          </a:p>
          <a:p>
            <a:pPr lvl="1"/>
            <a:r>
              <a:rPr lang="pt-BR" sz="2400" dirty="0"/>
              <a:t>Trata bem dados de alta dimensão.</a:t>
            </a:r>
          </a:p>
          <a:p>
            <a:pPr lvl="1"/>
            <a:r>
              <a:rPr lang="pt-BR" sz="2400" dirty="0"/>
              <a:t>O processo de classificação é rápido.</a:t>
            </a:r>
          </a:p>
          <a:p>
            <a:pPr lvl="1"/>
            <a:endParaRPr lang="pt-BR" sz="2400" dirty="0"/>
          </a:p>
          <a:p>
            <a:r>
              <a:rPr lang="pt-BR" sz="2800" b="1" dirty="0"/>
              <a:t>Desvantagens:</a:t>
            </a:r>
          </a:p>
          <a:p>
            <a:pPr lvl="1"/>
            <a:r>
              <a:rPr lang="pt-BR" sz="2400" dirty="0"/>
              <a:t>É necessário definir um bom </a:t>
            </a:r>
            <a:r>
              <a:rPr lang="pt-BR" sz="2400" dirty="0" err="1"/>
              <a:t>Kernel</a:t>
            </a:r>
            <a:r>
              <a:rPr lang="pt-BR" sz="2400" dirty="0"/>
              <a:t>.</a:t>
            </a:r>
          </a:p>
          <a:p>
            <a:pPr lvl="1"/>
            <a:r>
              <a:rPr lang="pt-BR" sz="2400" dirty="0"/>
              <a:t>O tempo de treinamento pode ser bem longo dependendo do número de exemplos e dimensionalidade dos dados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92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hlinkClick r:id="rId2"/>
              </a:rPr>
              <a:t>http://www.csie.ntu.edu.tw/~cjlin/libsvm/</a:t>
            </a:r>
            <a:endParaRPr lang="pt-BR" sz="2800" dirty="0"/>
          </a:p>
          <a:p>
            <a:endParaRPr lang="pt-BR" sz="2800" dirty="0"/>
          </a:p>
          <a:p>
            <a:pPr lvl="1"/>
            <a:r>
              <a:rPr lang="pt-BR" sz="2400" dirty="0">
                <a:hlinkClick r:id="rId3"/>
              </a:rPr>
              <a:t>http://www.python.org/download/</a:t>
            </a:r>
            <a:endParaRPr lang="pt-BR" sz="2400" dirty="0"/>
          </a:p>
          <a:p>
            <a:pPr lvl="1"/>
            <a:endParaRPr lang="pt-BR" sz="2400" dirty="0"/>
          </a:p>
          <a:p>
            <a:pPr lvl="1"/>
            <a:r>
              <a:rPr lang="pt-BR" sz="2400" dirty="0">
                <a:hlinkClick r:id="rId4"/>
              </a:rPr>
              <a:t>http://www.gnuplot.info/download.html</a:t>
            </a:r>
            <a:r>
              <a:rPr lang="pt-BR" sz="2400" dirty="0"/>
              <a:t>  </a:t>
            </a:r>
          </a:p>
          <a:p>
            <a:endParaRPr lang="pt-BR" sz="2800" dirty="0"/>
          </a:p>
          <a:p>
            <a:r>
              <a:rPr lang="pt-BR" sz="2000" b="1" dirty="0"/>
              <a:t>Bases de Exemplos: </a:t>
            </a:r>
            <a:r>
              <a:rPr lang="pt-BR" sz="2000" dirty="0" smtClean="0">
                <a:hlinkClick r:id="rId5"/>
              </a:rPr>
              <a:t>http</a:t>
            </a:r>
            <a:r>
              <a:rPr lang="pt-BR" sz="2000" dirty="0">
                <a:hlinkClick r:id="rId5"/>
              </a:rPr>
              <a:t>://www.csie.ntu.edu.tw/~cjlin/libsvmtools/datasets/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>
                <a:hlinkClick r:id="rId6"/>
              </a:rPr>
              <a:t>http://archive.ics.uci.edu/ml/datasets.html</a:t>
            </a:r>
            <a:r>
              <a:rPr lang="pt-BR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85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568863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Mitchell, T. </a:t>
            </a:r>
            <a:r>
              <a:rPr lang="en-US" sz="2000" b="1" dirty="0"/>
              <a:t>Machine Learning</a:t>
            </a:r>
            <a:r>
              <a:rPr lang="en-US" sz="2000" dirty="0"/>
              <a:t>, McGraw–Hill Science/Engineering/Math, 1997.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en-US" sz="2000" dirty="0" err="1" smtClean="0"/>
              <a:t>Duda</a:t>
            </a:r>
            <a:r>
              <a:rPr lang="en-US" sz="2000" dirty="0" smtClean="0"/>
              <a:t>, R., Hart, P., Stork, D., </a:t>
            </a:r>
            <a:r>
              <a:rPr lang="en-US" sz="2000" b="1" dirty="0"/>
              <a:t>Pattern Classification</a:t>
            </a:r>
            <a:r>
              <a:rPr lang="en-US" sz="2000" dirty="0"/>
              <a:t>, John Wiley &amp; Sons, </a:t>
            </a:r>
            <a:r>
              <a:rPr lang="en-US" sz="2000" dirty="0" smtClean="0"/>
              <a:t>2000</a:t>
            </a:r>
          </a:p>
          <a:p>
            <a:endParaRPr lang="en-US" sz="2000" dirty="0"/>
          </a:p>
          <a:p>
            <a:r>
              <a:rPr lang="en-US" sz="2000" dirty="0" err="1" smtClean="0"/>
              <a:t>Cristianini</a:t>
            </a:r>
            <a:r>
              <a:rPr lang="en-US" sz="2000" dirty="0" smtClean="0"/>
              <a:t>, N., </a:t>
            </a:r>
            <a:r>
              <a:rPr lang="en-US" sz="2000" dirty="0" err="1" smtClean="0"/>
              <a:t>Shawe</a:t>
            </a:r>
            <a:r>
              <a:rPr lang="en-US" sz="2000" dirty="0" smtClean="0"/>
              <a:t>-Taylor, J., </a:t>
            </a:r>
            <a:r>
              <a:rPr lang="en-US" sz="2000" b="1" dirty="0" smtClean="0"/>
              <a:t>An </a:t>
            </a:r>
            <a:r>
              <a:rPr lang="en-US" sz="2000" b="1" dirty="0"/>
              <a:t>Introduction to Support Vector Machines and Other Kernel-based Learning Methods</a:t>
            </a:r>
            <a:r>
              <a:rPr lang="en-US" sz="2000" dirty="0"/>
              <a:t>, Cambridge University </a:t>
            </a:r>
            <a:r>
              <a:rPr lang="en-US" sz="2000" dirty="0" smtClean="0"/>
              <a:t>Press, 2000. </a:t>
            </a:r>
          </a:p>
          <a:p>
            <a:endParaRPr lang="en-US" sz="2000" b="1" dirty="0" smtClean="0"/>
          </a:p>
          <a:p>
            <a:endParaRPr lang="pt-BR" sz="2000" dirty="0"/>
          </a:p>
        </p:txBody>
      </p:sp>
      <p:pic>
        <p:nvPicPr>
          <p:cNvPr id="5122" name="Picture 2" descr="http://www.abulsme.com/images/mlcoverW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7" y="1628800"/>
            <a:ext cx="13050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wiley.com/product_data/coverImage300/93/04710566/0471056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8" y="1628801"/>
            <a:ext cx="12618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channeladvisor.com/Thumbnails/92001098/6099773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02" y="3875074"/>
            <a:ext cx="1535691" cy="22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Aprendizado Supervisionado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Observa-se alguns pares de </a:t>
            </a:r>
            <a:r>
              <a:rPr lang="pt-BR" sz="2800" b="1" dirty="0"/>
              <a:t>exemplos de entrada e saída</a:t>
            </a:r>
            <a:r>
              <a:rPr lang="pt-BR" sz="2800" dirty="0"/>
              <a:t>, de forma a aprender uma </a:t>
            </a:r>
            <a:r>
              <a:rPr lang="pt-BR" sz="2800" b="1" dirty="0"/>
              <a:t>função que mapeia a entrada para a saída</a:t>
            </a:r>
            <a:r>
              <a:rPr lang="pt-BR" sz="2800" dirty="0"/>
              <a:t>. </a:t>
            </a:r>
          </a:p>
          <a:p>
            <a:endParaRPr lang="pt-BR" sz="2800" dirty="0"/>
          </a:p>
          <a:p>
            <a:r>
              <a:rPr lang="pt-BR" sz="2800" dirty="0"/>
              <a:t>Damos ao sistema a </a:t>
            </a:r>
            <a:r>
              <a:rPr lang="pt-BR" sz="2800" b="1" dirty="0"/>
              <a:t>resposta correta</a:t>
            </a:r>
            <a:r>
              <a:rPr lang="pt-BR" sz="2800" dirty="0"/>
              <a:t> durante o processo de treinamento.</a:t>
            </a:r>
          </a:p>
          <a:p>
            <a:endParaRPr lang="pt-BR" sz="2800" dirty="0"/>
          </a:p>
          <a:p>
            <a:r>
              <a:rPr lang="pt-BR" sz="2800" dirty="0"/>
              <a:t>É eficiente pois o sistema pode trabalhar diretamente com informações corretas.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Proposto em 1995 pelo russo </a:t>
            </a:r>
            <a:r>
              <a:rPr lang="pt-BR" sz="2400" b="1" dirty="0"/>
              <a:t>Vladimir </a:t>
            </a:r>
            <a:r>
              <a:rPr lang="pt-BR" sz="2400" b="1" dirty="0" err="1"/>
              <a:t>Vapnik</a:t>
            </a:r>
            <a:r>
              <a:rPr lang="pt-BR" sz="2400" dirty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Consiste </a:t>
            </a:r>
            <a:r>
              <a:rPr lang="pt-BR" sz="2400" dirty="0"/>
              <a:t>em um método de aprendizado que tenta encontrar a </a:t>
            </a:r>
            <a:r>
              <a:rPr lang="pt-BR" sz="2400" b="1" dirty="0"/>
              <a:t>maior margem</a:t>
            </a:r>
            <a:r>
              <a:rPr lang="pt-BR" sz="2400" dirty="0"/>
              <a:t> para separar diferentes classes de dados.</a:t>
            </a:r>
          </a:p>
          <a:p>
            <a:endParaRPr lang="pt-BR" sz="1800" dirty="0"/>
          </a:p>
          <a:p>
            <a:r>
              <a:rPr lang="pt-BR" sz="2400" dirty="0"/>
              <a:t>Pertence à classe de algoritmos de </a:t>
            </a:r>
            <a:r>
              <a:rPr lang="pt-BR" sz="2400" b="1" dirty="0"/>
              <a:t>aprendizado supervisionado</a:t>
            </a:r>
            <a:r>
              <a:rPr lang="pt-BR" sz="2400" dirty="0"/>
              <a:t>. </a:t>
            </a:r>
          </a:p>
          <a:p>
            <a:endParaRPr lang="pt-BR" sz="1800" dirty="0"/>
          </a:p>
          <a:p>
            <a:r>
              <a:rPr lang="pt-BR" sz="2400" dirty="0"/>
              <a:t>A essência do SVM é a construção de um </a:t>
            </a:r>
            <a:r>
              <a:rPr lang="pt-BR" sz="2400" b="1" dirty="0"/>
              <a:t>hiperplano ótimo</a:t>
            </a:r>
            <a:r>
              <a:rPr lang="pt-BR" sz="2400" dirty="0"/>
              <a:t>, de modo que ele possa separar diferentes classes de dados com a maior margem possível.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33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388843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Como separar essas duas classes? </a:t>
            </a:r>
          </a:p>
        </p:txBody>
      </p:sp>
      <p:grpSp>
        <p:nvGrpSpPr>
          <p:cNvPr id="5" name="Group 61"/>
          <p:cNvGrpSpPr/>
          <p:nvPr/>
        </p:nvGrpSpPr>
        <p:grpSpPr>
          <a:xfrm>
            <a:off x="4429293" y="1988840"/>
            <a:ext cx="3959131" cy="3456384"/>
            <a:chOff x="2195736" y="1628800"/>
            <a:chExt cx="4536504" cy="396044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439671" y="2409702"/>
              <a:ext cx="3788522" cy="2514929"/>
              <a:chOff x="4889" y="7318"/>
              <a:chExt cx="2595" cy="1723"/>
            </a:xfrm>
          </p:grpSpPr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>
                <a:off x="4889" y="7854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5347" y="845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6027" y="7486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5294" y="7318"/>
                <a:ext cx="171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635" y="7776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962" y="856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6673" y="819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6799" y="877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auto">
              <a:xfrm>
                <a:off x="6602" y="767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>
                <a:off x="7217" y="8023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16310" y="3608226"/>
              <a:ext cx="3960440" cy="158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195736" y="5572412"/>
              <a:ext cx="4536504" cy="1682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339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grpSp>
        <p:nvGrpSpPr>
          <p:cNvPr id="4" name="Group 61"/>
          <p:cNvGrpSpPr/>
          <p:nvPr/>
        </p:nvGrpSpPr>
        <p:grpSpPr>
          <a:xfrm>
            <a:off x="4429293" y="1988840"/>
            <a:ext cx="3959131" cy="3456384"/>
            <a:chOff x="2195736" y="1628800"/>
            <a:chExt cx="4536504" cy="396044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39669" y="2171781"/>
              <a:ext cx="3788522" cy="3138187"/>
              <a:chOff x="4889" y="7155"/>
              <a:chExt cx="2595" cy="2150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5158" y="7367"/>
                <a:ext cx="1782" cy="16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5517" y="7155"/>
                <a:ext cx="947" cy="21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5294" y="7225"/>
                <a:ext cx="1308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5465" y="7367"/>
                <a:ext cx="1334" cy="19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4889" y="7854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5347" y="845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027" y="7486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5294" y="7318"/>
                <a:ext cx="171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5635" y="7776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5962" y="856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6673" y="819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6799" y="877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6602" y="767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auto">
              <a:xfrm>
                <a:off x="7217" y="8023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216310" y="3608226"/>
              <a:ext cx="3960440" cy="158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2195736" y="5572412"/>
              <a:ext cx="4536504" cy="1682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 Placeholder 2"/>
          <p:cNvSpPr txBox="1">
            <a:spLocks/>
          </p:cNvSpPr>
          <p:nvPr/>
        </p:nvSpPr>
        <p:spPr>
          <a:xfrm>
            <a:off x="467544" y="1628800"/>
            <a:ext cx="388843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Como separar essas duas classes?</a:t>
            </a:r>
          </a:p>
          <a:p>
            <a:endParaRPr lang="pt-BR" sz="2400" dirty="0" smtClean="0"/>
          </a:p>
          <a:p>
            <a:pPr lvl="1"/>
            <a:r>
              <a:rPr lang="pt-BR" sz="1800" dirty="0" smtClean="0"/>
              <a:t>Existem diversas retas que podem ser traçadas para separar os dados.</a:t>
            </a:r>
          </a:p>
          <a:p>
            <a:pPr lvl="1"/>
            <a:endParaRPr lang="pt-BR" sz="1800" dirty="0" smtClean="0"/>
          </a:p>
          <a:p>
            <a:r>
              <a:rPr lang="pt-BR" sz="2400" dirty="0" smtClean="0"/>
              <a:t>Qual delas é a melhor opção?</a:t>
            </a:r>
          </a:p>
        </p:txBody>
      </p:sp>
    </p:spTree>
    <p:extLst>
      <p:ext uri="{BB962C8B-B14F-4D97-AF65-F5344CB8AC3E}">
        <p14:creationId xmlns:p14="http://schemas.microsoft.com/office/powerpoint/2010/main" val="4619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grpSp>
        <p:nvGrpSpPr>
          <p:cNvPr id="4" name="Group 61"/>
          <p:cNvGrpSpPr/>
          <p:nvPr/>
        </p:nvGrpSpPr>
        <p:grpSpPr>
          <a:xfrm>
            <a:off x="4429293" y="1988840"/>
            <a:ext cx="3959131" cy="3456384"/>
            <a:chOff x="2195736" y="1628800"/>
            <a:chExt cx="4536504" cy="396044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439665" y="2060848"/>
              <a:ext cx="3788519" cy="3456384"/>
              <a:chOff x="4889" y="7079"/>
              <a:chExt cx="2595" cy="2368"/>
            </a:xfrm>
          </p:grpSpPr>
          <p:cxnSp>
            <p:nvCxnSpPr>
              <p:cNvPr id="8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5158" y="7367"/>
                <a:ext cx="1782" cy="16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5517" y="7155"/>
                <a:ext cx="947" cy="21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5294" y="7225"/>
                <a:ext cx="1308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5465" y="7367"/>
                <a:ext cx="1334" cy="19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051" y="7079"/>
                <a:ext cx="1413" cy="200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582" y="7367"/>
                <a:ext cx="1478" cy="20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4889" y="7854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5347" y="845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>
                <a:off x="6027" y="7486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5294" y="7318"/>
                <a:ext cx="171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5635" y="7776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5962" y="856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auto">
              <a:xfrm>
                <a:off x="6673" y="819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auto">
              <a:xfrm>
                <a:off x="6799" y="877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>
                <a:off x="6602" y="767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7217" y="8023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4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294" y="7225"/>
                <a:ext cx="1478" cy="208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" name="AutoShape 20"/>
              <p:cNvCxnSpPr>
                <a:cxnSpLocks noChangeShapeType="1"/>
              </p:cNvCxnSpPr>
              <p:nvPr/>
            </p:nvCxnSpPr>
            <p:spPr bwMode="auto">
              <a:xfrm flipH="1" flipV="1">
                <a:off x="5098" y="9041"/>
                <a:ext cx="236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6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5373" y="9224"/>
                <a:ext cx="235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216310" y="3608226"/>
              <a:ext cx="3960440" cy="158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2195736" y="5572412"/>
              <a:ext cx="4536504" cy="1682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467544" y="1628800"/>
            <a:ext cx="388843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Como separar essas duas classes? </a:t>
            </a:r>
          </a:p>
          <a:p>
            <a:endParaRPr lang="pt-BR" sz="2400" dirty="0" smtClean="0"/>
          </a:p>
          <a:p>
            <a:pPr lvl="1"/>
            <a:r>
              <a:rPr lang="pt-BR" sz="1800" dirty="0" smtClean="0"/>
              <a:t>Existem diversas retas que podem ser traçadas para separar os dados.</a:t>
            </a:r>
          </a:p>
          <a:p>
            <a:pPr lvl="1"/>
            <a:endParaRPr lang="pt-BR" sz="1800" dirty="0" smtClean="0"/>
          </a:p>
          <a:p>
            <a:r>
              <a:rPr lang="pt-BR" sz="2400" dirty="0" smtClean="0"/>
              <a:t>Qual delas é a melhor opção?</a:t>
            </a:r>
          </a:p>
          <a:p>
            <a:endParaRPr lang="pt-BR" sz="2400" dirty="0" smtClean="0"/>
          </a:p>
          <a:p>
            <a:pPr lvl="1"/>
            <a:r>
              <a:rPr lang="pt-BR" sz="1800" b="1" dirty="0" smtClean="0"/>
              <a:t>Hiperplano ótimo!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02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Vetores de Suporte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4429293" y="1988840"/>
            <a:ext cx="3959131" cy="3456384"/>
            <a:chOff x="2195736" y="1628800"/>
            <a:chExt cx="4536504" cy="396044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439671" y="2060848"/>
              <a:ext cx="3788522" cy="3456384"/>
              <a:chOff x="4889" y="7079"/>
              <a:chExt cx="2595" cy="2368"/>
            </a:xfrm>
          </p:grpSpPr>
          <p:cxnSp>
            <p:nvCxnSpPr>
              <p:cNvPr id="8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051" y="7079"/>
                <a:ext cx="1413" cy="200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582" y="7367"/>
                <a:ext cx="1478" cy="20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889" y="7854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347" y="8451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>
                <a:off x="6027" y="7486"/>
                <a:ext cx="170" cy="169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>
                <a:off x="5294" y="7318"/>
                <a:ext cx="171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>
                <a:off x="5635" y="7776"/>
                <a:ext cx="170" cy="1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>
                <a:off x="5962" y="856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>
                <a:off x="6673" y="819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6799" y="8774"/>
                <a:ext cx="266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6602" y="7677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7217" y="8023"/>
                <a:ext cx="267" cy="267"/>
              </a:xfrm>
              <a:prstGeom prst="star5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0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294" y="7225"/>
                <a:ext cx="1478" cy="208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AutoShape 20"/>
              <p:cNvCxnSpPr>
                <a:cxnSpLocks noChangeShapeType="1"/>
              </p:cNvCxnSpPr>
              <p:nvPr/>
            </p:nvCxnSpPr>
            <p:spPr bwMode="auto">
              <a:xfrm flipH="1" flipV="1">
                <a:off x="5098" y="9041"/>
                <a:ext cx="236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5373" y="9224"/>
                <a:ext cx="235" cy="1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216310" y="3608226"/>
              <a:ext cx="3960440" cy="158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2195736" y="5572412"/>
              <a:ext cx="4536504" cy="16828"/>
            </a:xfrm>
            <a:prstGeom prst="straightConnector1">
              <a:avLst/>
            </a:prstGeom>
            <a:solidFill>
              <a:schemeClr val="hlink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467544" y="1628800"/>
            <a:ext cx="388843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Servem para definir qual será o hiperplano.</a:t>
            </a:r>
          </a:p>
          <a:p>
            <a:endParaRPr lang="pt-BR" sz="2000" dirty="0" smtClean="0"/>
          </a:p>
          <a:p>
            <a:r>
              <a:rPr lang="pt-BR" sz="2000" dirty="0" smtClean="0"/>
              <a:t>São encontrados durante a fase de treinamento.  </a:t>
            </a:r>
          </a:p>
          <a:p>
            <a:endParaRPr lang="pt-BR" sz="2000" dirty="0" smtClean="0"/>
          </a:p>
          <a:p>
            <a:r>
              <a:rPr lang="pt-BR" sz="2000" dirty="0" smtClean="0"/>
              <a:t>Os vetores de suporte são os exemplos de treinamento realmente importantes. Os outros exemplos podem ser ignorados.</a:t>
            </a:r>
          </a:p>
        </p:txBody>
      </p:sp>
    </p:spTree>
    <p:extLst>
      <p:ext uri="{BB962C8B-B14F-4D97-AF65-F5344CB8AC3E}">
        <p14:creationId xmlns:p14="http://schemas.microsoft.com/office/powerpoint/2010/main" val="34944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smtClean="0"/>
              <a:t>Hiperplano:</a:t>
            </a:r>
          </a:p>
          <a:p>
            <a:pPr lvl="1"/>
            <a:r>
              <a:rPr lang="pt-BR" sz="2000" smtClean="0"/>
              <a:t>Espaço 1D = Ponto                  Espaço 2D = Reta</a:t>
            </a:r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pPr lvl="1"/>
            <a:r>
              <a:rPr lang="pt-BR" sz="2000" smtClean="0"/>
              <a:t>Espaço 3D = Plano</a:t>
            </a:r>
            <a:endParaRPr lang="pt-BR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75656" y="2852936"/>
            <a:ext cx="2628000" cy="598488"/>
            <a:chOff x="1187624" y="4088879"/>
            <a:chExt cx="2628000" cy="59848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187624" y="4365104"/>
              <a:ext cx="262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34250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04455" y="431589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18070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39025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24750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47610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114155" y="432541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23642" y="4117454"/>
              <a:ext cx="0" cy="552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041130" y="4261917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326755" y="4252392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 flipV="1">
              <a:off x="3152255" y="4088879"/>
              <a:ext cx="9525" cy="5984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2437880" y="4088879"/>
              <a:ext cx="9525" cy="5984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2492896"/>
            <a:ext cx="1872208" cy="1368152"/>
            <a:chOff x="5148064" y="2636912"/>
            <a:chExt cx="1872208" cy="1368152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6010002" y="3049910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5148064" y="4005064"/>
              <a:ext cx="1872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5292080" y="364502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5364088" y="335699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5724128" y="3068960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5643736" y="350100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6444208" y="3645024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6732240" y="357301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>
              <a:off x="6085185" y="366553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6012160" y="3602038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5567536" y="3427983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5436096" y="2780928"/>
              <a:ext cx="864096" cy="108012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V="1">
              <a:off x="5148064" y="2636912"/>
              <a:ext cx="0" cy="1368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940152" y="2983235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auto">
            <a:xfrm>
              <a:off x="6438875" y="320776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6372200" y="3137917"/>
              <a:ext cx="228600" cy="219075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V="1">
              <a:off x="5940152" y="2852936"/>
              <a:ext cx="864096" cy="108012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H="1">
              <a:off x="5652120" y="2852936"/>
              <a:ext cx="864096" cy="10565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35696" y="4365264"/>
            <a:ext cx="1936862" cy="1800040"/>
            <a:chOff x="5364088" y="4005224"/>
            <a:chExt cx="1936862" cy="1800040"/>
          </a:xfrm>
        </p:grpSpPr>
        <p:sp>
          <p:nvSpPr>
            <p:cNvPr id="39" name="Line 69"/>
            <p:cNvSpPr>
              <a:spLocks noChangeShapeType="1"/>
            </p:cNvSpPr>
            <p:nvPr/>
          </p:nvSpPr>
          <p:spPr bwMode="auto">
            <a:xfrm flipH="1" flipV="1">
              <a:off x="6076790" y="4005224"/>
              <a:ext cx="7378" cy="1079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70"/>
            <p:cNvSpPr>
              <a:spLocks noChangeShapeType="1"/>
            </p:cNvSpPr>
            <p:nvPr/>
          </p:nvSpPr>
          <p:spPr bwMode="auto">
            <a:xfrm>
              <a:off x="6076950" y="5069483"/>
              <a:ext cx="12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AutoShape 71"/>
            <p:cNvSpPr>
              <a:spLocks noChangeArrowheads="1"/>
            </p:cNvSpPr>
            <p:nvPr/>
          </p:nvSpPr>
          <p:spPr bwMode="auto">
            <a:xfrm>
              <a:off x="6375400" y="4432895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AutoShape 72"/>
            <p:cNvSpPr>
              <a:spLocks noChangeArrowheads="1"/>
            </p:cNvSpPr>
            <p:nvPr/>
          </p:nvSpPr>
          <p:spPr bwMode="auto">
            <a:xfrm>
              <a:off x="5800725" y="479008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AutoShape 73"/>
            <p:cNvSpPr>
              <a:spLocks noChangeArrowheads="1"/>
            </p:cNvSpPr>
            <p:nvPr/>
          </p:nvSpPr>
          <p:spPr bwMode="auto">
            <a:xfrm>
              <a:off x="6181725" y="534570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AutoShape 75"/>
            <p:cNvSpPr>
              <a:spLocks noChangeArrowheads="1"/>
            </p:cNvSpPr>
            <p:nvPr/>
          </p:nvSpPr>
          <p:spPr bwMode="auto">
            <a:xfrm>
              <a:off x="6067425" y="447893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AutoShape 76"/>
            <p:cNvSpPr>
              <a:spLocks noChangeArrowheads="1"/>
            </p:cNvSpPr>
            <p:nvPr/>
          </p:nvSpPr>
          <p:spPr bwMode="auto">
            <a:xfrm>
              <a:off x="6276975" y="475515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AutoShape 77"/>
            <p:cNvSpPr>
              <a:spLocks noChangeArrowheads="1"/>
            </p:cNvSpPr>
            <p:nvPr/>
          </p:nvSpPr>
          <p:spPr bwMode="auto">
            <a:xfrm>
              <a:off x="6505575" y="538380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AutoShape 78"/>
            <p:cNvSpPr>
              <a:spLocks noChangeArrowheads="1"/>
            </p:cNvSpPr>
            <p:nvPr/>
          </p:nvSpPr>
          <p:spPr bwMode="auto">
            <a:xfrm>
              <a:off x="6486525" y="4878983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" name="AutoShape 81"/>
            <p:cNvSpPr>
              <a:spLocks noChangeArrowheads="1"/>
            </p:cNvSpPr>
            <p:nvPr/>
          </p:nvSpPr>
          <p:spPr bwMode="auto">
            <a:xfrm>
              <a:off x="7092280" y="479715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" name="AutoShape 82"/>
            <p:cNvSpPr>
              <a:spLocks noChangeArrowheads="1"/>
            </p:cNvSpPr>
            <p:nvPr/>
          </p:nvSpPr>
          <p:spPr bwMode="auto">
            <a:xfrm>
              <a:off x="7020272" y="422108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" name="AutoShape 84"/>
            <p:cNvSpPr>
              <a:spLocks noChangeArrowheads="1"/>
            </p:cNvSpPr>
            <p:nvPr/>
          </p:nvSpPr>
          <p:spPr bwMode="auto">
            <a:xfrm>
              <a:off x="6948264" y="4509120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" name="AutoShape 86"/>
            <p:cNvSpPr>
              <a:spLocks noChangeArrowheads="1"/>
            </p:cNvSpPr>
            <p:nvPr/>
          </p:nvSpPr>
          <p:spPr bwMode="auto">
            <a:xfrm>
              <a:off x="7092280" y="530120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" name="AutoShape 87"/>
            <p:cNvSpPr>
              <a:spLocks noChangeArrowheads="1"/>
            </p:cNvSpPr>
            <p:nvPr/>
          </p:nvSpPr>
          <p:spPr bwMode="auto">
            <a:xfrm>
              <a:off x="6010275" y="5194895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" name="AutoShape 89"/>
            <p:cNvSpPr>
              <a:spLocks noChangeArrowheads="1"/>
            </p:cNvSpPr>
            <p:nvPr/>
          </p:nvSpPr>
          <p:spPr bwMode="auto">
            <a:xfrm>
              <a:off x="6444208" y="4077072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4" name="AutoShape 91"/>
            <p:cNvSpPr>
              <a:spLocks noChangeArrowheads="1"/>
            </p:cNvSpPr>
            <p:nvPr/>
          </p:nvSpPr>
          <p:spPr bwMode="auto">
            <a:xfrm>
              <a:off x="6588224" y="429309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H="1">
              <a:off x="5417046" y="5071070"/>
              <a:ext cx="661492" cy="518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364088" y="4222576"/>
              <a:ext cx="1792162" cy="1582688"/>
              <a:chOff x="4610100" y="3718520"/>
              <a:chExt cx="2933700" cy="2590800"/>
            </a:xfrm>
          </p:grpSpPr>
          <p:sp>
            <p:nvSpPr>
              <p:cNvPr id="57" name="Line 94"/>
              <p:cNvSpPr>
                <a:spLocks noChangeShapeType="1"/>
              </p:cNvSpPr>
              <p:nvPr/>
            </p:nvSpPr>
            <p:spPr bwMode="auto">
              <a:xfrm>
                <a:off x="6096000" y="3718520"/>
                <a:ext cx="1447800" cy="13335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 flipV="1">
                <a:off x="6324600" y="5090120"/>
                <a:ext cx="1219200" cy="1219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 flipV="1">
                <a:off x="4629150" y="3756620"/>
                <a:ext cx="1466850" cy="8382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>
                <a:off x="4610100" y="4594820"/>
                <a:ext cx="1714500" cy="169545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40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806</Words>
  <Application>Microsoft Office PowerPoint</Application>
  <PresentationFormat>On-screen Show (4:3)</PresentationFormat>
  <Paragraphs>176</Paragraphs>
  <Slides>23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INF 1771 – Inteligência Artificial</vt:lpstr>
      <vt:lpstr>Formas de Aprendizado</vt:lpstr>
      <vt:lpstr>Aprendizado Supervisionado </vt:lpstr>
      <vt:lpstr>Support Vector Machine</vt:lpstr>
      <vt:lpstr>Support Vector Machine</vt:lpstr>
      <vt:lpstr>Support Vector Machine</vt:lpstr>
      <vt:lpstr>Support Vector Machine</vt:lpstr>
      <vt:lpstr>Vetores de Suporte</vt:lpstr>
      <vt:lpstr>Support Vector Machine</vt:lpstr>
      <vt:lpstr>Support Vector Machine</vt:lpstr>
      <vt:lpstr>Soft Margin</vt:lpstr>
      <vt:lpstr>Support Vector Machine</vt:lpstr>
      <vt:lpstr>SVM Não-Linear</vt:lpstr>
      <vt:lpstr>SVM Não-Linear</vt:lpstr>
      <vt:lpstr>SVM Não-Linear Exemplo</vt:lpstr>
      <vt:lpstr>SVM Não-Linear Exemplo</vt:lpstr>
      <vt:lpstr>Funções de Kernel</vt:lpstr>
      <vt:lpstr>Polynomial Kernel</vt:lpstr>
      <vt:lpstr>Support Vector Machine</vt:lpstr>
      <vt:lpstr>Aplicação</vt:lpstr>
      <vt:lpstr>Vantagens e Desvantagens</vt:lpstr>
      <vt:lpstr>LIBSVM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 (SVM)</dc:title>
  <dc:creator>Edirlei Soares de Lima</dc:creator>
  <cp:lastModifiedBy>Edirlei</cp:lastModifiedBy>
  <cp:revision>427</cp:revision>
  <cp:lastPrinted>2011-10-02T19:34:20Z</cp:lastPrinted>
  <dcterms:created xsi:type="dcterms:W3CDTF">2011-09-17T12:50:29Z</dcterms:created>
  <dcterms:modified xsi:type="dcterms:W3CDTF">2014-05-07T12:44:19Z</dcterms:modified>
</cp:coreProperties>
</file>