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92" r:id="rId3"/>
    <p:sldId id="331" r:id="rId4"/>
    <p:sldId id="293" r:id="rId5"/>
    <p:sldId id="294" r:id="rId6"/>
    <p:sldId id="332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7" r:id="rId19"/>
    <p:sldId id="306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3" r:id="rId34"/>
    <p:sldId id="324" r:id="rId35"/>
    <p:sldId id="325" r:id="rId36"/>
    <p:sldId id="321" r:id="rId37"/>
    <p:sldId id="322" r:id="rId38"/>
    <p:sldId id="326" r:id="rId39"/>
    <p:sldId id="327" r:id="rId40"/>
    <p:sldId id="328" r:id="rId41"/>
    <p:sldId id="329" r:id="rId42"/>
    <p:sldId id="330" r:id="rId43"/>
    <p:sldId id="334" r:id="rId44"/>
    <p:sldId id="335" r:id="rId45"/>
    <p:sldId id="336" r:id="rId46"/>
    <p:sldId id="337" r:id="rId47"/>
    <p:sldId id="291" r:id="rId4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18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7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4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7.wmf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8.wmf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4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pt-BR" sz="4800" dirty="0" smtClean="0"/>
              <a:t>INF 1771 – Inteligência Artificial</a:t>
            </a:r>
            <a:endParaRPr lang="pt-B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99592" y="2996952"/>
            <a:ext cx="7200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/>
              <a:t>Aula 03 – Resolução de Problemas </a:t>
            </a:r>
            <a:r>
              <a:rPr lang="pt-BR" sz="3200" dirty="0" smtClean="0"/>
              <a:t>por Meio </a:t>
            </a:r>
            <a:r>
              <a:rPr lang="pt-BR" sz="3200" dirty="0"/>
              <a:t>de Busca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Aspirador de Pó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5" y="1600200"/>
            <a:ext cx="4469374" cy="4525963"/>
          </a:xfrm>
        </p:spPr>
        <p:txBody>
          <a:bodyPr>
            <a:normAutofit/>
          </a:bodyPr>
          <a:lstStyle/>
          <a:p>
            <a:r>
              <a:rPr lang="pt-BR" sz="1800" b="1" dirty="0"/>
              <a:t>Espaço de Estados: </a:t>
            </a:r>
            <a:r>
              <a:rPr lang="pt-BR" sz="1800" dirty="0"/>
              <a:t>8 estados possíveis (figura ao lado);</a:t>
            </a:r>
          </a:p>
          <a:p>
            <a:endParaRPr lang="pt-BR" sz="1800" b="1" dirty="0"/>
          </a:p>
          <a:p>
            <a:r>
              <a:rPr lang="pt-BR" sz="1800" b="1" dirty="0"/>
              <a:t>Estado Inicial: </a:t>
            </a:r>
            <a:r>
              <a:rPr lang="pt-BR" sz="1800" dirty="0"/>
              <a:t>Qualquer estado;</a:t>
            </a:r>
          </a:p>
          <a:p>
            <a:endParaRPr lang="pt-BR" sz="1800" b="1" dirty="0"/>
          </a:p>
          <a:p>
            <a:r>
              <a:rPr lang="pt-BR" sz="1800" b="1" dirty="0"/>
              <a:t>Estado Final: </a:t>
            </a:r>
            <a:r>
              <a:rPr lang="pt-BR" sz="1800" dirty="0"/>
              <a:t>Estado 7 ou 8 (ambos quadrados limpos);</a:t>
            </a:r>
          </a:p>
          <a:p>
            <a:endParaRPr lang="pt-BR" sz="1800" dirty="0"/>
          </a:p>
          <a:p>
            <a:r>
              <a:rPr lang="pt-BR" sz="1800" b="1" dirty="0"/>
              <a:t>Ações Possíveis: </a:t>
            </a:r>
            <a:r>
              <a:rPr lang="pt-BR" sz="1800" dirty="0"/>
              <a:t>Mover para direita, mover para esquerda e limpar;</a:t>
            </a:r>
          </a:p>
          <a:p>
            <a:endParaRPr lang="pt-BR" sz="1800" b="1" dirty="0"/>
          </a:p>
          <a:p>
            <a:r>
              <a:rPr lang="pt-BR" sz="1800" b="1" dirty="0"/>
              <a:t>Custo: </a:t>
            </a:r>
            <a:r>
              <a:rPr lang="pt-BR" sz="1800" dirty="0"/>
              <a:t>Cada passo tem o custo 1, assim o custo do caminho é definido pelo </a:t>
            </a:r>
            <a:r>
              <a:rPr lang="pt-BR" sz="1800" dirty="0" smtClean="0"/>
              <a:t>número </a:t>
            </a:r>
            <a:r>
              <a:rPr lang="pt-BR" sz="1800" dirty="0"/>
              <a:t>de passos;</a:t>
            </a:r>
          </a:p>
          <a:p>
            <a:pPr lvl="1"/>
            <a:endParaRPr lang="pt-BR" sz="2000" b="1" dirty="0"/>
          </a:p>
          <a:p>
            <a:endParaRPr 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299" y="1575923"/>
            <a:ext cx="413153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76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Aspirador de Pó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5151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3813820" y="2204864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851920" y="2204864"/>
            <a:ext cx="216024" cy="21602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9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18073 0.1627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73 0.16273 L -0.03906 0.1627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06 0.16273 L 0.15 0.3201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148E-6 L 0.13784 0.0053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84 0.00532 L 0.31909 0.1627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09 0.16273 L 0.17725 0.1627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725 0.16273 L -0.00382 0.3201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6" grpId="2" animBg="1"/>
      <p:bldP spid="6" grpId="3" animBg="1"/>
      <p:bldP spid="6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8-Puzzle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25963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/>
              <a:t>Espaço de Estados: </a:t>
            </a:r>
            <a:r>
              <a:rPr lang="pt-BR" dirty="0"/>
              <a:t>181.440 possíveis estados;</a:t>
            </a:r>
          </a:p>
          <a:p>
            <a:endParaRPr lang="pt-BR" b="1" dirty="0"/>
          </a:p>
          <a:p>
            <a:r>
              <a:rPr lang="pt-BR" b="1" dirty="0"/>
              <a:t>Estado Inicial: </a:t>
            </a:r>
            <a:r>
              <a:rPr lang="pt-BR" dirty="0"/>
              <a:t>Qualquer estado;</a:t>
            </a:r>
          </a:p>
          <a:p>
            <a:endParaRPr lang="pt-BR" b="1" dirty="0"/>
          </a:p>
          <a:p>
            <a:r>
              <a:rPr lang="pt-BR" b="1" dirty="0"/>
              <a:t>Estado Final: </a:t>
            </a:r>
            <a:r>
              <a:rPr lang="pt-BR" dirty="0"/>
              <a:t>Figura ao lado – </a:t>
            </a:r>
            <a:r>
              <a:rPr lang="pt-BR" dirty="0" err="1"/>
              <a:t>Goal</a:t>
            </a:r>
            <a:r>
              <a:rPr lang="pt-BR" dirty="0"/>
              <a:t> </a:t>
            </a:r>
            <a:r>
              <a:rPr lang="pt-BR" dirty="0" err="1"/>
              <a:t>State</a:t>
            </a:r>
            <a:r>
              <a:rPr lang="pt-BR" dirty="0"/>
              <a:t>;</a:t>
            </a:r>
          </a:p>
          <a:p>
            <a:endParaRPr lang="pt-BR" dirty="0"/>
          </a:p>
          <a:p>
            <a:r>
              <a:rPr lang="pt-BR" b="1" dirty="0"/>
              <a:t>Ações Possíveis: </a:t>
            </a:r>
            <a:r>
              <a:rPr lang="pt-BR" dirty="0"/>
              <a:t>Mover o quadrado vazio para direita, para esquerda, para cima ou para baixo;</a:t>
            </a:r>
          </a:p>
          <a:p>
            <a:endParaRPr lang="pt-BR" b="1" dirty="0"/>
          </a:p>
          <a:p>
            <a:r>
              <a:rPr lang="pt-BR" b="1" dirty="0"/>
              <a:t>Custo: </a:t>
            </a:r>
            <a:r>
              <a:rPr lang="pt-BR" dirty="0"/>
              <a:t>Cada passo tem o custo 1, assim o custo do caminho é definido pelo </a:t>
            </a:r>
            <a:r>
              <a:rPr lang="pt-BR" dirty="0" smtClean="0"/>
              <a:t>número </a:t>
            </a:r>
            <a:r>
              <a:rPr lang="pt-BR" dirty="0"/>
              <a:t>de passos;</a:t>
            </a:r>
          </a:p>
          <a:p>
            <a:endParaRPr lang="pt-BR" dirty="0"/>
          </a:p>
          <a:p>
            <a:endParaRPr lang="pt-BR" dirty="0"/>
          </a:p>
          <a:p>
            <a:r>
              <a:rPr lang="pt-BR" b="1" dirty="0"/>
              <a:t>15-puzzle (4x4) – </a:t>
            </a:r>
            <a:r>
              <a:rPr lang="pt-BR" dirty="0"/>
              <a:t>1.3 trilhões estados possíveis.</a:t>
            </a:r>
          </a:p>
          <a:p>
            <a:r>
              <a:rPr lang="pt-BR" b="1" dirty="0"/>
              <a:t>24-puzzle (5x5) – </a:t>
            </a:r>
            <a:r>
              <a:rPr lang="pt-BR" dirty="0"/>
              <a:t>10²⁵ estados possíveis.</a:t>
            </a:r>
          </a:p>
          <a:p>
            <a:endParaRPr lang="pt-BR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1853365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48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Xadrez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/>
              <a:t>Espaço de Estados: </a:t>
            </a:r>
            <a:r>
              <a:rPr lang="pt-BR" dirty="0" smtClean="0"/>
              <a:t>Aproximadamente 10</a:t>
            </a:r>
            <a:r>
              <a:rPr lang="pt-BR" baseline="30000" dirty="0" smtClean="0"/>
              <a:t>40</a:t>
            </a:r>
            <a:r>
              <a:rPr lang="pt-BR" dirty="0" smtClean="0"/>
              <a:t>        </a:t>
            </a:r>
            <a:r>
              <a:rPr lang="pt-BR" dirty="0"/>
              <a:t>possíveis estados (Claude Shannon, 1950);</a:t>
            </a:r>
          </a:p>
          <a:p>
            <a:endParaRPr lang="pt-BR" b="1" dirty="0"/>
          </a:p>
          <a:p>
            <a:r>
              <a:rPr lang="pt-BR" b="1" dirty="0"/>
              <a:t>Estado Inicial: </a:t>
            </a:r>
            <a:r>
              <a:rPr lang="pt-BR" dirty="0"/>
              <a:t>Posição inicial de um jogo de xadrez;</a:t>
            </a:r>
          </a:p>
          <a:p>
            <a:endParaRPr lang="pt-BR" b="1" dirty="0"/>
          </a:p>
          <a:p>
            <a:r>
              <a:rPr lang="pt-BR" b="1" dirty="0"/>
              <a:t>Estado Final: </a:t>
            </a:r>
            <a:r>
              <a:rPr lang="pt-BR" dirty="0"/>
              <a:t>Qualquer estado onde o rei adversário está sendo atacado e o adversário não possui movimentos válidos;</a:t>
            </a:r>
          </a:p>
          <a:p>
            <a:endParaRPr lang="pt-BR" dirty="0"/>
          </a:p>
          <a:p>
            <a:r>
              <a:rPr lang="pt-BR" b="1" dirty="0"/>
              <a:t>Ações Possíveis: </a:t>
            </a:r>
            <a:r>
              <a:rPr lang="pt-BR" dirty="0"/>
              <a:t>Regras de movimentação de cada peça do xadrez;</a:t>
            </a:r>
          </a:p>
          <a:p>
            <a:endParaRPr lang="pt-BR" b="1" dirty="0"/>
          </a:p>
          <a:p>
            <a:r>
              <a:rPr lang="pt-BR" b="1" dirty="0"/>
              <a:t>Custo: </a:t>
            </a:r>
            <a:r>
              <a:rPr lang="pt-BR" dirty="0"/>
              <a:t>Quantidade de posições examinadas;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4251" y="1772816"/>
            <a:ext cx="1762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1576" y="3767832"/>
            <a:ext cx="17716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85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8 Rainhas (Incremental)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/>
              <a:t>Espaço de Estados: </a:t>
            </a:r>
            <a:r>
              <a:rPr lang="pt-BR" dirty="0"/>
              <a:t>Qualquer disposição de 0 a 8 rainhas no tabuleiro</a:t>
            </a:r>
            <a:r>
              <a:rPr lang="pt-BR" b="1" dirty="0"/>
              <a:t> </a:t>
            </a:r>
            <a:r>
              <a:rPr lang="pt-BR" dirty="0"/>
              <a:t>(1.8 x 10¹⁴ possíveis estados);</a:t>
            </a:r>
          </a:p>
          <a:p>
            <a:endParaRPr lang="pt-BR" b="1" dirty="0"/>
          </a:p>
          <a:p>
            <a:r>
              <a:rPr lang="pt-BR" b="1" dirty="0"/>
              <a:t>Estado Inicial: </a:t>
            </a:r>
            <a:r>
              <a:rPr lang="pt-BR" dirty="0"/>
              <a:t>Nenhuma rainha no tabuleiro;</a:t>
            </a:r>
          </a:p>
          <a:p>
            <a:endParaRPr lang="pt-BR" b="1" dirty="0"/>
          </a:p>
          <a:p>
            <a:r>
              <a:rPr lang="pt-BR" b="1" dirty="0"/>
              <a:t>Estado Final: </a:t>
            </a:r>
            <a:r>
              <a:rPr lang="pt-BR" dirty="0"/>
              <a:t>Qualquer estado onde  as 8 rainhas estão no tabuleiro e nenhuma esta sendo atacada;</a:t>
            </a:r>
          </a:p>
          <a:p>
            <a:endParaRPr lang="pt-BR" dirty="0"/>
          </a:p>
          <a:p>
            <a:r>
              <a:rPr lang="pt-BR" b="1" dirty="0"/>
              <a:t>Ações Possíveis: </a:t>
            </a:r>
            <a:r>
              <a:rPr lang="pt-BR" dirty="0"/>
              <a:t>Colocar uma rainha em um espaço </a:t>
            </a:r>
            <a:r>
              <a:rPr lang="pt-BR" dirty="0" smtClean="0"/>
              <a:t>vazio </a:t>
            </a:r>
            <a:r>
              <a:rPr lang="pt-BR" dirty="0"/>
              <a:t>do tabuleiro;</a:t>
            </a:r>
          </a:p>
          <a:p>
            <a:endParaRPr lang="pt-BR" b="1" dirty="0"/>
          </a:p>
          <a:p>
            <a:r>
              <a:rPr lang="pt-BR" b="1" dirty="0"/>
              <a:t>Custo: </a:t>
            </a:r>
            <a:r>
              <a:rPr lang="pt-BR" dirty="0"/>
              <a:t>Não importa nesse caso;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88840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627784" y="6012577"/>
            <a:ext cx="56444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1600" dirty="0"/>
              <a:t>* O jogo possui apenas 92 possíveis soluções (considerando diferentes rotações e reflexões). E apenas 12 soluções únicas.</a:t>
            </a:r>
          </a:p>
        </p:txBody>
      </p:sp>
    </p:spTree>
    <p:extLst>
      <p:ext uri="{BB962C8B-B14F-4D97-AF65-F5344CB8AC3E}">
        <p14:creationId xmlns:p14="http://schemas.microsoft.com/office/powerpoint/2010/main" val="6458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Exemplo: 8 Rainhas (Estados Completos)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/>
              <a:t>Espaço de Estados: </a:t>
            </a:r>
            <a:r>
              <a:rPr lang="pt-BR" dirty="0"/>
              <a:t>Tabuleiro com n rainhas, uma por coluna, nas n colunas mais a esquerda sem que nenhuma rainha ataque outra</a:t>
            </a:r>
            <a:r>
              <a:rPr lang="pt-BR" b="1" dirty="0"/>
              <a:t> </a:t>
            </a:r>
            <a:r>
              <a:rPr lang="pt-BR" dirty="0"/>
              <a:t>(2057 possíveis estados);</a:t>
            </a:r>
          </a:p>
          <a:p>
            <a:endParaRPr lang="pt-BR" b="1" dirty="0"/>
          </a:p>
          <a:p>
            <a:r>
              <a:rPr lang="pt-BR" b="1" dirty="0"/>
              <a:t>Estado Inicial: </a:t>
            </a:r>
            <a:r>
              <a:rPr lang="pt-BR" dirty="0"/>
              <a:t>Nenhuma rainha no tabuleiro;</a:t>
            </a:r>
          </a:p>
          <a:p>
            <a:endParaRPr lang="pt-BR" b="1" dirty="0"/>
          </a:p>
          <a:p>
            <a:r>
              <a:rPr lang="pt-BR" b="1" dirty="0"/>
              <a:t>Estado Final: </a:t>
            </a:r>
            <a:r>
              <a:rPr lang="pt-BR" dirty="0"/>
              <a:t>Qualquer estado onde  as 8 rainhas estão no tabuleiro e nenhuma esta sendo atacada;</a:t>
            </a:r>
          </a:p>
          <a:p>
            <a:endParaRPr lang="pt-BR" dirty="0"/>
          </a:p>
          <a:p>
            <a:r>
              <a:rPr lang="pt-BR" b="1" dirty="0"/>
              <a:t>Ações Possíveis: </a:t>
            </a:r>
            <a:r>
              <a:rPr lang="pt-BR" dirty="0"/>
              <a:t>Adicionar uma rainha em  qualquer casa na coluna vazia mais à esquerda de forma que não possa ser atacada;</a:t>
            </a:r>
          </a:p>
          <a:p>
            <a:endParaRPr lang="pt-BR" b="1" dirty="0"/>
          </a:p>
          <a:p>
            <a:r>
              <a:rPr lang="pt-BR" b="1" dirty="0"/>
              <a:t>Custo: </a:t>
            </a:r>
            <a:r>
              <a:rPr lang="pt-BR" dirty="0"/>
              <a:t>Não importa nesse caso;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988840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22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Torre de Hanói?</a:t>
            </a:r>
          </a:p>
          <a:p>
            <a:endParaRPr lang="en-US" dirty="0"/>
          </a:p>
          <a:p>
            <a:endParaRPr lang="en-US" sz="2800" dirty="0"/>
          </a:p>
          <a:p>
            <a:endParaRPr lang="en-US" dirty="0"/>
          </a:p>
          <a:p>
            <a:r>
              <a:rPr lang="pt-BR" dirty="0"/>
              <a:t>Canibais e Missionários?</a:t>
            </a:r>
          </a:p>
          <a:p>
            <a:endParaRPr lang="en-US" dirty="0"/>
          </a:p>
          <a:p>
            <a:endParaRPr lang="pt-BR" dirty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4420" y="2243088"/>
            <a:ext cx="4955852" cy="143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725144"/>
            <a:ext cx="191929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0982" y="4725144"/>
            <a:ext cx="191929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ta para a direita 6"/>
          <p:cNvSpPr/>
          <p:nvPr/>
        </p:nvSpPr>
        <p:spPr bwMode="auto">
          <a:xfrm>
            <a:off x="4330576" y="5178400"/>
            <a:ext cx="432048" cy="36004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Torre de Hanói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lvl="1"/>
            <a:r>
              <a:rPr lang="pt-BR" sz="2000" b="1" dirty="0"/>
              <a:t>Espaço de Estados</a:t>
            </a:r>
            <a:r>
              <a:rPr lang="pt-BR" sz="2000" dirty="0"/>
              <a:t>: Todas as possíveis configurações de argolas em todos os pinos (27 possíveis estados</a:t>
            </a:r>
            <a:r>
              <a:rPr lang="pt-BR" sz="2000" dirty="0" smtClean="0"/>
              <a:t>).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Ações Possíveis:</a:t>
            </a:r>
            <a:r>
              <a:rPr lang="pt-BR" sz="2000" dirty="0"/>
              <a:t> Mover a primeira argola de qualquer pino para o pino da direita ou da esquerda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Custo</a:t>
            </a:r>
            <a:r>
              <a:rPr lang="pt-BR" sz="2000" dirty="0"/>
              <a:t>: Cada movimento tem 1 de custo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06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85900"/>
            <a:ext cx="5943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9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Canibais e Missionários</a:t>
            </a:r>
            <a:r>
              <a:rPr lang="pt-BR" sz="2800" dirty="0" smtClean="0"/>
              <a:t>:</a:t>
            </a:r>
          </a:p>
          <a:p>
            <a:endParaRPr lang="pt-BR" sz="2800" dirty="0"/>
          </a:p>
          <a:p>
            <a:pPr lvl="1"/>
            <a:r>
              <a:rPr lang="pt-BR" sz="2000" b="1" dirty="0"/>
              <a:t>Espaço de Estados</a:t>
            </a:r>
            <a:r>
              <a:rPr lang="pt-BR" sz="2000" dirty="0"/>
              <a:t>: Todas as possíveis configurações validas de canibais e missionários em cada lado do rio (16 possíveis estados</a:t>
            </a:r>
            <a:r>
              <a:rPr lang="pt-BR" sz="2000" dirty="0" smtClean="0"/>
              <a:t>).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Ações Possíveis:</a:t>
            </a:r>
            <a:r>
              <a:rPr lang="pt-BR" sz="2000" dirty="0"/>
              <a:t> Mover 1 ou 2 personagens (canibais ou missionários) para o outro lado do rio. O número de canibais em um determinado lado do rio não pode ser maior do que o número de missionários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Custo</a:t>
            </a:r>
            <a:r>
              <a:rPr lang="pt-BR" sz="2000" dirty="0"/>
              <a:t>: Cada movimento tem 1 de custo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33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Agentes Autônomos:</a:t>
            </a:r>
          </a:p>
          <a:p>
            <a:pPr lvl="1"/>
            <a:r>
              <a:rPr lang="pt-BR" sz="2400" dirty="0"/>
              <a:t>Entidades </a:t>
            </a:r>
            <a:r>
              <a:rPr lang="pt-BR" sz="2400" dirty="0" smtClean="0"/>
              <a:t>capazes </a:t>
            </a:r>
            <a:r>
              <a:rPr lang="pt-BR" sz="2400" dirty="0"/>
              <a:t>de observar o ambiente e agir de forma </a:t>
            </a:r>
            <a:r>
              <a:rPr lang="pt-BR" sz="2400" dirty="0" smtClean="0"/>
              <a:t>de forma autônoma com o objetivo de </a:t>
            </a:r>
            <a:r>
              <a:rPr lang="pt-BR" sz="2400" dirty="0"/>
              <a:t>atingir </a:t>
            </a:r>
            <a:r>
              <a:rPr lang="pt-BR" sz="2400" dirty="0" smtClean="0"/>
              <a:t>um determinado </a:t>
            </a:r>
            <a:r>
              <a:rPr lang="pt-BR" sz="2400" dirty="0"/>
              <a:t>objetivo</a:t>
            </a:r>
            <a:r>
              <a:rPr lang="pt-BR" sz="2400" dirty="0" smtClean="0"/>
              <a:t>.</a:t>
            </a:r>
          </a:p>
          <a:p>
            <a:pPr lvl="1"/>
            <a:endParaRPr lang="pt-BR" sz="2400" dirty="0"/>
          </a:p>
          <a:p>
            <a:r>
              <a:rPr lang="pt-BR" sz="2800" b="1" dirty="0"/>
              <a:t>Tipos de Agentes:</a:t>
            </a:r>
          </a:p>
          <a:p>
            <a:pPr lvl="1"/>
            <a:r>
              <a:rPr lang="pt-BR" sz="2400" dirty="0"/>
              <a:t>Agentes reativos simples;</a:t>
            </a:r>
          </a:p>
          <a:p>
            <a:pPr lvl="1"/>
            <a:r>
              <a:rPr lang="pt-BR" sz="2400" dirty="0"/>
              <a:t>Agentes reativos baseado em modelo;</a:t>
            </a:r>
          </a:p>
          <a:p>
            <a:pPr lvl="1"/>
            <a:r>
              <a:rPr lang="pt-BR" sz="2400" dirty="0"/>
              <a:t>Agentes baseados em objetivos;</a:t>
            </a:r>
          </a:p>
          <a:p>
            <a:pPr lvl="1"/>
            <a:r>
              <a:rPr lang="pt-BR" sz="2400" dirty="0"/>
              <a:t>Agentes baseados na utilidade;</a:t>
            </a:r>
          </a:p>
          <a:p>
            <a:pPr lvl="1"/>
            <a:r>
              <a:rPr lang="pt-BR" sz="2400" dirty="0"/>
              <a:t>Agentes baseados em aprendizado;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31922" y="4896870"/>
            <a:ext cx="4132166" cy="72008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4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747" y="1988840"/>
            <a:ext cx="684662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240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 em Problemas Reais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Cálculo de Rotas:</a:t>
            </a:r>
          </a:p>
          <a:p>
            <a:pPr lvl="1"/>
            <a:r>
              <a:rPr lang="pt-BR" sz="2400" dirty="0"/>
              <a:t>Planejamento de rotas de aviões;</a:t>
            </a:r>
          </a:p>
          <a:p>
            <a:pPr lvl="1"/>
            <a:r>
              <a:rPr lang="pt-BR" sz="2400" dirty="0"/>
              <a:t>Sistemas de planejamento de viagens;</a:t>
            </a:r>
          </a:p>
          <a:p>
            <a:pPr lvl="1"/>
            <a:r>
              <a:rPr lang="pt-BR" sz="2400" dirty="0"/>
              <a:t>Caixeiro viajante;</a:t>
            </a:r>
          </a:p>
          <a:p>
            <a:pPr lvl="1"/>
            <a:r>
              <a:rPr lang="pt-BR" sz="2400" dirty="0"/>
              <a:t>Rotas em redes de computadores;</a:t>
            </a:r>
          </a:p>
          <a:p>
            <a:pPr lvl="1"/>
            <a:r>
              <a:rPr lang="pt-BR" sz="2400" dirty="0"/>
              <a:t>Jogos de computadores (rotas dos personagens);</a:t>
            </a:r>
          </a:p>
          <a:p>
            <a:pPr lvl="1"/>
            <a:endParaRPr lang="pt-BR" sz="2400" dirty="0"/>
          </a:p>
          <a:p>
            <a:r>
              <a:rPr lang="pt-BR" sz="2800" b="1" dirty="0"/>
              <a:t>Alocação</a:t>
            </a:r>
          </a:p>
          <a:p>
            <a:pPr lvl="1"/>
            <a:r>
              <a:rPr lang="pt-BR" sz="2400" dirty="0"/>
              <a:t>Salas de aula;</a:t>
            </a:r>
          </a:p>
          <a:p>
            <a:pPr lvl="1"/>
            <a:r>
              <a:rPr lang="pt-BR" sz="2400" dirty="0"/>
              <a:t>Máquinas industriais;</a:t>
            </a:r>
          </a:p>
        </p:txBody>
      </p:sp>
    </p:spTree>
    <p:extLst>
      <p:ext uri="{BB962C8B-B14F-4D97-AF65-F5344CB8AC3E}">
        <p14:creationId xmlns:p14="http://schemas.microsoft.com/office/powerpoint/2010/main" val="41820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Aplicações em Problemas Reais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Circuitos Eletrônicos:</a:t>
            </a:r>
          </a:p>
          <a:p>
            <a:pPr lvl="1"/>
            <a:r>
              <a:rPr lang="pt-BR" sz="2400" dirty="0"/>
              <a:t>Posicionamento de componentes;</a:t>
            </a:r>
          </a:p>
          <a:p>
            <a:pPr lvl="1"/>
            <a:r>
              <a:rPr lang="pt-BR" sz="2400" dirty="0"/>
              <a:t>Rotas de circuitos;</a:t>
            </a:r>
          </a:p>
          <a:p>
            <a:pPr lvl="1"/>
            <a:endParaRPr lang="pt-BR" sz="2400" dirty="0"/>
          </a:p>
          <a:p>
            <a:r>
              <a:rPr lang="pt-BR" sz="2800" b="1" dirty="0"/>
              <a:t>Robótica:</a:t>
            </a:r>
          </a:p>
          <a:p>
            <a:pPr lvl="1"/>
            <a:r>
              <a:rPr lang="pt-BR" sz="2400" dirty="0"/>
              <a:t>Navegação e busca de rotas em ambientes reais;</a:t>
            </a:r>
          </a:p>
          <a:p>
            <a:pPr lvl="1"/>
            <a:r>
              <a:rPr lang="pt-BR" sz="2400" dirty="0"/>
              <a:t>Montagem de objetos por robôs;</a:t>
            </a:r>
          </a:p>
          <a:p>
            <a:pPr lvl="1"/>
            <a:endParaRPr lang="pt-BR" sz="2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07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Encontrar a Solução?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Uma vez o problema bem formulado, o estado final (objetivo) deve ser “</a:t>
            </a:r>
            <a:r>
              <a:rPr lang="pt-BR" sz="2800" b="1" dirty="0"/>
              <a:t>buscado</a:t>
            </a:r>
            <a:r>
              <a:rPr lang="pt-BR" sz="2800" dirty="0"/>
              <a:t>” no espaço de estados.</a:t>
            </a:r>
          </a:p>
          <a:p>
            <a:endParaRPr lang="pt-BR" sz="2800" dirty="0"/>
          </a:p>
          <a:p>
            <a:r>
              <a:rPr lang="pt-BR" sz="2800" dirty="0"/>
              <a:t>A busca é representada em uma </a:t>
            </a:r>
            <a:r>
              <a:rPr lang="pt-BR" sz="2800" b="1" dirty="0"/>
              <a:t>árvore de busca</a:t>
            </a:r>
            <a:r>
              <a:rPr lang="pt-BR" sz="2800" dirty="0"/>
              <a:t>:</a:t>
            </a:r>
          </a:p>
          <a:p>
            <a:pPr lvl="1"/>
            <a:r>
              <a:rPr lang="pt-BR" sz="2000" dirty="0"/>
              <a:t>Raiz: corresponde ao estado inicial;</a:t>
            </a:r>
          </a:p>
          <a:p>
            <a:pPr lvl="1"/>
            <a:r>
              <a:rPr lang="pt-BR" sz="2000" dirty="0"/>
              <a:t>Expande-se o estado corrente, gerando um novo conjunto de sucessores; </a:t>
            </a:r>
          </a:p>
          <a:p>
            <a:pPr lvl="1"/>
            <a:r>
              <a:rPr lang="pt-BR" sz="2000" dirty="0"/>
              <a:t>Escolhe-se o próximo estado a expandir seguindo uma </a:t>
            </a:r>
            <a:r>
              <a:rPr lang="pt-BR" sz="2000" b="1" dirty="0"/>
              <a:t>estratégia de busca</a:t>
            </a:r>
            <a:r>
              <a:rPr lang="pt-BR" sz="2000" dirty="0"/>
              <a:t>;</a:t>
            </a:r>
          </a:p>
          <a:p>
            <a:pPr lvl="1"/>
            <a:r>
              <a:rPr lang="pt-BR" sz="2000" dirty="0"/>
              <a:t>Prossegue-se até chegar ao estado final (solução) ou falhar na busca pela solução;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65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Buscando Soluções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Exemplo: </a:t>
            </a:r>
            <a:r>
              <a:rPr lang="pt-BR" dirty="0"/>
              <a:t>Ir de </a:t>
            </a:r>
            <a:r>
              <a:rPr lang="pt-BR" b="1" dirty="0"/>
              <a:t>Arad</a:t>
            </a:r>
            <a:r>
              <a:rPr lang="pt-BR" dirty="0"/>
              <a:t> para </a:t>
            </a:r>
            <a:r>
              <a:rPr lang="pt-BR" b="1" dirty="0" err="1"/>
              <a:t>Bucharest</a:t>
            </a:r>
            <a:endParaRPr lang="pt-BR" b="1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35360" y="2564904"/>
            <a:ext cx="1576800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Arad</a:t>
            </a:r>
            <a:endParaRPr lang="pt-BR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5160" y="3658830"/>
            <a:ext cx="1576800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Sibiu</a:t>
            </a:r>
            <a:endParaRPr lang="pt-BR" dirty="0">
              <a:latin typeface="+mj-lt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4435360" y="3658830"/>
            <a:ext cx="1728192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Timissoara</a:t>
            </a:r>
            <a:endParaRPr lang="pt-BR" dirty="0">
              <a:latin typeface="+mj-lt"/>
            </a:endParaRPr>
          </a:p>
        </p:txBody>
      </p:sp>
      <p:cxnSp>
        <p:nvCxnSpPr>
          <p:cNvPr id="8" name="Straight Arrow Connector 16"/>
          <p:cNvCxnSpPr>
            <a:stCxn id="5" idx="4"/>
            <a:endCxn id="6" idx="0"/>
          </p:cNvCxnSpPr>
          <p:nvPr/>
        </p:nvCxnSpPr>
        <p:spPr bwMode="auto">
          <a:xfrm flipH="1">
            <a:off x="3423560" y="3084255"/>
            <a:ext cx="1800200" cy="57457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17"/>
          <p:cNvCxnSpPr>
            <a:stCxn id="5" idx="4"/>
            <a:endCxn id="7" idx="0"/>
          </p:cNvCxnSpPr>
          <p:nvPr/>
        </p:nvCxnSpPr>
        <p:spPr bwMode="auto">
          <a:xfrm>
            <a:off x="5223760" y="3084255"/>
            <a:ext cx="75696" cy="57457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12"/>
          <p:cNvSpPr txBox="1"/>
          <p:nvPr/>
        </p:nvSpPr>
        <p:spPr>
          <a:xfrm>
            <a:off x="6307568" y="3658830"/>
            <a:ext cx="1576800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Zerind</a:t>
            </a:r>
            <a:endParaRPr lang="pt-BR" dirty="0">
              <a:latin typeface="+mj-lt"/>
            </a:endParaRPr>
          </a:p>
        </p:txBody>
      </p:sp>
      <p:cxnSp>
        <p:nvCxnSpPr>
          <p:cNvPr id="11" name="Straight Arrow Connector 17"/>
          <p:cNvCxnSpPr>
            <a:stCxn id="5" idx="4"/>
            <a:endCxn id="10" idx="0"/>
          </p:cNvCxnSpPr>
          <p:nvPr/>
        </p:nvCxnSpPr>
        <p:spPr bwMode="auto">
          <a:xfrm>
            <a:off x="5223760" y="3084255"/>
            <a:ext cx="1872208" cy="57457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6"/>
          <p:cNvSpPr txBox="1"/>
          <p:nvPr/>
        </p:nvSpPr>
        <p:spPr>
          <a:xfrm>
            <a:off x="915352" y="4810958"/>
            <a:ext cx="1576800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Arad</a:t>
            </a:r>
            <a:endParaRPr lang="pt-BR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7720" y="4810958"/>
            <a:ext cx="1576800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Fagaras</a:t>
            </a:r>
            <a:endParaRPr lang="pt-BR" dirty="0">
              <a:latin typeface="+mj-lt"/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2571536" y="4810958"/>
            <a:ext cx="1576800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Orades</a:t>
            </a:r>
            <a:endParaRPr lang="pt-BR" dirty="0">
              <a:latin typeface="+mj-lt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5883904" y="4810958"/>
            <a:ext cx="2216488" cy="5193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Rimnico Vilcea</a:t>
            </a:r>
            <a:endParaRPr lang="pt-BR" dirty="0">
              <a:latin typeface="+mj-lt"/>
            </a:endParaRPr>
          </a:p>
        </p:txBody>
      </p:sp>
      <p:cxnSp>
        <p:nvCxnSpPr>
          <p:cNvPr id="16" name="Straight Arrow Connector 16"/>
          <p:cNvCxnSpPr>
            <a:stCxn id="6" idx="4"/>
            <a:endCxn id="12" idx="0"/>
          </p:cNvCxnSpPr>
          <p:nvPr/>
        </p:nvCxnSpPr>
        <p:spPr bwMode="auto">
          <a:xfrm flipH="1">
            <a:off x="1703752" y="4178181"/>
            <a:ext cx="1719808" cy="63277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6" idx="4"/>
            <a:endCxn id="14" idx="0"/>
          </p:cNvCxnSpPr>
          <p:nvPr/>
        </p:nvCxnSpPr>
        <p:spPr bwMode="auto">
          <a:xfrm flipH="1">
            <a:off x="3359936" y="4178181"/>
            <a:ext cx="63624" cy="63277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6"/>
          <p:cNvCxnSpPr>
            <a:stCxn id="6" idx="4"/>
            <a:endCxn id="13" idx="0"/>
          </p:cNvCxnSpPr>
          <p:nvPr/>
        </p:nvCxnSpPr>
        <p:spPr bwMode="auto">
          <a:xfrm>
            <a:off x="3423560" y="4178181"/>
            <a:ext cx="1592560" cy="63277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6"/>
          <p:cNvCxnSpPr>
            <a:stCxn id="6" idx="4"/>
            <a:endCxn id="15" idx="0"/>
          </p:cNvCxnSpPr>
          <p:nvPr/>
        </p:nvCxnSpPr>
        <p:spPr bwMode="auto">
          <a:xfrm>
            <a:off x="3423560" y="4178181"/>
            <a:ext cx="3568588" cy="63277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680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Buscando Soluções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espaço de estados é </a:t>
            </a:r>
            <a:r>
              <a:rPr lang="pt-BR" sz="2800" b="1" dirty="0"/>
              <a:t>diferente</a:t>
            </a:r>
            <a:r>
              <a:rPr lang="pt-BR" sz="2800" dirty="0"/>
              <a:t> da árvore de buscas. </a:t>
            </a:r>
          </a:p>
          <a:p>
            <a:endParaRPr lang="pt-BR" sz="2800" dirty="0" smtClean="0"/>
          </a:p>
          <a:p>
            <a:r>
              <a:rPr lang="pt-BR" sz="2800" b="1" dirty="0" smtClean="0"/>
              <a:t>Exemplo:</a:t>
            </a:r>
          </a:p>
          <a:p>
            <a:endParaRPr lang="pt-BR" sz="2800" b="1" dirty="0" smtClean="0"/>
          </a:p>
          <a:p>
            <a:pPr lvl="1"/>
            <a:r>
              <a:rPr lang="pt-BR" sz="2000" dirty="0"/>
              <a:t>20 estados no espaço de </a:t>
            </a:r>
            <a:r>
              <a:rPr lang="pt-BR" sz="2000" dirty="0" smtClean="0"/>
              <a:t>estados;</a:t>
            </a:r>
            <a:endParaRPr lang="pt-BR" sz="2000" dirty="0"/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Número de caminhos infinito;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Árvore com infinitos nós;</a:t>
            </a:r>
          </a:p>
          <a:p>
            <a:endParaRPr lang="pt-BR" sz="2800" dirty="0"/>
          </a:p>
          <a:p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780928"/>
            <a:ext cx="386780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2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Código Descritivo – Busca em Árvore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Função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BuscaEmArvore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Problem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Estratégia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solução ou falha</a:t>
            </a:r>
          </a:p>
          <a:p>
            <a:pPr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Inicio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Inicializa a arvore usando o estado inicial do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Problema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loop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do 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não existem candidatos para serem expandidos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então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falha 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	Escolhe um nó folha para ser expandido de acordo com 	a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Estratégia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Se o nó possuir o estado final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então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retorna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solução correspondente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se não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		expande o nó e adiciona os nós resultantes a 			arvore de busca</a:t>
            </a:r>
          </a:p>
          <a:p>
            <a:pPr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Fim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69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Pseudocódigo – Busca em Árvore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57" y="1600200"/>
            <a:ext cx="886732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Função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BuscaEmArvore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Problem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solução ou falha</a:t>
            </a:r>
          </a:p>
          <a:p>
            <a:pPr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Inicio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600" i="1" dirty="0">
                <a:latin typeface="Courier New" pitchFamily="49" charset="0"/>
                <a:cs typeface="Courier New" pitchFamily="49" charset="0"/>
              </a:rPr>
              <a:t>  fronteira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InsereNaFila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FazNó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Problema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EstadoInicial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]),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loop do</a:t>
            </a:r>
          </a:p>
          <a:p>
            <a:pPr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se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FilaVazia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então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retorna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falha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 nó ← 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RemovePrimeiro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se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nó[Estado] for igual a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Problema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EstadoFinal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então</a:t>
            </a:r>
          </a:p>
          <a:p>
            <a:pPr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   retorna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Solução(nó)</a:t>
            </a:r>
          </a:p>
          <a:p>
            <a:pPr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← </a:t>
            </a:r>
            <a:r>
              <a:rPr lang="pt-BR" sz="1600" i="1" dirty="0" err="1">
                <a:latin typeface="Courier New" pitchFamily="49" charset="0"/>
                <a:cs typeface="Courier New" pitchFamily="49" charset="0"/>
              </a:rPr>
              <a:t>InsereNaFila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600" dirty="0" err="1">
                <a:latin typeface="Courier New" pitchFamily="49" charset="0"/>
                <a:cs typeface="Courier New" pitchFamily="49" charset="0"/>
              </a:rPr>
              <a:t>ExpandeFronteira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(nó,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Problema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fronteira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Fim</a:t>
            </a:r>
          </a:p>
          <a:p>
            <a:pPr>
              <a:buNone/>
            </a:pP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A função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Solução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 retorna a sequência de nós necessários para retornar a raiz da arvore.</a:t>
            </a:r>
          </a:p>
          <a:p>
            <a:pPr>
              <a:buFontTx/>
              <a:buChar char="-"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Considera-se </a:t>
            </a:r>
            <a:r>
              <a:rPr lang="pt-BR" sz="1600" i="1" dirty="0">
                <a:latin typeface="Courier New" pitchFamily="49" charset="0"/>
                <a:cs typeface="Courier New" pitchFamily="49" charset="0"/>
              </a:rPr>
              <a:t>fronteira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uma estrutura do tipo fila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Medida de Desempenho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Desempenho do Algoritmo:</a:t>
            </a:r>
          </a:p>
          <a:p>
            <a:pPr lvl="1"/>
            <a:r>
              <a:rPr lang="pt-BR" sz="2000" dirty="0"/>
              <a:t>(1) O algoritmo encontrou alguma solução?</a:t>
            </a:r>
          </a:p>
          <a:p>
            <a:pPr lvl="1"/>
            <a:r>
              <a:rPr lang="pt-BR" sz="2000" dirty="0"/>
              <a:t>(2) É uma boa solução? </a:t>
            </a:r>
          </a:p>
          <a:p>
            <a:pPr lvl="2"/>
            <a:r>
              <a:rPr lang="pt-BR" sz="1600" dirty="0"/>
              <a:t>Custo de caminho (qualidade da solução).</a:t>
            </a:r>
          </a:p>
          <a:p>
            <a:pPr lvl="1"/>
            <a:r>
              <a:rPr lang="pt-BR" sz="2000" dirty="0"/>
              <a:t>(3) É uma solução computacionalmente barata?</a:t>
            </a:r>
          </a:p>
          <a:p>
            <a:pPr lvl="2"/>
            <a:r>
              <a:rPr lang="pt-BR" sz="1600" dirty="0"/>
              <a:t>Custo da busca (tempo e memória).</a:t>
            </a:r>
          </a:p>
          <a:p>
            <a:pPr lvl="2"/>
            <a:endParaRPr lang="pt-BR" sz="2000" dirty="0"/>
          </a:p>
          <a:p>
            <a:r>
              <a:rPr lang="pt-BR" sz="2800" b="1" dirty="0"/>
              <a:t>Custo Total</a:t>
            </a:r>
          </a:p>
          <a:p>
            <a:pPr lvl="1"/>
            <a:r>
              <a:rPr lang="pt-BR" sz="2000" dirty="0"/>
              <a:t>Custo do Caminho + Custo de Busca.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43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de Busca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Busca Cega ou Exaustiva:</a:t>
            </a:r>
          </a:p>
          <a:p>
            <a:pPr lvl="1"/>
            <a:r>
              <a:rPr lang="pt-BR" sz="2000" dirty="0"/>
              <a:t>Não sabe qual o melhor nó da fronteira a ser expandido. Apenas distingue o estado objetivo dos não objetivos.</a:t>
            </a:r>
          </a:p>
          <a:p>
            <a:endParaRPr lang="pt-BR" sz="2400" dirty="0"/>
          </a:p>
          <a:p>
            <a:r>
              <a:rPr lang="pt-BR" sz="2400" b="1" dirty="0"/>
              <a:t>Busca Heurística:</a:t>
            </a:r>
          </a:p>
          <a:p>
            <a:pPr lvl="1"/>
            <a:r>
              <a:rPr lang="pt-BR" sz="2000" dirty="0"/>
              <a:t>Estima qual o melhor nó da fronteira a ser expandido com base em funções heurísticas.</a:t>
            </a:r>
          </a:p>
          <a:p>
            <a:pPr lvl="1"/>
            <a:endParaRPr lang="pt-BR" sz="2000" dirty="0"/>
          </a:p>
          <a:p>
            <a:r>
              <a:rPr lang="pt-BR" sz="2400" b="1" dirty="0"/>
              <a:t>Busca Local:</a:t>
            </a:r>
          </a:p>
          <a:p>
            <a:pPr lvl="1"/>
            <a:r>
              <a:rPr lang="pt-BR" sz="2000" dirty="0"/>
              <a:t>Operam em um único estado e movem-se para a vizinhança deste estado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116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de Busca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Objetivo:</a:t>
            </a:r>
            <a:r>
              <a:rPr lang="pt-BR" sz="2400" dirty="0" smtClean="0"/>
              <a:t> Conjunto de estados que satisfazem o objetivo.</a:t>
            </a:r>
          </a:p>
          <a:p>
            <a:endParaRPr lang="pt-BR" sz="2400" dirty="0"/>
          </a:p>
          <a:p>
            <a:r>
              <a:rPr lang="pt-BR" sz="2400" b="1" dirty="0" smtClean="0"/>
              <a:t>Tarefa de Busca: </a:t>
            </a:r>
            <a:r>
              <a:rPr lang="pt-BR" sz="2400" dirty="0" smtClean="0"/>
              <a:t>Encontrar a sequencia de ações que leva do estado atual até um estado objetivo.</a:t>
            </a:r>
          </a:p>
          <a:p>
            <a:endParaRPr lang="pt-BR" sz="2400" dirty="0"/>
          </a:p>
          <a:p>
            <a:r>
              <a:rPr lang="pt-BR" sz="2400" dirty="0" smtClean="0"/>
              <a:t>Quais são os estados? </a:t>
            </a:r>
          </a:p>
          <a:p>
            <a:r>
              <a:rPr lang="pt-BR" sz="2400" dirty="0" smtClean="0"/>
              <a:t>Quais são as ações?</a:t>
            </a:r>
          </a:p>
          <a:p>
            <a:r>
              <a:rPr lang="pt-BR" sz="2400" dirty="0" smtClean="0"/>
              <a:t>Nível de abstração?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630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Cega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Algoritmos de Busca Cega:</a:t>
            </a:r>
          </a:p>
          <a:p>
            <a:pPr lvl="1"/>
            <a:r>
              <a:rPr lang="pt-BR" dirty="0"/>
              <a:t>Busca em largura;</a:t>
            </a:r>
          </a:p>
          <a:p>
            <a:pPr lvl="1"/>
            <a:r>
              <a:rPr lang="pt-BR" dirty="0"/>
              <a:t>Busca de custo uniforme;</a:t>
            </a:r>
          </a:p>
          <a:p>
            <a:pPr lvl="1"/>
            <a:r>
              <a:rPr lang="pt-BR" dirty="0"/>
              <a:t>Busca em profundidade;</a:t>
            </a:r>
          </a:p>
          <a:p>
            <a:pPr lvl="1"/>
            <a:r>
              <a:rPr lang="pt-BR" dirty="0"/>
              <a:t>Busca com aprofundamento iterativo;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51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em Largura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Estratégia: </a:t>
            </a:r>
          </a:p>
          <a:p>
            <a:pPr lvl="1"/>
            <a:r>
              <a:rPr lang="pt-BR" sz="2000" dirty="0"/>
              <a:t>O nó raiz é expandido, em seguida todos os nós sucessores são expandidos, então todos próximos nós sucessores são expandidos, e assim em diante. 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9536" y="3212976"/>
            <a:ext cx="408448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j-lt"/>
              </a:rPr>
              <a:t>A</a:t>
            </a:r>
            <a:endParaRPr lang="pt-BR" sz="1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4077072"/>
            <a:ext cx="383652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B</a:t>
            </a:r>
            <a:endParaRPr lang="pt-BR" sz="1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7005" y="5013176"/>
            <a:ext cx="392669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D</a:t>
            </a:r>
            <a:endParaRPr lang="pt-BR" sz="1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1675" y="5013176"/>
            <a:ext cx="37689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E</a:t>
            </a:r>
            <a:endParaRPr lang="pt-BR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4077072"/>
            <a:ext cx="374636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C</a:t>
            </a:r>
            <a:endParaRPr lang="pt-BR" sz="1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0874" y="5013176"/>
            <a:ext cx="374635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F</a:t>
            </a:r>
            <a:endParaRPr lang="pt-BR" sz="12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2715" y="5013176"/>
            <a:ext cx="415211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G</a:t>
            </a:r>
            <a:endParaRPr lang="pt-BR" sz="1200" dirty="0">
              <a:latin typeface="+mj-lt"/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0"/>
          </p:cNvCxnSpPr>
          <p:nvPr/>
        </p:nvCxnSpPr>
        <p:spPr bwMode="auto">
          <a:xfrm rot="5400000">
            <a:off x="3471700" y="3469420"/>
            <a:ext cx="531626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4" idx="5"/>
            <a:endCxn id="8" idx="0"/>
          </p:cNvCxnSpPr>
          <p:nvPr/>
        </p:nvCxnSpPr>
        <p:spPr bwMode="auto">
          <a:xfrm>
            <a:off x="4368168" y="3545446"/>
            <a:ext cx="679182" cy="53162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 bwMode="auto">
          <a:xfrm>
            <a:off x="5179804" y="4409542"/>
            <a:ext cx="460517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 bwMode="auto">
          <a:xfrm flipH="1">
            <a:off x="4488192" y="4409542"/>
            <a:ext cx="426704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5" idx="5"/>
            <a:endCxn id="7" idx="0"/>
          </p:cNvCxnSpPr>
          <p:nvPr/>
        </p:nvCxnSpPr>
        <p:spPr bwMode="auto">
          <a:xfrm rot="16200000" flipH="1">
            <a:off x="3383900" y="4556956"/>
            <a:ext cx="603634" cy="3088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3"/>
            <a:endCxn id="6" idx="0"/>
          </p:cNvCxnSpPr>
          <p:nvPr/>
        </p:nvCxnSpPr>
        <p:spPr bwMode="auto">
          <a:xfrm flipH="1">
            <a:off x="2673340" y="4409542"/>
            <a:ext cx="586693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6" idx="3"/>
          </p:cNvCxnSpPr>
          <p:nvPr/>
        </p:nvCxnSpPr>
        <p:spPr bwMode="auto">
          <a:xfrm flipH="1">
            <a:off x="2051721" y="5345646"/>
            <a:ext cx="482789" cy="63120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6" idx="4"/>
          </p:cNvCxnSpPr>
          <p:nvPr/>
        </p:nvCxnSpPr>
        <p:spPr bwMode="auto">
          <a:xfrm>
            <a:off x="2673340" y="5402689"/>
            <a:ext cx="26453" cy="61860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6" idx="5"/>
          </p:cNvCxnSpPr>
          <p:nvPr/>
        </p:nvCxnSpPr>
        <p:spPr bwMode="auto">
          <a:xfrm>
            <a:off x="2812169" y="5345646"/>
            <a:ext cx="391679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3221535" y="5465638"/>
            <a:ext cx="602353" cy="34969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6200000" flipH="1">
            <a:off x="3543346" y="5699752"/>
            <a:ext cx="618601" cy="1180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6200000" flipH="1">
            <a:off x="3913456" y="5421789"/>
            <a:ext cx="603634" cy="43867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>
            <a:off x="5033655" y="5472387"/>
            <a:ext cx="583685" cy="35486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6200000" flipH="1">
            <a:off x="5713656" y="5420504"/>
            <a:ext cx="603634" cy="43867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6200000" flipH="1">
            <a:off x="4401314" y="5562570"/>
            <a:ext cx="557398" cy="21602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8448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363"/>
            <a:ext cx="8229600" cy="1143000"/>
          </a:xfrm>
        </p:spPr>
        <p:txBody>
          <a:bodyPr/>
          <a:lstStyle/>
          <a:p>
            <a:r>
              <a:rPr lang="pt-BR" dirty="0"/>
              <a:t>Busca em Largura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340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/>
              <a:t>Pode ser implementado com base no pseudocódigo da função “</a:t>
            </a:r>
            <a:r>
              <a:rPr lang="pt-BR" sz="2400" dirty="0" err="1"/>
              <a:t>BuscaEmArvore</a:t>
            </a:r>
            <a:r>
              <a:rPr lang="pt-BR" sz="2400" dirty="0"/>
              <a:t>” apresentado anteriormente. </a:t>
            </a:r>
            <a:r>
              <a:rPr lang="pt-BR" sz="2400" dirty="0" smtClean="0"/>
              <a:t>Utiliza-se </a:t>
            </a:r>
            <a:r>
              <a:rPr lang="pt-BR" sz="2400" dirty="0"/>
              <a:t>uma estrutura de </a:t>
            </a:r>
            <a:r>
              <a:rPr lang="pt-BR" sz="2400" dirty="0" smtClean="0"/>
              <a:t>fila (</a:t>
            </a:r>
            <a:r>
              <a:rPr lang="pt-BR" sz="2400" dirty="0" err="1" smtClean="0"/>
              <a:t>first</a:t>
            </a:r>
            <a:r>
              <a:rPr lang="pt-BR" sz="2400" dirty="0" smtClean="0"/>
              <a:t>-in-</a:t>
            </a:r>
            <a:r>
              <a:rPr lang="pt-BR" sz="2400" dirty="0" err="1" smtClean="0"/>
              <a:t>first</a:t>
            </a:r>
            <a:r>
              <a:rPr lang="pt-BR" sz="2400" dirty="0" smtClean="0"/>
              <a:t>-out</a:t>
            </a:r>
            <a:r>
              <a:rPr lang="pt-BR" sz="2400" dirty="0"/>
              <a:t>) para armazenar os nós das fronteira</a:t>
            </a:r>
            <a:r>
              <a:rPr lang="pt-BR" sz="2400" dirty="0" smtClean="0"/>
              <a:t>.</a:t>
            </a:r>
          </a:p>
          <a:p>
            <a:endParaRPr lang="pt-BR" sz="1050" dirty="0"/>
          </a:p>
          <a:p>
            <a:r>
              <a:rPr lang="pt-BR" sz="2400" b="1" dirty="0"/>
              <a:t>Complexidade: </a:t>
            </a:r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686421"/>
              </p:ext>
            </p:extLst>
          </p:nvPr>
        </p:nvGraphicFramePr>
        <p:xfrm>
          <a:off x="2915816" y="2960853"/>
          <a:ext cx="8937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4" imgW="508000" imgH="228600" progId="Equation.3">
                  <p:embed/>
                </p:oleObj>
              </mc:Choice>
              <mc:Fallback>
                <p:oleObj name="Equation" r:id="rId4" imgW="5080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960853"/>
                        <a:ext cx="8937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87499"/>
              </p:ext>
            </p:extLst>
          </p:nvPr>
        </p:nvGraphicFramePr>
        <p:xfrm>
          <a:off x="1835696" y="3502385"/>
          <a:ext cx="590465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230"/>
                <a:gridCol w="1316098"/>
                <a:gridCol w="1476164"/>
                <a:gridCol w="1476164"/>
              </a:tblGrid>
              <a:tr h="22502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Profundidade (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Nós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Tempo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Memória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0.11 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ms</a:t>
                      </a:r>
                      <a:endParaRPr lang="pt-BR" sz="16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107 KB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111,100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pt-BR" sz="1600" i="1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600" i="0" u="none" dirty="0" smtClean="0">
                          <a:solidFill>
                            <a:schemeClr val="tx1"/>
                          </a:solidFill>
                        </a:rPr>
                        <a:t>ms</a:t>
                      </a:r>
                      <a:endParaRPr lang="pt-BR" sz="1600" i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10.6 MB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1.1 seg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 GB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2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103 GB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3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 TB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13 dias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 PB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anos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99 PB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483768" y="6284343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1400" i="1" dirty="0" smtClean="0"/>
              <a:t>* </a:t>
            </a:r>
            <a:r>
              <a:rPr lang="pt-BR" sz="1400" i="1" dirty="0"/>
              <a:t>Considerando o </a:t>
            </a:r>
            <a:r>
              <a:rPr lang="pt-BR" sz="1400" i="1" dirty="0" smtClean="0"/>
              <a:t>número </a:t>
            </a:r>
            <a:r>
              <a:rPr lang="pt-BR" sz="1400" i="1" dirty="0"/>
              <a:t>de folhas b = 10 e cada nó ocupando 1KB de </a:t>
            </a:r>
            <a:r>
              <a:rPr lang="pt-BR" sz="1400" i="1" dirty="0" smtClean="0"/>
              <a:t>memória.</a:t>
            </a:r>
            <a:endParaRPr lang="pt-BR" sz="1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9465"/>
              </p:ext>
            </p:extLst>
          </p:nvPr>
        </p:nvGraphicFramePr>
        <p:xfrm>
          <a:off x="3741522" y="5884333"/>
          <a:ext cx="198437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ção" r:id="rId6" imgW="126890" imgH="190335" progId="Equation.3">
                  <p:embed/>
                </p:oleObj>
              </mc:Choice>
              <mc:Fallback>
                <p:oleObj name="Equação" r:id="rId6" imgW="126890" imgH="190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522" y="5884333"/>
                        <a:ext cx="198437" cy="22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210798"/>
              </p:ext>
            </p:extLst>
          </p:nvPr>
        </p:nvGraphicFramePr>
        <p:xfrm>
          <a:off x="3735614" y="5544942"/>
          <a:ext cx="198437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ção" r:id="rId8" imgW="126890" imgH="190335" progId="Equation.3">
                  <p:embed/>
                </p:oleObj>
              </mc:Choice>
              <mc:Fallback>
                <p:oleObj name="Equação" r:id="rId8" imgW="126890" imgH="190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614" y="5544942"/>
                        <a:ext cx="198437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803845"/>
              </p:ext>
            </p:extLst>
          </p:nvPr>
        </p:nvGraphicFramePr>
        <p:xfrm>
          <a:off x="3735614" y="5209879"/>
          <a:ext cx="198437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ção" r:id="rId10" imgW="126890" imgH="190335" progId="Equation.3">
                  <p:embed/>
                </p:oleObj>
              </mc:Choice>
              <mc:Fallback>
                <p:oleObj name="Equação" r:id="rId10" imgW="126890" imgH="19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614" y="5209879"/>
                        <a:ext cx="198437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97784"/>
              </p:ext>
            </p:extLst>
          </p:nvPr>
        </p:nvGraphicFramePr>
        <p:xfrm>
          <a:off x="3751057" y="4885748"/>
          <a:ext cx="1397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12" imgW="88784" imgH="190252" progId="Equation.3">
                  <p:embed/>
                </p:oleObj>
              </mc:Choice>
              <mc:Fallback>
                <p:oleObj name="Equation" r:id="rId12" imgW="88784" imgH="19025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057" y="4885748"/>
                        <a:ext cx="139700" cy="22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590361"/>
              </p:ext>
            </p:extLst>
          </p:nvPr>
        </p:nvGraphicFramePr>
        <p:xfrm>
          <a:off x="3744697" y="4539563"/>
          <a:ext cx="160337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ção" r:id="rId14" imgW="101520" imgH="190440" progId="Equation.3">
                  <p:embed/>
                </p:oleObj>
              </mc:Choice>
              <mc:Fallback>
                <p:oleObj name="Equação" r:id="rId14" imgW="10152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697" y="4539563"/>
                        <a:ext cx="160337" cy="22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0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em Profundidade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Estratégia: </a:t>
            </a:r>
          </a:p>
          <a:p>
            <a:pPr lvl="1"/>
            <a:r>
              <a:rPr lang="pt-BR" sz="2000" dirty="0"/>
              <a:t>Expande os nós da vizinhança até o nó mais profundo.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47528" y="2679445"/>
            <a:ext cx="408448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j-lt"/>
              </a:rPr>
              <a:t>A</a:t>
            </a:r>
            <a:endParaRPr lang="pt-BR" sz="1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3543541"/>
            <a:ext cx="383652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B</a:t>
            </a:r>
            <a:endParaRPr lang="pt-BR" sz="1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9547" y="4479645"/>
            <a:ext cx="37689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E</a:t>
            </a:r>
            <a:endParaRPr lang="pt-BR" sz="1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1675" y="4479645"/>
            <a:ext cx="358857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F</a:t>
            </a:r>
            <a:endParaRPr lang="pt-BR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1262" y="3543541"/>
            <a:ext cx="392669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D</a:t>
            </a:r>
            <a:endParaRPr lang="pt-BR" sz="1200" dirty="0">
              <a:latin typeface="+mj-lt"/>
            </a:endParaRPr>
          </a:p>
        </p:txBody>
      </p:sp>
      <p:cxnSp>
        <p:nvCxnSpPr>
          <p:cNvPr id="9" name="Straight Arrow Connector 8"/>
          <p:cNvCxnSpPr>
            <a:stCxn id="4" idx="3"/>
            <a:endCxn id="5" idx="0"/>
          </p:cNvCxnSpPr>
          <p:nvPr/>
        </p:nvCxnSpPr>
        <p:spPr bwMode="auto">
          <a:xfrm rot="5400000">
            <a:off x="3399692" y="2935889"/>
            <a:ext cx="531626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4" idx="5"/>
            <a:endCxn id="8" idx="0"/>
          </p:cNvCxnSpPr>
          <p:nvPr/>
        </p:nvCxnSpPr>
        <p:spPr bwMode="auto">
          <a:xfrm>
            <a:off x="4296160" y="3011915"/>
            <a:ext cx="681437" cy="53162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5" idx="5"/>
            <a:endCxn id="7" idx="0"/>
          </p:cNvCxnSpPr>
          <p:nvPr/>
        </p:nvCxnSpPr>
        <p:spPr bwMode="auto">
          <a:xfrm>
            <a:off x="3459307" y="3876011"/>
            <a:ext cx="371797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5" idx="3"/>
            <a:endCxn id="6" idx="0"/>
          </p:cNvCxnSpPr>
          <p:nvPr/>
        </p:nvCxnSpPr>
        <p:spPr bwMode="auto">
          <a:xfrm rot="5400000">
            <a:off x="2636192" y="3927812"/>
            <a:ext cx="603634" cy="50003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947527" y="3573014"/>
            <a:ext cx="41040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C	</a:t>
            </a:r>
            <a:endParaRPr lang="pt-BR" sz="1200" dirty="0">
              <a:latin typeface="+mj-lt"/>
            </a:endParaRPr>
          </a:p>
        </p:txBody>
      </p:sp>
      <p:cxnSp>
        <p:nvCxnSpPr>
          <p:cNvPr id="14" name="Straight Arrow Connector 13"/>
          <p:cNvCxnSpPr>
            <a:stCxn id="4" idx="4"/>
            <a:endCxn id="13" idx="0"/>
          </p:cNvCxnSpPr>
          <p:nvPr/>
        </p:nvCxnSpPr>
        <p:spPr bwMode="auto">
          <a:xfrm>
            <a:off x="4151752" y="3068958"/>
            <a:ext cx="975" cy="50405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27"/>
          <p:cNvCxnSpPr>
            <a:stCxn id="6" idx="5"/>
            <a:endCxn id="18" idx="0"/>
          </p:cNvCxnSpPr>
          <p:nvPr/>
        </p:nvCxnSpPr>
        <p:spPr bwMode="auto">
          <a:xfrm>
            <a:off x="2821243" y="4812115"/>
            <a:ext cx="298577" cy="51086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28"/>
          <p:cNvCxnSpPr>
            <a:stCxn id="6" idx="3"/>
            <a:endCxn id="17" idx="0"/>
          </p:cNvCxnSpPr>
          <p:nvPr/>
        </p:nvCxnSpPr>
        <p:spPr bwMode="auto">
          <a:xfrm flipH="1">
            <a:off x="2205131" y="4812115"/>
            <a:ext cx="349610" cy="48909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5"/>
          <p:cNvSpPr txBox="1"/>
          <p:nvPr/>
        </p:nvSpPr>
        <p:spPr>
          <a:xfrm>
            <a:off x="1999931" y="5301208"/>
            <a:ext cx="41040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M</a:t>
            </a:r>
            <a:endParaRPr lang="pt-BR" sz="1200" dirty="0">
              <a:latin typeface="+mj-lt"/>
            </a:endParaRPr>
          </a:p>
        </p:txBody>
      </p:sp>
      <p:sp>
        <p:nvSpPr>
          <p:cNvPr id="18" name="TextBox 5"/>
          <p:cNvSpPr txBox="1"/>
          <p:nvPr/>
        </p:nvSpPr>
        <p:spPr>
          <a:xfrm>
            <a:off x="2914620" y="5322978"/>
            <a:ext cx="41040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N</a:t>
            </a:r>
            <a:endParaRPr lang="pt-BR" sz="1200" dirty="0">
              <a:latin typeface="+mj-lt"/>
            </a:endParaRPr>
          </a:p>
        </p:txBody>
      </p:sp>
      <p:cxnSp>
        <p:nvCxnSpPr>
          <p:cNvPr id="19" name="Straight Arrow Connector 27"/>
          <p:cNvCxnSpPr>
            <a:stCxn id="7" idx="5"/>
            <a:endCxn id="22" idx="0"/>
          </p:cNvCxnSpPr>
          <p:nvPr/>
        </p:nvCxnSpPr>
        <p:spPr bwMode="auto">
          <a:xfrm>
            <a:off x="3957979" y="4812115"/>
            <a:ext cx="209003" cy="52202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28"/>
          <p:cNvCxnSpPr>
            <a:stCxn id="7" idx="3"/>
            <a:endCxn id="21" idx="0"/>
          </p:cNvCxnSpPr>
          <p:nvPr/>
        </p:nvCxnSpPr>
        <p:spPr bwMode="auto">
          <a:xfrm flipH="1">
            <a:off x="3591930" y="4812115"/>
            <a:ext cx="112298" cy="52638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5"/>
          <p:cNvSpPr txBox="1"/>
          <p:nvPr/>
        </p:nvSpPr>
        <p:spPr>
          <a:xfrm>
            <a:off x="3386730" y="5338498"/>
            <a:ext cx="41040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P</a:t>
            </a:r>
            <a:endParaRPr lang="pt-BR" sz="1200" dirty="0">
              <a:latin typeface="+mj-lt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3961782" y="5334142"/>
            <a:ext cx="41040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Q</a:t>
            </a:r>
            <a:endParaRPr lang="pt-B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127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em Profundidade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Pode ser implementado com base no pseudocódigo da função “</a:t>
            </a:r>
            <a:r>
              <a:rPr lang="pt-BR" dirty="0" err="1"/>
              <a:t>BuscaEmArvore</a:t>
            </a:r>
            <a:r>
              <a:rPr lang="pt-BR" dirty="0"/>
              <a:t>” apresentado anteriormente. Utiliza-se uma estrutura de pilha (</a:t>
            </a:r>
            <a:r>
              <a:rPr lang="pt-BR" dirty="0" err="1"/>
              <a:t>last</a:t>
            </a:r>
            <a:r>
              <a:rPr lang="pt-BR" dirty="0"/>
              <a:t>-in-</a:t>
            </a:r>
            <a:r>
              <a:rPr lang="pt-BR" dirty="0" err="1"/>
              <a:t>first</a:t>
            </a:r>
            <a:r>
              <a:rPr lang="pt-BR" dirty="0"/>
              <a:t>-out) para armazenar os nós das fronteira. </a:t>
            </a:r>
          </a:p>
          <a:p>
            <a:endParaRPr lang="pt-BR" dirty="0"/>
          </a:p>
          <a:p>
            <a:r>
              <a:rPr lang="pt-BR" dirty="0"/>
              <a:t>Pode também ser implementado de forma recursiva.</a:t>
            </a:r>
          </a:p>
          <a:p>
            <a:endParaRPr lang="pt-BR" dirty="0"/>
          </a:p>
          <a:p>
            <a:r>
              <a:rPr lang="pt-BR" b="1" dirty="0"/>
              <a:t>Consome pouca memória</a:t>
            </a:r>
            <a:r>
              <a:rPr lang="pt-BR" dirty="0"/>
              <a:t>, apenas o caminho de nós sendo analisados precisa armazenado. Caminhos que já foram explorados podem ser descartados da memória.</a:t>
            </a:r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em Profundidade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Uso de memória pela </a:t>
            </a:r>
            <a:r>
              <a:rPr lang="pt-BR" sz="2800" b="1" dirty="0"/>
              <a:t>busca em largura</a:t>
            </a:r>
            <a:r>
              <a:rPr lang="pt-BR" sz="2800" dirty="0"/>
              <a:t> em uma arvore com 12 de profundidade: 1000 TB.</a:t>
            </a:r>
          </a:p>
          <a:p>
            <a:endParaRPr lang="pt-BR" sz="2800" dirty="0"/>
          </a:p>
          <a:p>
            <a:r>
              <a:rPr lang="pt-BR" sz="2800" dirty="0"/>
              <a:t>Uso de memória pela </a:t>
            </a:r>
            <a:r>
              <a:rPr lang="pt-BR" sz="2800" b="1" dirty="0"/>
              <a:t>busca em profundidade</a:t>
            </a:r>
            <a:r>
              <a:rPr lang="pt-BR" sz="2800" dirty="0"/>
              <a:t> em uma arvore com 12 de profundidade: 118 KB.</a:t>
            </a:r>
          </a:p>
          <a:p>
            <a:endParaRPr lang="pt-BR" sz="2800" dirty="0"/>
          </a:p>
          <a:p>
            <a:r>
              <a:rPr lang="pt-BR" sz="2800" b="1" dirty="0"/>
              <a:t>Problema: </a:t>
            </a:r>
            <a:r>
              <a:rPr lang="pt-BR" sz="2800" dirty="0"/>
              <a:t>O algoritmo pode fazer uma busca muito longa mesmo quando a resposta do problema esta localizado a poucos nós da raiz da árvore.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19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de Custo Uniforme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pt-BR" sz="2400" b="1" dirty="0"/>
              <a:t>Estratégia: </a:t>
            </a:r>
          </a:p>
          <a:p>
            <a:pPr lvl="1"/>
            <a:r>
              <a:rPr lang="pt-BR" sz="2000" dirty="0"/>
              <a:t>Expande sempre o nó de menor custo de caminho. Se o custo de todos os passos for o mesmo, o algoritmo acaba sendo o mesmo que a busca em largura.</a:t>
            </a:r>
            <a:endParaRPr lang="pt-B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47528" y="3399527"/>
            <a:ext cx="408448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j-lt"/>
              </a:rPr>
              <a:t>A</a:t>
            </a:r>
            <a:endParaRPr lang="pt-BR" sz="1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4263623"/>
            <a:ext cx="383652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B</a:t>
            </a:r>
            <a:endParaRPr lang="pt-BR" sz="1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9547" y="5199727"/>
            <a:ext cx="37689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E</a:t>
            </a:r>
            <a:endParaRPr lang="pt-BR" sz="1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1675" y="5199727"/>
            <a:ext cx="358857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F</a:t>
            </a:r>
            <a:endParaRPr lang="pt-BR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1262" y="4263623"/>
            <a:ext cx="392669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D</a:t>
            </a:r>
            <a:endParaRPr lang="pt-BR" sz="1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0586" y="5199727"/>
            <a:ext cx="415211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G</a:t>
            </a:r>
            <a:endParaRPr lang="pt-BR" sz="12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0461" y="5199727"/>
            <a:ext cx="394923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H</a:t>
            </a:r>
            <a:endParaRPr lang="pt-BR" sz="1200" dirty="0">
              <a:latin typeface="+mj-lt"/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0"/>
          </p:cNvCxnSpPr>
          <p:nvPr/>
        </p:nvCxnSpPr>
        <p:spPr bwMode="auto">
          <a:xfrm rot="5400000">
            <a:off x="3399692" y="3655971"/>
            <a:ext cx="531626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4" idx="5"/>
            <a:endCxn id="8" idx="0"/>
          </p:cNvCxnSpPr>
          <p:nvPr/>
        </p:nvCxnSpPr>
        <p:spPr bwMode="auto">
          <a:xfrm>
            <a:off x="4296160" y="3731997"/>
            <a:ext cx="681437" cy="53162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8" idx="5"/>
            <a:endCxn id="10" idx="0"/>
          </p:cNvCxnSpPr>
          <p:nvPr/>
        </p:nvCxnSpPr>
        <p:spPr bwMode="auto">
          <a:xfrm>
            <a:off x="5116426" y="4596093"/>
            <a:ext cx="511497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 bwMode="auto">
          <a:xfrm flipH="1">
            <a:off x="4488192" y="4596093"/>
            <a:ext cx="350575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5" idx="5"/>
            <a:endCxn id="7" idx="0"/>
          </p:cNvCxnSpPr>
          <p:nvPr/>
        </p:nvCxnSpPr>
        <p:spPr bwMode="auto">
          <a:xfrm>
            <a:off x="3459307" y="4596093"/>
            <a:ext cx="371797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3"/>
            <a:endCxn id="6" idx="0"/>
          </p:cNvCxnSpPr>
          <p:nvPr/>
        </p:nvCxnSpPr>
        <p:spPr bwMode="auto">
          <a:xfrm rot="5400000">
            <a:off x="2636192" y="4647894"/>
            <a:ext cx="603634" cy="50003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47527" y="4293096"/>
            <a:ext cx="41040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C	</a:t>
            </a:r>
            <a:endParaRPr lang="pt-BR" sz="1200" dirty="0">
              <a:latin typeface="+mj-lt"/>
            </a:endParaRPr>
          </a:p>
        </p:txBody>
      </p:sp>
      <p:cxnSp>
        <p:nvCxnSpPr>
          <p:cNvPr id="18" name="Straight Arrow Connector 17"/>
          <p:cNvCxnSpPr>
            <a:stCxn id="4" idx="4"/>
            <a:endCxn id="17" idx="0"/>
          </p:cNvCxnSpPr>
          <p:nvPr/>
        </p:nvCxnSpPr>
        <p:spPr bwMode="auto">
          <a:xfrm>
            <a:off x="4151752" y="3789040"/>
            <a:ext cx="975" cy="50405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416444" y="3717032"/>
            <a:ext cx="34176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75</a:t>
            </a:r>
            <a:endParaRPr lang="pt-BR" sz="12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49184" y="3933056"/>
            <a:ext cx="42030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170</a:t>
            </a:r>
            <a:endParaRPr lang="pt-BR" sz="1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03172" y="3717032"/>
            <a:ext cx="42030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118</a:t>
            </a:r>
            <a:endParaRPr lang="pt-BR" sz="1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2172" y="4660756"/>
            <a:ext cx="34176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71</a:t>
            </a:r>
            <a:endParaRPr lang="pt-BR" sz="12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29980" y="4611608"/>
            <a:ext cx="34176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75</a:t>
            </a:r>
            <a:endParaRPr lang="pt-BR" sz="12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5976" y="4691236"/>
            <a:ext cx="34176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99</a:t>
            </a:r>
            <a:endParaRPr lang="pt-BR" sz="12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92336" y="4653136"/>
            <a:ext cx="42030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111</a:t>
            </a:r>
            <a:endParaRPr lang="pt-BR" sz="1200" dirty="0">
              <a:latin typeface="+mj-lt"/>
            </a:endParaRPr>
          </a:p>
        </p:txBody>
      </p:sp>
      <p:cxnSp>
        <p:nvCxnSpPr>
          <p:cNvPr id="26" name="Straight Arrow Connector 25"/>
          <p:cNvCxnSpPr>
            <a:stCxn id="6" idx="5"/>
          </p:cNvCxnSpPr>
          <p:nvPr/>
        </p:nvCxnSpPr>
        <p:spPr bwMode="auto">
          <a:xfrm rot="16200000" flipH="1">
            <a:off x="2731996" y="5621444"/>
            <a:ext cx="489093" cy="31059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3"/>
          </p:cNvCxnSpPr>
          <p:nvPr/>
        </p:nvCxnSpPr>
        <p:spPr bwMode="auto">
          <a:xfrm rot="5400000">
            <a:off x="2130693" y="5597241"/>
            <a:ext cx="489093" cy="3590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144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de Custo Uniforme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primeira solução encontrada é a </a:t>
            </a:r>
            <a:r>
              <a:rPr lang="pt-BR" sz="2400" b="1" dirty="0"/>
              <a:t>solução ótima </a:t>
            </a:r>
            <a:r>
              <a:rPr lang="pt-BR" sz="2400" dirty="0"/>
              <a:t>se custo do caminho sempre aumentar ao logo do caminho, ou seja, não existirem operadores com custo negativo.</a:t>
            </a:r>
          </a:p>
          <a:p>
            <a:endParaRPr lang="pt-BR" sz="2400" dirty="0"/>
          </a:p>
          <a:p>
            <a:r>
              <a:rPr lang="pt-BR" sz="2400" dirty="0"/>
              <a:t>Implementação semelhante a busca em largura. Adiciona-se uma </a:t>
            </a:r>
            <a:r>
              <a:rPr lang="pt-BR" sz="2400" b="1" dirty="0"/>
              <a:t>condição de seleção </a:t>
            </a:r>
            <a:r>
              <a:rPr lang="pt-BR" sz="2400" dirty="0"/>
              <a:t>dos nós a serem expandidos.</a:t>
            </a:r>
          </a:p>
          <a:p>
            <a:endParaRPr lang="pt-BR" sz="2400" dirty="0"/>
          </a:p>
          <a:p>
            <a:r>
              <a:rPr lang="pt-BR" sz="2400" b="1" dirty="0"/>
              <a:t>Complexidade:</a:t>
            </a:r>
            <a:r>
              <a:rPr lang="pt-BR" sz="2400" dirty="0"/>
              <a:t>  </a:t>
            </a:r>
          </a:p>
          <a:p>
            <a:pPr lvl="1"/>
            <a:r>
              <a:rPr lang="pt-BR" sz="1800" dirty="0"/>
              <a:t>Onde:</a:t>
            </a:r>
          </a:p>
          <a:p>
            <a:pPr lvl="1">
              <a:buNone/>
            </a:pPr>
            <a:r>
              <a:rPr lang="pt-BR" sz="1800" i="1" dirty="0"/>
              <a:t>	C = custo da solução ótima;</a:t>
            </a:r>
          </a:p>
          <a:p>
            <a:pPr lvl="1">
              <a:buNone/>
            </a:pPr>
            <a:r>
              <a:rPr lang="pt-BR" sz="1800" i="1" dirty="0"/>
              <a:t>	</a:t>
            </a:r>
            <a:r>
              <a:rPr lang="pt-BR" sz="1800" i="1" dirty="0">
                <a:latin typeface="Verdana"/>
                <a:ea typeface="Verdana"/>
                <a:cs typeface="Verdana"/>
              </a:rPr>
              <a:t>α = custo mínimo de uma ação</a:t>
            </a:r>
            <a:r>
              <a:rPr lang="pt-BR" sz="1800" i="1" dirty="0" smtClean="0">
                <a:latin typeface="Verdana"/>
                <a:ea typeface="Verdana"/>
                <a:cs typeface="Verdana"/>
              </a:rPr>
              <a:t>;</a:t>
            </a:r>
            <a:endParaRPr lang="pt-BR" sz="18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803977"/>
              </p:ext>
            </p:extLst>
          </p:nvPr>
        </p:nvGraphicFramePr>
        <p:xfrm>
          <a:off x="2901961" y="4493645"/>
          <a:ext cx="120808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685800" imgH="228600" progId="Equation.3">
                  <p:embed/>
                </p:oleObj>
              </mc:Choice>
              <mc:Fallback>
                <p:oleObj name="Equation" r:id="rId3" imgW="685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61" y="4493645"/>
                        <a:ext cx="120808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47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Busca com Aprofundamento Iterativo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Estratégia: </a:t>
            </a:r>
            <a:r>
              <a:rPr lang="pt-BR" sz="2400" dirty="0"/>
              <a:t>Consiste em uma busca em profundidade onde o limite de profundidade é incrementado gradualmente.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82538" y="2492894"/>
            <a:ext cx="408448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j-lt"/>
              </a:rPr>
              <a:t>A</a:t>
            </a:r>
            <a:endParaRPr lang="pt-BR" sz="1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6850" y="3356990"/>
            <a:ext cx="383652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B</a:t>
            </a:r>
            <a:endParaRPr lang="pt-BR" sz="1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4557" y="4293094"/>
            <a:ext cx="37689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E</a:t>
            </a:r>
            <a:endParaRPr lang="pt-BR" sz="1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6685" y="4293094"/>
            <a:ext cx="358857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F</a:t>
            </a:r>
            <a:endParaRPr lang="pt-BR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6272" y="3356990"/>
            <a:ext cx="392669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D</a:t>
            </a:r>
            <a:endParaRPr lang="pt-BR" sz="1200" dirty="0">
              <a:latin typeface="+mj-lt"/>
            </a:endParaRPr>
          </a:p>
        </p:txBody>
      </p:sp>
      <p:cxnSp>
        <p:nvCxnSpPr>
          <p:cNvPr id="9" name="Straight Arrow Connector 8"/>
          <p:cNvCxnSpPr>
            <a:stCxn id="4" idx="3"/>
            <a:endCxn id="5" idx="0"/>
          </p:cNvCxnSpPr>
          <p:nvPr/>
        </p:nvCxnSpPr>
        <p:spPr bwMode="auto">
          <a:xfrm rot="5400000">
            <a:off x="3434702" y="2749338"/>
            <a:ext cx="531626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4" idx="5"/>
            <a:endCxn id="8" idx="0"/>
          </p:cNvCxnSpPr>
          <p:nvPr/>
        </p:nvCxnSpPr>
        <p:spPr bwMode="auto">
          <a:xfrm>
            <a:off x="4331170" y="2825364"/>
            <a:ext cx="681437" cy="53162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5" idx="5"/>
            <a:endCxn id="7" idx="0"/>
          </p:cNvCxnSpPr>
          <p:nvPr/>
        </p:nvCxnSpPr>
        <p:spPr bwMode="auto">
          <a:xfrm>
            <a:off x="3494317" y="3689460"/>
            <a:ext cx="371797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5" idx="3"/>
            <a:endCxn id="6" idx="0"/>
          </p:cNvCxnSpPr>
          <p:nvPr/>
        </p:nvCxnSpPr>
        <p:spPr bwMode="auto">
          <a:xfrm rot="5400000">
            <a:off x="2671202" y="3741261"/>
            <a:ext cx="603634" cy="50003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982537" y="3386463"/>
            <a:ext cx="41040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C	</a:t>
            </a:r>
            <a:endParaRPr lang="pt-BR" sz="1200" dirty="0">
              <a:latin typeface="+mj-lt"/>
            </a:endParaRPr>
          </a:p>
        </p:txBody>
      </p:sp>
      <p:cxnSp>
        <p:nvCxnSpPr>
          <p:cNvPr id="14" name="Straight Arrow Connector 13"/>
          <p:cNvCxnSpPr>
            <a:stCxn id="4" idx="4"/>
            <a:endCxn id="13" idx="0"/>
          </p:cNvCxnSpPr>
          <p:nvPr/>
        </p:nvCxnSpPr>
        <p:spPr bwMode="auto">
          <a:xfrm>
            <a:off x="4186762" y="2882407"/>
            <a:ext cx="975" cy="50405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27"/>
          <p:cNvCxnSpPr>
            <a:stCxn id="6" idx="5"/>
            <a:endCxn id="18" idx="0"/>
          </p:cNvCxnSpPr>
          <p:nvPr/>
        </p:nvCxnSpPr>
        <p:spPr bwMode="auto">
          <a:xfrm>
            <a:off x="2856253" y="4625564"/>
            <a:ext cx="293094" cy="51086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28"/>
          <p:cNvCxnSpPr>
            <a:stCxn id="6" idx="3"/>
            <a:endCxn id="17" idx="0"/>
          </p:cNvCxnSpPr>
          <p:nvPr/>
        </p:nvCxnSpPr>
        <p:spPr bwMode="auto">
          <a:xfrm rot="5400000">
            <a:off x="2179492" y="4704397"/>
            <a:ext cx="489093" cy="33142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5"/>
          <p:cNvSpPr txBox="1"/>
          <p:nvPr/>
        </p:nvSpPr>
        <p:spPr>
          <a:xfrm>
            <a:off x="2034941" y="5114657"/>
            <a:ext cx="446768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M</a:t>
            </a:r>
            <a:endParaRPr lang="pt-BR" sz="1200" dirty="0">
              <a:latin typeface="+mj-lt"/>
            </a:endParaRPr>
          </a:p>
        </p:txBody>
      </p:sp>
      <p:sp>
        <p:nvSpPr>
          <p:cNvPr id="18" name="TextBox 5"/>
          <p:cNvSpPr txBox="1"/>
          <p:nvPr/>
        </p:nvSpPr>
        <p:spPr>
          <a:xfrm>
            <a:off x="2949631" y="5136427"/>
            <a:ext cx="399431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N</a:t>
            </a:r>
            <a:endParaRPr lang="pt-BR" sz="1200" dirty="0">
              <a:latin typeface="+mj-lt"/>
            </a:endParaRPr>
          </a:p>
        </p:txBody>
      </p:sp>
      <p:cxnSp>
        <p:nvCxnSpPr>
          <p:cNvPr id="19" name="Straight Arrow Connector 27"/>
          <p:cNvCxnSpPr>
            <a:stCxn id="7" idx="5"/>
            <a:endCxn id="22" idx="0"/>
          </p:cNvCxnSpPr>
          <p:nvPr/>
        </p:nvCxnSpPr>
        <p:spPr bwMode="auto">
          <a:xfrm>
            <a:off x="3992989" y="4625564"/>
            <a:ext cx="213663" cy="522027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28"/>
          <p:cNvCxnSpPr>
            <a:stCxn id="7" idx="3"/>
            <a:endCxn id="21" idx="0"/>
          </p:cNvCxnSpPr>
          <p:nvPr/>
        </p:nvCxnSpPr>
        <p:spPr bwMode="auto">
          <a:xfrm flipH="1">
            <a:off x="3645124" y="4625564"/>
            <a:ext cx="94114" cy="52638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5"/>
          <p:cNvSpPr txBox="1"/>
          <p:nvPr/>
        </p:nvSpPr>
        <p:spPr>
          <a:xfrm>
            <a:off x="3421740" y="5151947"/>
            <a:ext cx="446768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P</a:t>
            </a:r>
            <a:endParaRPr lang="pt-BR" sz="1200" dirty="0">
              <a:latin typeface="+mj-lt"/>
            </a:endParaRPr>
          </a:p>
        </p:txBody>
      </p:sp>
      <p:sp>
        <p:nvSpPr>
          <p:cNvPr id="22" name="TextBox 5"/>
          <p:cNvSpPr txBox="1"/>
          <p:nvPr/>
        </p:nvSpPr>
        <p:spPr>
          <a:xfrm>
            <a:off x="3996792" y="5147591"/>
            <a:ext cx="419719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Q</a:t>
            </a:r>
            <a:endParaRPr lang="pt-BR" sz="12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576" y="2790656"/>
            <a:ext cx="67839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+mj-lt"/>
              </a:rPr>
              <a:t>Limit 0</a:t>
            </a:r>
            <a:endParaRPr lang="pt-BR" sz="1400" dirty="0">
              <a:latin typeface="+mj-lt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790586" y="3098433"/>
            <a:ext cx="7560840" cy="0"/>
          </a:xfrm>
          <a:prstGeom prst="line">
            <a:avLst/>
          </a:prstGeom>
          <a:solidFill>
            <a:schemeClr val="hlink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55576" y="3726760"/>
            <a:ext cx="67839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+mj-lt"/>
              </a:rPr>
              <a:t>Limit 1</a:t>
            </a:r>
            <a:endParaRPr lang="pt-BR" sz="1400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790586" y="4034537"/>
            <a:ext cx="7560840" cy="0"/>
          </a:xfrm>
          <a:prstGeom prst="line">
            <a:avLst/>
          </a:prstGeom>
          <a:solidFill>
            <a:schemeClr val="hlink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430121" y="4314949"/>
            <a:ext cx="415211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G</a:t>
            </a:r>
            <a:endParaRPr lang="pt-BR" sz="12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1396" y="4307329"/>
            <a:ext cx="394923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H</a:t>
            </a:r>
            <a:endParaRPr lang="pt-BR" sz="1200" dirty="0">
              <a:latin typeface="+mj-lt"/>
            </a:endParaRPr>
          </a:p>
        </p:txBody>
      </p:sp>
      <p:cxnSp>
        <p:nvCxnSpPr>
          <p:cNvPr id="29" name="Straight Arrow Connector 28"/>
          <p:cNvCxnSpPr>
            <a:stCxn id="8" idx="5"/>
            <a:endCxn id="28" idx="0"/>
          </p:cNvCxnSpPr>
          <p:nvPr/>
        </p:nvCxnSpPr>
        <p:spPr bwMode="auto">
          <a:xfrm>
            <a:off x="5151436" y="3689460"/>
            <a:ext cx="397422" cy="617869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8" idx="3"/>
            <a:endCxn id="27" idx="0"/>
          </p:cNvCxnSpPr>
          <p:nvPr/>
        </p:nvCxnSpPr>
        <p:spPr bwMode="auto">
          <a:xfrm flipH="1">
            <a:off x="4637727" y="3689460"/>
            <a:ext cx="236050" cy="625489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27"/>
          <p:cNvCxnSpPr>
            <a:stCxn id="28" idx="5"/>
            <a:endCxn id="34" idx="0"/>
          </p:cNvCxnSpPr>
          <p:nvPr/>
        </p:nvCxnSpPr>
        <p:spPr bwMode="auto">
          <a:xfrm>
            <a:off x="5688484" y="4639799"/>
            <a:ext cx="280514" cy="53924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28"/>
          <p:cNvCxnSpPr>
            <a:endCxn id="33" idx="0"/>
          </p:cNvCxnSpPr>
          <p:nvPr/>
        </p:nvCxnSpPr>
        <p:spPr bwMode="auto">
          <a:xfrm rot="5400000">
            <a:off x="5120649" y="4871832"/>
            <a:ext cx="526383" cy="9675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5"/>
          <p:cNvSpPr txBox="1"/>
          <p:nvPr/>
        </p:nvSpPr>
        <p:spPr>
          <a:xfrm>
            <a:off x="5112078" y="5183401"/>
            <a:ext cx="446768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P</a:t>
            </a:r>
            <a:endParaRPr lang="pt-BR" sz="1200" dirty="0">
              <a:latin typeface="+mj-lt"/>
            </a:endParaRPr>
          </a:p>
        </p:txBody>
      </p:sp>
      <p:sp>
        <p:nvSpPr>
          <p:cNvPr id="34" name="TextBox 5"/>
          <p:cNvSpPr txBox="1"/>
          <p:nvPr/>
        </p:nvSpPr>
        <p:spPr>
          <a:xfrm>
            <a:off x="5759138" y="5179045"/>
            <a:ext cx="419719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Q</a:t>
            </a:r>
            <a:endParaRPr lang="pt-BR" sz="12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5576" y="4590856"/>
            <a:ext cx="67839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+mj-lt"/>
              </a:rPr>
              <a:t>Limit 2</a:t>
            </a:r>
            <a:endParaRPr lang="pt-BR" sz="1400" dirty="0">
              <a:latin typeface="+mj-lt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790586" y="4898633"/>
            <a:ext cx="7560840" cy="0"/>
          </a:xfrm>
          <a:prstGeom prst="line">
            <a:avLst/>
          </a:prstGeom>
          <a:solidFill>
            <a:schemeClr val="hlink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55576" y="5425477"/>
            <a:ext cx="67839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+mj-lt"/>
              </a:rPr>
              <a:t>Limit 3</a:t>
            </a:r>
            <a:endParaRPr lang="pt-BR" sz="1400" dirty="0">
              <a:latin typeface="+mj-lt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790586" y="5733254"/>
            <a:ext cx="7560840" cy="0"/>
          </a:xfrm>
          <a:prstGeom prst="line">
            <a:avLst/>
          </a:prstGeom>
          <a:solidFill>
            <a:schemeClr val="hlink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28"/>
          <p:cNvCxnSpPr>
            <a:stCxn id="17" idx="3"/>
          </p:cNvCxnSpPr>
          <p:nvPr/>
        </p:nvCxnSpPr>
        <p:spPr bwMode="auto">
          <a:xfrm rot="5400000">
            <a:off x="1741944" y="5575890"/>
            <a:ext cx="487188" cy="229663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28"/>
          <p:cNvCxnSpPr>
            <a:stCxn id="17" idx="5"/>
          </p:cNvCxnSpPr>
          <p:nvPr/>
        </p:nvCxnSpPr>
        <p:spPr bwMode="auto">
          <a:xfrm rot="16200000" flipH="1">
            <a:off x="2288462" y="5574945"/>
            <a:ext cx="502153" cy="24651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28"/>
          <p:cNvCxnSpPr>
            <a:stCxn id="18" idx="4"/>
          </p:cNvCxnSpPr>
          <p:nvPr/>
        </p:nvCxnSpPr>
        <p:spPr bwMode="auto">
          <a:xfrm>
            <a:off x="3149347" y="5525940"/>
            <a:ext cx="17502" cy="42333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28"/>
          <p:cNvCxnSpPr>
            <a:stCxn id="22" idx="3"/>
          </p:cNvCxnSpPr>
          <p:nvPr/>
        </p:nvCxnSpPr>
        <p:spPr bwMode="auto">
          <a:xfrm rot="5400000">
            <a:off x="3674411" y="5620572"/>
            <a:ext cx="524358" cy="24333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28"/>
          <p:cNvCxnSpPr>
            <a:stCxn id="22" idx="5"/>
          </p:cNvCxnSpPr>
          <p:nvPr/>
        </p:nvCxnSpPr>
        <p:spPr bwMode="auto">
          <a:xfrm rot="16200000" flipH="1">
            <a:off x="4210415" y="5624690"/>
            <a:ext cx="541225" cy="25196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28"/>
          <p:cNvCxnSpPr>
            <a:stCxn id="33" idx="3"/>
          </p:cNvCxnSpPr>
          <p:nvPr/>
        </p:nvCxnSpPr>
        <p:spPr bwMode="auto">
          <a:xfrm rot="5400000">
            <a:off x="4855574" y="5699355"/>
            <a:ext cx="505417" cy="13844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28"/>
          <p:cNvCxnSpPr>
            <a:stCxn id="33" idx="5"/>
          </p:cNvCxnSpPr>
          <p:nvPr/>
        </p:nvCxnSpPr>
        <p:spPr bwMode="auto">
          <a:xfrm rot="16200000" flipH="1">
            <a:off x="5301563" y="5707726"/>
            <a:ext cx="505417" cy="121706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28"/>
          <p:cNvCxnSpPr>
            <a:stCxn id="34" idx="4"/>
          </p:cNvCxnSpPr>
          <p:nvPr/>
        </p:nvCxnSpPr>
        <p:spPr bwMode="auto">
          <a:xfrm rot="16200000" flipH="1">
            <a:off x="5745716" y="5791840"/>
            <a:ext cx="452728" cy="616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4402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7" grpId="0" animBg="1"/>
      <p:bldP spid="18" grpId="0" animBg="1"/>
      <p:bldP spid="21" grpId="0" animBg="1"/>
      <p:bldP spid="22" grpId="0" animBg="1"/>
      <p:bldP spid="23" grpId="0"/>
      <p:bldP spid="23" grpId="1"/>
      <p:bldP spid="25" grpId="0"/>
      <p:bldP spid="25" grpId="1"/>
      <p:bldP spid="27" grpId="0" animBg="1"/>
      <p:bldP spid="28" grpId="0" animBg="1"/>
      <p:bldP spid="33" grpId="0" animBg="1"/>
      <p:bldP spid="34" grpId="0" animBg="1"/>
      <p:bldP spid="35" grpId="0"/>
      <p:bldP spid="35" grpId="1"/>
      <p:bldP spid="3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Busca com Aprofundamento Iterativo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Combina os benefícios da busca em largura com os benefícios da busca em profundidade.</a:t>
            </a:r>
          </a:p>
          <a:p>
            <a:endParaRPr lang="pt-BR" sz="2400" dirty="0"/>
          </a:p>
          <a:p>
            <a:r>
              <a:rPr lang="pt-BR" sz="2400" dirty="0"/>
              <a:t>Evita o problema de caminhos muito longos ou infinitos.</a:t>
            </a:r>
          </a:p>
          <a:p>
            <a:endParaRPr lang="pt-BR" sz="2400" dirty="0"/>
          </a:p>
          <a:p>
            <a:r>
              <a:rPr lang="pt-BR" sz="2400" dirty="0"/>
              <a:t>A repetição da expansão de estados não é tão ruim, pois a maior parte dos estados está nos níveis mais baixos.</a:t>
            </a:r>
          </a:p>
          <a:p>
            <a:endParaRPr lang="pt-BR" sz="2400" dirty="0"/>
          </a:p>
          <a:p>
            <a:r>
              <a:rPr lang="pt-BR" sz="2400" dirty="0" smtClean="0"/>
              <a:t>Cria </a:t>
            </a:r>
            <a:r>
              <a:rPr lang="pt-BR" sz="2400" dirty="0"/>
              <a:t>menos estados que a busca em largura e consome menos memória. </a:t>
            </a:r>
          </a:p>
        </p:txBody>
      </p:sp>
    </p:spTree>
    <p:extLst>
      <p:ext uri="{BB962C8B-B14F-4D97-AF65-F5344CB8AC3E}">
        <p14:creationId xmlns:p14="http://schemas.microsoft.com/office/powerpoint/2010/main" val="26757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de Busca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 bwMode="auto">
          <a:xfrm>
            <a:off x="4109472" y="5157192"/>
            <a:ext cx="720080" cy="720080"/>
          </a:xfrm>
          <a:prstGeom prst="smileyF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effectLst/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4293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844824"/>
            <a:ext cx="1512168" cy="4086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Bucharest</a:t>
            </a:r>
            <a:endParaRPr lang="pt-BR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4725144"/>
            <a:ext cx="1512168" cy="4086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Arad</a:t>
            </a:r>
            <a:endParaRPr lang="pt-BR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71600" y="2780928"/>
            <a:ext cx="7056784" cy="2148528"/>
            <a:chOff x="971600" y="2780928"/>
            <a:chExt cx="7056784" cy="2148528"/>
          </a:xfrm>
        </p:grpSpPr>
        <p:sp>
          <p:nvSpPr>
            <p:cNvPr id="9" name="TextBox 8"/>
            <p:cNvSpPr txBox="1"/>
            <p:nvPr/>
          </p:nvSpPr>
          <p:spPr>
            <a:xfrm>
              <a:off x="971600" y="4293096"/>
              <a:ext cx="1512168" cy="4086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latin typeface="+mj-lt"/>
                </a:rPr>
                <a:t>Sibiu</a:t>
              </a:r>
              <a:endParaRPr lang="pt-BR" dirty="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07904" y="2780928"/>
              <a:ext cx="1512168" cy="4086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latin typeface="+mj-lt"/>
                </a:rPr>
                <a:t>Timisoara</a:t>
              </a:r>
              <a:endParaRPr lang="pt-BR" dirty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16216" y="4316521"/>
              <a:ext cx="1512168" cy="4086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latin typeface="+mj-lt"/>
                </a:rPr>
                <a:t>Zerind</a:t>
              </a:r>
              <a:endParaRPr lang="pt-BR" dirty="0">
                <a:latin typeface="+mj-lt"/>
              </a:endParaRPr>
            </a:p>
          </p:txBody>
        </p:sp>
        <p:cxnSp>
          <p:nvCxnSpPr>
            <p:cNvPr id="12" name="Straight Arrow Connector 11"/>
            <p:cNvCxnSpPr>
              <a:stCxn id="7" idx="1"/>
              <a:endCxn id="9" idx="3"/>
            </p:cNvCxnSpPr>
            <p:nvPr/>
          </p:nvCxnSpPr>
          <p:spPr bwMode="auto">
            <a:xfrm rot="10800000">
              <a:off x="2483768" y="4497408"/>
              <a:ext cx="1224136" cy="43204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>
              <a:stCxn id="7" idx="0"/>
              <a:endCxn id="10" idx="2"/>
            </p:cNvCxnSpPr>
            <p:nvPr/>
          </p:nvCxnSpPr>
          <p:spPr bwMode="auto">
            <a:xfrm rot="5400000" flipH="1" flipV="1">
              <a:off x="3696192" y="3957348"/>
              <a:ext cx="1535593" cy="1588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>
              <a:stCxn id="7" idx="3"/>
              <a:endCxn id="11" idx="1"/>
            </p:cNvCxnSpPr>
            <p:nvPr/>
          </p:nvCxnSpPr>
          <p:spPr bwMode="auto">
            <a:xfrm flipV="1">
              <a:off x="5220072" y="4520833"/>
              <a:ext cx="1296144" cy="408623"/>
            </a:xfrm>
            <a:prstGeom prst="straightConnector1">
              <a:avLst/>
            </a:prstGeom>
            <a:solidFill>
              <a:schemeClr val="hlink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191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Bidirecional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Estratégia: </a:t>
            </a:r>
          </a:p>
          <a:p>
            <a:pPr lvl="1"/>
            <a:r>
              <a:rPr lang="pt-BR" sz="2400" dirty="0"/>
              <a:t>A busca se inicia ao mesmo tempo a partir do estado inicial e do estado final.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9536" y="3212976"/>
            <a:ext cx="408448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j-lt"/>
              </a:rPr>
              <a:t>A</a:t>
            </a:r>
            <a:endParaRPr lang="pt-BR" sz="1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3789040"/>
            <a:ext cx="383652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B</a:t>
            </a:r>
            <a:endParaRPr lang="pt-BR" sz="1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7005" y="4725144"/>
            <a:ext cx="392669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D</a:t>
            </a:r>
            <a:endParaRPr lang="pt-BR" sz="1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1675" y="4725144"/>
            <a:ext cx="376890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E</a:t>
            </a:r>
            <a:endParaRPr lang="pt-BR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3789040"/>
            <a:ext cx="374636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C</a:t>
            </a:r>
            <a:endParaRPr lang="pt-BR" sz="1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2715" y="4725144"/>
            <a:ext cx="415211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G</a:t>
            </a:r>
            <a:endParaRPr lang="pt-BR" sz="1200" dirty="0">
              <a:latin typeface="+mj-lt"/>
            </a:endParaRPr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 bwMode="auto">
          <a:xfrm rot="5400000">
            <a:off x="3615716" y="3325404"/>
            <a:ext cx="243594" cy="683678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4" idx="5"/>
            <a:endCxn id="8" idx="0"/>
          </p:cNvCxnSpPr>
          <p:nvPr/>
        </p:nvCxnSpPr>
        <p:spPr bwMode="auto">
          <a:xfrm>
            <a:off x="4368168" y="3545446"/>
            <a:ext cx="679182" cy="24359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5"/>
            <a:endCxn id="9" idx="0"/>
          </p:cNvCxnSpPr>
          <p:nvPr/>
        </p:nvCxnSpPr>
        <p:spPr bwMode="auto">
          <a:xfrm>
            <a:off x="5179804" y="4121510"/>
            <a:ext cx="460517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5"/>
            <a:endCxn id="7" idx="0"/>
          </p:cNvCxnSpPr>
          <p:nvPr/>
        </p:nvCxnSpPr>
        <p:spPr bwMode="auto">
          <a:xfrm rot="16200000" flipH="1">
            <a:off x="3383900" y="4268924"/>
            <a:ext cx="603634" cy="30880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5" idx="3"/>
            <a:endCxn id="6" idx="0"/>
          </p:cNvCxnSpPr>
          <p:nvPr/>
        </p:nvCxnSpPr>
        <p:spPr bwMode="auto">
          <a:xfrm flipH="1">
            <a:off x="2673340" y="4121510"/>
            <a:ext cx="586693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3"/>
          </p:cNvCxnSpPr>
          <p:nvPr/>
        </p:nvCxnSpPr>
        <p:spPr bwMode="auto">
          <a:xfrm flipH="1">
            <a:off x="2051721" y="5057614"/>
            <a:ext cx="482789" cy="63120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6" idx="4"/>
          </p:cNvCxnSpPr>
          <p:nvPr/>
        </p:nvCxnSpPr>
        <p:spPr bwMode="auto">
          <a:xfrm>
            <a:off x="2673340" y="5114657"/>
            <a:ext cx="26453" cy="618600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6" idx="5"/>
          </p:cNvCxnSpPr>
          <p:nvPr/>
        </p:nvCxnSpPr>
        <p:spPr bwMode="auto">
          <a:xfrm>
            <a:off x="2812169" y="5057614"/>
            <a:ext cx="391679" cy="60363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5400000">
            <a:off x="5033655" y="5190690"/>
            <a:ext cx="583685" cy="354865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6200000" flipH="1">
            <a:off x="5713656" y="5138807"/>
            <a:ext cx="603634" cy="438674"/>
          </a:xfrm>
          <a:prstGeom prst="straightConnector1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081914" y="5642405"/>
            <a:ext cx="399431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N</a:t>
            </a:r>
            <a:endParaRPr lang="pt-BR" sz="1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16262" y="5650615"/>
            <a:ext cx="446768" cy="389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M</a:t>
            </a:r>
            <a:endParaRPr lang="pt-B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424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Comparação dos </a:t>
            </a:r>
            <a:r>
              <a:rPr lang="pt-BR" sz="3600" dirty="0" smtClean="0"/>
              <a:t>Métodos </a:t>
            </a:r>
            <a:r>
              <a:rPr lang="pt-BR" sz="3600" dirty="0"/>
              <a:t>de Busca Cega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531603"/>
              </p:ext>
            </p:extLst>
          </p:nvPr>
        </p:nvGraphicFramePr>
        <p:xfrm>
          <a:off x="467544" y="1700808"/>
          <a:ext cx="8244408" cy="2115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291"/>
                <a:gridCol w="942218"/>
                <a:gridCol w="1099255"/>
                <a:gridCol w="1491845"/>
                <a:gridCol w="1835127"/>
                <a:gridCol w="1619672"/>
              </a:tblGrid>
              <a:tr h="65215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Criterio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Largura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Uniforme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Profundidade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Aprofundamento Iterativo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Bidirecional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148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Completo?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Sim ¹ 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Sim ¹,²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Não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Sim ¹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Sim ¹, 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Verdana"/>
                        </a:rPr>
                        <a:t>⁴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148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Ótimo?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Sim ³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Sim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Não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Sim ³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Sim ³, 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Verdana"/>
                        </a:rPr>
                        <a:t>⁴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9148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Tempo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622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Espaço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717367"/>
              </p:ext>
            </p:extLst>
          </p:nvPr>
        </p:nvGraphicFramePr>
        <p:xfrm>
          <a:off x="1907704" y="3133987"/>
          <a:ext cx="63976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" name="Equation" r:id="rId3" imgW="508000" imgH="228600" progId="Equation.3">
                  <p:embed/>
                </p:oleObj>
              </mc:Choice>
              <mc:Fallback>
                <p:oleObj name="Equation" r:id="rId3" imgW="508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133987"/>
                        <a:ext cx="63976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385917"/>
              </p:ext>
            </p:extLst>
          </p:nvPr>
        </p:nvGraphicFramePr>
        <p:xfrm>
          <a:off x="2731906" y="3111762"/>
          <a:ext cx="9286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5" name="Equation" r:id="rId5" imgW="685800" imgH="228600" progId="Equation.3">
                  <p:embed/>
                </p:oleObj>
              </mc:Choice>
              <mc:Fallback>
                <p:oleObj name="Equation" r:id="rId5" imgW="685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1906" y="3111762"/>
                        <a:ext cx="92868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950076"/>
              </p:ext>
            </p:extLst>
          </p:nvPr>
        </p:nvGraphicFramePr>
        <p:xfrm>
          <a:off x="4257499" y="3141925"/>
          <a:ext cx="5445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Equation" r:id="rId7" imgW="431613" imgH="228501" progId="Equation.3">
                  <p:embed/>
                </p:oleObj>
              </mc:Choice>
              <mc:Fallback>
                <p:oleObj name="Equation" r:id="rId7" imgW="431613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499" y="3141925"/>
                        <a:ext cx="544512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888458"/>
              </p:ext>
            </p:extLst>
          </p:nvPr>
        </p:nvGraphicFramePr>
        <p:xfrm>
          <a:off x="5889596" y="3121287"/>
          <a:ext cx="5286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" name="Equation" r:id="rId9" imgW="419100" imgH="228600" progId="Equation.3">
                  <p:embed/>
                </p:oleObj>
              </mc:Choice>
              <mc:Fallback>
                <p:oleObj name="Equation" r:id="rId9" imgW="419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596" y="3121287"/>
                        <a:ext cx="528638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477800"/>
              </p:ext>
            </p:extLst>
          </p:nvPr>
        </p:nvGraphicFramePr>
        <p:xfrm>
          <a:off x="7506251" y="3121287"/>
          <a:ext cx="6413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" name="Equation" r:id="rId11" imgW="508000" imgH="228600" progId="Equation.3">
                  <p:embed/>
                </p:oleObj>
              </mc:Choice>
              <mc:Fallback>
                <p:oleObj name="Equation" r:id="rId11" imgW="5080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6251" y="3121287"/>
                        <a:ext cx="64135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074619"/>
              </p:ext>
            </p:extLst>
          </p:nvPr>
        </p:nvGraphicFramePr>
        <p:xfrm>
          <a:off x="7509426" y="3432437"/>
          <a:ext cx="6413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" name="Equation" r:id="rId13" imgW="508000" imgH="228600" progId="Equation.3">
                  <p:embed/>
                </p:oleObj>
              </mc:Choice>
              <mc:Fallback>
                <p:oleObj name="Equation" r:id="rId13" imgW="508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9426" y="3432437"/>
                        <a:ext cx="64135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866599"/>
              </p:ext>
            </p:extLst>
          </p:nvPr>
        </p:nvGraphicFramePr>
        <p:xfrm>
          <a:off x="5895946" y="3438787"/>
          <a:ext cx="544513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0" name="Equation" r:id="rId14" imgW="431613" imgH="203112" progId="Equation.3">
                  <p:embed/>
                </p:oleObj>
              </mc:Choice>
              <mc:Fallback>
                <p:oleObj name="Equation" r:id="rId14" imgW="431613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46" y="3438787"/>
                        <a:ext cx="544513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543858"/>
              </p:ext>
            </p:extLst>
          </p:nvPr>
        </p:nvGraphicFramePr>
        <p:xfrm>
          <a:off x="4235274" y="3472125"/>
          <a:ext cx="5603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1" name="Equation" r:id="rId16" imgW="444307" imgH="203112" progId="Equation.3">
                  <p:embed/>
                </p:oleObj>
              </mc:Choice>
              <mc:Fallback>
                <p:oleObj name="Equation" r:id="rId16" imgW="444307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274" y="3472125"/>
                        <a:ext cx="5603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982833"/>
              </p:ext>
            </p:extLst>
          </p:nvPr>
        </p:nvGraphicFramePr>
        <p:xfrm>
          <a:off x="2739844" y="3419737"/>
          <a:ext cx="92868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2" name="Equation" r:id="rId18" imgW="685800" imgH="228600" progId="Equation.3">
                  <p:embed/>
                </p:oleObj>
              </mc:Choice>
              <mc:Fallback>
                <p:oleObj name="Equation" r:id="rId18" imgW="685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9844" y="3419737"/>
                        <a:ext cx="92868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375017"/>
              </p:ext>
            </p:extLst>
          </p:nvPr>
        </p:nvGraphicFramePr>
        <p:xfrm>
          <a:off x="1910879" y="3434025"/>
          <a:ext cx="63976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Equation" r:id="rId19" imgW="508000" imgH="228600" progId="Equation.3">
                  <p:embed/>
                </p:oleObj>
              </mc:Choice>
              <mc:Fallback>
                <p:oleObj name="Equation" r:id="rId19" imgW="5080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879" y="3434025"/>
                        <a:ext cx="639762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421578" y="4005064"/>
            <a:ext cx="68590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/>
              <a:t>b</a:t>
            </a:r>
            <a:r>
              <a:rPr lang="pt-BR" dirty="0"/>
              <a:t> = fator de folhas por nó.</a:t>
            </a:r>
          </a:p>
          <a:p>
            <a:r>
              <a:rPr lang="pt-BR" i="1" dirty="0"/>
              <a:t>d </a:t>
            </a:r>
            <a:r>
              <a:rPr lang="pt-BR" dirty="0"/>
              <a:t>= profundidade da solução mais profunda.</a:t>
            </a:r>
          </a:p>
          <a:p>
            <a:r>
              <a:rPr lang="pt-BR" i="1" dirty="0"/>
              <a:t>m </a:t>
            </a:r>
            <a:r>
              <a:rPr lang="pt-BR" dirty="0"/>
              <a:t>= profundidade máxima da árvore.</a:t>
            </a:r>
          </a:p>
          <a:p>
            <a:r>
              <a:rPr lang="pt-BR" dirty="0"/>
              <a:t>¹ completo se </a:t>
            </a:r>
            <a:r>
              <a:rPr lang="pt-BR" i="1" dirty="0"/>
              <a:t>b</a:t>
            </a:r>
            <a:r>
              <a:rPr lang="pt-BR" dirty="0"/>
              <a:t>  for finito.    </a:t>
            </a:r>
          </a:p>
          <a:p>
            <a:r>
              <a:rPr lang="pt-BR" dirty="0"/>
              <a:t>² completo se o custo de todos os passos for positivo.    </a:t>
            </a:r>
          </a:p>
          <a:p>
            <a:r>
              <a:rPr lang="pt-BR" dirty="0"/>
              <a:t>³ ótimo se o custo de todos os passos for idêntico.</a:t>
            </a:r>
          </a:p>
          <a:p>
            <a:r>
              <a:rPr lang="pt-BR" dirty="0">
                <a:ea typeface="Verdana"/>
                <a:cs typeface="Verdana"/>
              </a:rPr>
              <a:t>⁴ se ambas as direções usarem busca em </a:t>
            </a:r>
            <a:r>
              <a:rPr lang="pt-BR" dirty="0" smtClean="0">
                <a:ea typeface="Verdana"/>
                <a:cs typeface="Verdana"/>
              </a:rPr>
              <a:t>largura.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09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evitar estados repetidos?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Estados repetidos sempre vão ocorrer em </a:t>
            </a:r>
            <a:r>
              <a:rPr lang="pt-BR" sz="2800" dirty="0" smtClean="0"/>
              <a:t>problemas </a:t>
            </a:r>
            <a:r>
              <a:rPr lang="pt-BR" sz="2800" dirty="0"/>
              <a:t>onde os estados são reversíveis.</a:t>
            </a:r>
          </a:p>
          <a:p>
            <a:endParaRPr lang="pt-BR" sz="2800" dirty="0"/>
          </a:p>
          <a:p>
            <a:r>
              <a:rPr lang="pt-BR" sz="2800" dirty="0"/>
              <a:t>Como evitar?</a:t>
            </a:r>
          </a:p>
          <a:p>
            <a:pPr lvl="1"/>
            <a:r>
              <a:rPr lang="pt-BR" sz="2400" dirty="0"/>
              <a:t>Não retornar ao estado “pai”.</a:t>
            </a:r>
          </a:p>
          <a:p>
            <a:pPr lvl="1"/>
            <a:r>
              <a:rPr lang="pt-BR" sz="2400" dirty="0"/>
              <a:t>Não retorna a um ancestral.</a:t>
            </a:r>
          </a:p>
          <a:p>
            <a:pPr lvl="1"/>
            <a:r>
              <a:rPr lang="pt-BR" sz="2400" dirty="0"/>
              <a:t>Não gerar qualquer estado que já tenha sido criado antes (em qualquer ramo).</a:t>
            </a:r>
          </a:p>
          <a:p>
            <a:pPr lvl="2"/>
            <a:r>
              <a:rPr lang="pt-BR" sz="1800" dirty="0"/>
              <a:t>Requer que todos os estados gerados permaneçam na memória.</a:t>
            </a:r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094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com Informação Parcial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Anteriormente supomos que o ambiente era estático, completamente observável e determinístico. </a:t>
            </a:r>
          </a:p>
          <a:p>
            <a:endParaRPr lang="pt-BR" sz="2400" dirty="0" smtClean="0"/>
          </a:p>
          <a:p>
            <a:r>
              <a:rPr lang="pt-BR" sz="2400" dirty="0" smtClean="0"/>
              <a:t>O que fazer se o conhecimento sobre os estados ou ações é incompleto?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457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com Informação Parcial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Agente sem sensores: </a:t>
            </a:r>
            <a:r>
              <a:rPr lang="pt-BR" sz="2800" dirty="0" smtClean="0"/>
              <a:t>em alguns casos o agente não tem nenhum sensor para saber em qual estado ele está. </a:t>
            </a:r>
          </a:p>
          <a:p>
            <a:pPr lvl="1"/>
            <a:r>
              <a:rPr lang="pt-BR" sz="2400" dirty="0" smtClean="0"/>
              <a:t>Podendo estar em um de vários possíveis estados. </a:t>
            </a:r>
          </a:p>
          <a:p>
            <a:pPr lvl="1"/>
            <a:r>
              <a:rPr lang="pt-BR" sz="2400" dirty="0" smtClean="0"/>
              <a:t>Cada ação pode levar o agente para um de vários possíveis estados sucessores.</a:t>
            </a:r>
          </a:p>
          <a:p>
            <a:pPr lvl="1"/>
            <a:endParaRPr lang="pt-BR" sz="2400" dirty="0" smtClean="0"/>
          </a:p>
          <a:p>
            <a:r>
              <a:rPr lang="pt-BR" sz="2800" b="1" dirty="0" smtClean="0"/>
              <a:t>Exemplo: </a:t>
            </a:r>
            <a:r>
              <a:rPr lang="pt-BR" sz="2800" dirty="0" smtClean="0"/>
              <a:t>Aspirador de pó sem sensores.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863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com Informação Parcial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95933"/>
            <a:ext cx="4933470" cy="4569371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 </a:t>
            </a:r>
            <a:r>
              <a:rPr lang="pt-BR" sz="2000" b="1" dirty="0" smtClean="0"/>
              <a:t>estado inicial </a:t>
            </a:r>
            <a:r>
              <a:rPr lang="pt-BR" sz="2000" dirty="0" smtClean="0"/>
              <a:t>é um dos possíveis estados {1, 2, 3, 4, 5, 6, 7, 8}.</a:t>
            </a:r>
          </a:p>
          <a:p>
            <a:endParaRPr lang="pt-BR" sz="1000" dirty="0" smtClean="0"/>
          </a:p>
          <a:p>
            <a:r>
              <a:rPr lang="pt-BR" sz="2000" dirty="0" smtClean="0"/>
              <a:t>Executar a ação </a:t>
            </a:r>
            <a:r>
              <a:rPr lang="pt-BR" sz="2000" b="1" dirty="0" err="1" smtClean="0"/>
              <a:t>MoverDireita</a:t>
            </a:r>
            <a:r>
              <a:rPr lang="pt-BR" sz="2000" dirty="0" smtClean="0"/>
              <a:t> sempre vai levar o </a:t>
            </a:r>
            <a:r>
              <a:rPr lang="pt-BR" sz="2000" dirty="0"/>
              <a:t>agente para um dos estados {</a:t>
            </a:r>
            <a:r>
              <a:rPr lang="pt-BR" sz="2000" dirty="0" smtClean="0"/>
              <a:t>2, 4, 6, 8}.</a:t>
            </a:r>
          </a:p>
          <a:p>
            <a:endParaRPr lang="pt-BR" sz="1000" dirty="0"/>
          </a:p>
          <a:p>
            <a:r>
              <a:rPr lang="pt-BR" sz="2000" dirty="0" smtClean="0"/>
              <a:t>A sequencia de ações [</a:t>
            </a:r>
            <a:r>
              <a:rPr lang="pt-BR" sz="2000" b="1" dirty="0" err="1" smtClean="0"/>
              <a:t>MoverDireita</a:t>
            </a:r>
            <a:r>
              <a:rPr lang="pt-BR" sz="2000" b="1" dirty="0" smtClean="0"/>
              <a:t>, Limpar]</a:t>
            </a:r>
            <a:r>
              <a:rPr lang="pt-BR" sz="2000" dirty="0" smtClean="0"/>
              <a:t> </a:t>
            </a:r>
            <a:r>
              <a:rPr lang="pt-BR" sz="2000" dirty="0"/>
              <a:t>sempre vai levar o agente para um dos estados </a:t>
            </a:r>
            <a:r>
              <a:rPr lang="pt-BR" sz="2000" dirty="0" smtClean="0"/>
              <a:t>{4, </a:t>
            </a:r>
            <a:r>
              <a:rPr lang="pt-BR" sz="2000" dirty="0"/>
              <a:t>8</a:t>
            </a:r>
            <a:r>
              <a:rPr lang="pt-BR" sz="2000" dirty="0" smtClean="0"/>
              <a:t>}.</a:t>
            </a:r>
          </a:p>
          <a:p>
            <a:endParaRPr lang="pt-BR" sz="2000" dirty="0"/>
          </a:p>
          <a:p>
            <a:r>
              <a:rPr lang="pt-BR" sz="2000" dirty="0"/>
              <a:t>A sequencia de ações [</a:t>
            </a:r>
            <a:r>
              <a:rPr lang="pt-BR" sz="2000" b="1" dirty="0" err="1"/>
              <a:t>MoverDireita</a:t>
            </a:r>
            <a:r>
              <a:rPr lang="pt-BR" sz="2000" b="1" dirty="0"/>
              <a:t>, </a:t>
            </a:r>
            <a:r>
              <a:rPr lang="pt-BR" sz="2000" b="1" dirty="0" smtClean="0"/>
              <a:t>Limpar, </a:t>
            </a:r>
            <a:r>
              <a:rPr lang="pt-BR" sz="2000" b="1" dirty="0" err="1" smtClean="0"/>
              <a:t>MoverEsqueda</a:t>
            </a:r>
            <a:r>
              <a:rPr lang="pt-BR" sz="2000" b="1" dirty="0" smtClean="0"/>
              <a:t>, Limpar]</a:t>
            </a:r>
            <a:r>
              <a:rPr lang="pt-BR" sz="2000" dirty="0" smtClean="0"/>
              <a:t> </a:t>
            </a:r>
            <a:r>
              <a:rPr lang="pt-BR" sz="2000" dirty="0"/>
              <a:t>sempre vai levar o agente para </a:t>
            </a:r>
            <a:r>
              <a:rPr lang="pt-BR" sz="2000" dirty="0" smtClean="0"/>
              <a:t>o estado 7.</a:t>
            </a:r>
            <a:endParaRPr lang="pt-BR" sz="2000" dirty="0"/>
          </a:p>
          <a:p>
            <a:endParaRPr lang="pt-BR" sz="2000" dirty="0"/>
          </a:p>
          <a:p>
            <a:endParaRPr lang="pt-B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2982" y="1916832"/>
            <a:ext cx="387858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4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Busca com Informação Parcial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95933"/>
            <a:ext cx="4933470" cy="4569371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 agente consegue atingir o estado objetivo sem saber onde ele começou.</a:t>
            </a:r>
          </a:p>
          <a:p>
            <a:endParaRPr lang="pt-BR" sz="2000" dirty="0"/>
          </a:p>
          <a:p>
            <a:r>
              <a:rPr lang="pt-BR" sz="2000" dirty="0" smtClean="0"/>
              <a:t>O agente deve raciocinar sobre o conjunto de estados que ele pode estar em vez de um único estado.</a:t>
            </a:r>
          </a:p>
          <a:p>
            <a:endParaRPr lang="pt-BR" sz="2000" dirty="0"/>
          </a:p>
          <a:p>
            <a:r>
              <a:rPr lang="pt-BR" sz="2000" dirty="0" smtClean="0"/>
              <a:t>Estados de crença.</a:t>
            </a:r>
          </a:p>
          <a:p>
            <a:endParaRPr lang="pt-BR" sz="2000" dirty="0"/>
          </a:p>
          <a:p>
            <a:r>
              <a:rPr lang="pt-BR" sz="2000" dirty="0" smtClean="0"/>
              <a:t>A busca é realizada no espaço de estados de crença.</a:t>
            </a:r>
            <a:endParaRPr lang="pt-BR" sz="2000" dirty="0"/>
          </a:p>
          <a:p>
            <a:endParaRPr lang="pt-BR" sz="2000" dirty="0"/>
          </a:p>
          <a:p>
            <a:endParaRPr lang="pt-B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2982" y="1916832"/>
            <a:ext cx="387858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70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/>
              <a:t>Russell, S. </a:t>
            </a:r>
            <a:r>
              <a:rPr lang="pt-BR" sz="1800" dirty="0" err="1"/>
              <a:t>and</a:t>
            </a:r>
            <a:r>
              <a:rPr lang="pt-BR" sz="1800" dirty="0"/>
              <a:t> </a:t>
            </a:r>
            <a:r>
              <a:rPr lang="pt-BR" sz="1800" dirty="0" err="1"/>
              <a:t>Norvig</a:t>
            </a:r>
            <a:r>
              <a:rPr lang="pt-BR" sz="1800" dirty="0"/>
              <a:t>, P. </a:t>
            </a:r>
            <a:r>
              <a:rPr lang="pt-BR" sz="1800" b="1" dirty="0"/>
              <a:t>Artificial </a:t>
            </a:r>
            <a:r>
              <a:rPr lang="pt-BR" sz="1800" b="1" dirty="0" err="1"/>
              <a:t>Intelligence</a:t>
            </a:r>
            <a:r>
              <a:rPr lang="pt-BR" sz="1800" b="1" dirty="0"/>
              <a:t>: a </a:t>
            </a:r>
            <a:r>
              <a:rPr lang="pt-BR" sz="1800" b="1" dirty="0" err="1"/>
              <a:t>Modern</a:t>
            </a:r>
            <a:r>
              <a:rPr lang="pt-BR" sz="1800" b="1" dirty="0"/>
              <a:t> Approach</a:t>
            </a:r>
            <a:r>
              <a:rPr lang="pt-BR" sz="1800" dirty="0"/>
              <a:t>, 3nd </a:t>
            </a:r>
            <a:r>
              <a:rPr lang="pt-BR" sz="1800" dirty="0" err="1"/>
              <a:t>Edition</a:t>
            </a:r>
            <a:r>
              <a:rPr lang="pt-BR" sz="1800" dirty="0"/>
              <a:t>, Prentice-Hall, 2009</a:t>
            </a:r>
            <a:r>
              <a:rPr lang="pt-BR" sz="2000" dirty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3: </a:t>
            </a:r>
            <a:r>
              <a:rPr lang="pt-BR" sz="2000" b="1" dirty="0" err="1" smtClean="0"/>
              <a:t>Solving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Problems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by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Searching</a:t>
            </a:r>
            <a:endParaRPr lang="pt-BR" sz="2000" b="1" dirty="0" smtClean="0"/>
          </a:p>
          <a:p>
            <a:endParaRPr lang="pt-BR" sz="2000" dirty="0"/>
          </a:p>
        </p:txBody>
      </p:sp>
      <p:pic>
        <p:nvPicPr>
          <p:cNvPr id="6" name="Picture 2" descr="http://ecx.images-amazon.com/images/I/51bi4EnYE1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663615"/>
            <a:ext cx="2419091" cy="313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0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homepages.ius.edu/rwisman/C463/html/chapter3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816" y="2046993"/>
            <a:ext cx="5702487" cy="340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de Busca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892464" y="2875796"/>
            <a:ext cx="174496" cy="17449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37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301 L 0.13385 0.0525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85 0.05254 L 0.25208 0.0629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9 0.06297 L 0.36233 0.2569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de Busca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O processo de tentar encontrar uma sequencia </a:t>
            </a:r>
            <a:r>
              <a:rPr lang="pt-BR" sz="2800" dirty="0"/>
              <a:t>de ações que </a:t>
            </a:r>
            <a:r>
              <a:rPr lang="pt-BR" sz="2800" dirty="0" smtClean="0"/>
              <a:t>leva de um estado até </a:t>
            </a:r>
            <a:r>
              <a:rPr lang="pt-BR" sz="2800" dirty="0"/>
              <a:t>um estado </a:t>
            </a:r>
            <a:r>
              <a:rPr lang="pt-BR" sz="2800" dirty="0" smtClean="0"/>
              <a:t>objetivo é chamado de </a:t>
            </a:r>
            <a:r>
              <a:rPr lang="pt-BR" sz="2800" b="1" dirty="0" smtClean="0"/>
              <a:t>busca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Uma vez encontrada a solução, o agente pode </a:t>
            </a:r>
            <a:r>
              <a:rPr lang="pt-BR" sz="2800" b="1" dirty="0" smtClean="0"/>
              <a:t>executar</a:t>
            </a:r>
            <a:r>
              <a:rPr lang="pt-BR" sz="2800" dirty="0" smtClean="0"/>
              <a:t> a sequencia de ações para chegar no objetivo.</a:t>
            </a:r>
          </a:p>
          <a:p>
            <a:endParaRPr lang="pt-BR" sz="2800" dirty="0"/>
          </a:p>
          <a:p>
            <a:r>
              <a:rPr lang="pt-BR" sz="2800" dirty="0" smtClean="0"/>
              <a:t>Fases:</a:t>
            </a:r>
          </a:p>
          <a:p>
            <a:pPr lvl="1"/>
            <a:r>
              <a:rPr lang="pt-BR" sz="2400" dirty="0" smtClean="0"/>
              <a:t>Formular objetivo</a:t>
            </a:r>
          </a:p>
          <a:p>
            <a:pPr lvl="1"/>
            <a:r>
              <a:rPr lang="pt-BR" sz="2400" dirty="0" smtClean="0"/>
              <a:t>Buscar objetivo</a:t>
            </a:r>
          </a:p>
          <a:p>
            <a:pPr lvl="1"/>
            <a:r>
              <a:rPr lang="pt-BR" sz="2400" dirty="0" smtClean="0"/>
              <a:t>Executar sequencia de ações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973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do Problema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</a:t>
            </a:r>
            <a:r>
              <a:rPr lang="pt-BR" sz="2800" b="1" dirty="0"/>
              <a:t>definição do problema </a:t>
            </a:r>
            <a:r>
              <a:rPr lang="pt-BR" sz="2800" dirty="0"/>
              <a:t>é a primeira e mais importante etapa do processo de resolução de problemas de inteligência artificial por meio de buscas.</a:t>
            </a:r>
          </a:p>
          <a:p>
            <a:endParaRPr lang="en-US" sz="2800" dirty="0"/>
          </a:p>
          <a:p>
            <a:r>
              <a:rPr lang="pt-BR" sz="2800" dirty="0"/>
              <a:t>Consiste em analisar o </a:t>
            </a:r>
            <a:r>
              <a:rPr lang="pt-BR" sz="2800" b="1" dirty="0"/>
              <a:t>espaço de possibilidades</a:t>
            </a:r>
            <a:r>
              <a:rPr lang="pt-BR" sz="2800" dirty="0"/>
              <a:t> de resolução do problema, encontrar sequências de ações que levem a um objetivo desejado.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um Problema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pt-BR" sz="1800" b="1" dirty="0"/>
              <a:t>Estado Inicial: </a:t>
            </a:r>
            <a:r>
              <a:rPr lang="pt-BR" sz="1800" dirty="0"/>
              <a:t>Estado inicial do agente. </a:t>
            </a:r>
          </a:p>
          <a:p>
            <a:pPr lvl="1"/>
            <a:r>
              <a:rPr lang="pt-BR" sz="1600" dirty="0" err="1"/>
              <a:t>Ex</a:t>
            </a:r>
            <a:r>
              <a:rPr lang="pt-BR" sz="1600" dirty="0"/>
              <a:t>: Em(Arad)</a:t>
            </a:r>
          </a:p>
          <a:p>
            <a:endParaRPr lang="pt-BR" sz="1600" b="1" dirty="0"/>
          </a:p>
          <a:p>
            <a:r>
              <a:rPr lang="pt-BR" sz="1800" b="1" dirty="0"/>
              <a:t>Estado Final: </a:t>
            </a:r>
            <a:r>
              <a:rPr lang="pt-BR" sz="1800" dirty="0"/>
              <a:t>Estado buscado pelo agente. </a:t>
            </a:r>
          </a:p>
          <a:p>
            <a:pPr lvl="1"/>
            <a:r>
              <a:rPr lang="pt-BR" sz="1600" dirty="0" err="1"/>
              <a:t>Ex</a:t>
            </a:r>
            <a:r>
              <a:rPr lang="pt-BR" sz="1600" dirty="0"/>
              <a:t>: Em(</a:t>
            </a:r>
            <a:r>
              <a:rPr lang="pt-BR" sz="1600" dirty="0" err="1"/>
              <a:t>Bucharest</a:t>
            </a:r>
            <a:r>
              <a:rPr lang="pt-BR" sz="1600" dirty="0"/>
              <a:t>)</a:t>
            </a:r>
          </a:p>
          <a:p>
            <a:pPr lvl="1"/>
            <a:endParaRPr lang="pt-BR" sz="1600" b="1" dirty="0"/>
          </a:p>
          <a:p>
            <a:r>
              <a:rPr lang="pt-BR" sz="1800" b="1" dirty="0"/>
              <a:t>Ações Possíveis: </a:t>
            </a:r>
            <a:r>
              <a:rPr lang="pt-BR" sz="1800" dirty="0"/>
              <a:t>Conjunto de ações que o agente pode executar. </a:t>
            </a:r>
          </a:p>
          <a:p>
            <a:pPr lvl="1"/>
            <a:r>
              <a:rPr lang="pt-BR" sz="1600" dirty="0" err="1"/>
              <a:t>Ex</a:t>
            </a:r>
            <a:r>
              <a:rPr lang="pt-BR" sz="1600" dirty="0"/>
              <a:t>: Ir(Cidade, </a:t>
            </a:r>
            <a:r>
              <a:rPr lang="pt-BR" sz="1600" dirty="0" err="1"/>
              <a:t>PróximaCidade</a:t>
            </a:r>
            <a:r>
              <a:rPr lang="pt-BR" sz="1600" dirty="0"/>
              <a:t>)</a:t>
            </a:r>
          </a:p>
          <a:p>
            <a:pPr lvl="1"/>
            <a:endParaRPr lang="pt-BR" sz="1600" b="1" dirty="0"/>
          </a:p>
          <a:p>
            <a:r>
              <a:rPr lang="pt-BR" sz="1800" b="1" dirty="0"/>
              <a:t>Espaço de Estados: </a:t>
            </a:r>
            <a:r>
              <a:rPr lang="pt-BR" sz="1800" dirty="0"/>
              <a:t>Conjunto de estados que podem ser atingidos a partir do estado inicial. </a:t>
            </a:r>
          </a:p>
          <a:p>
            <a:pPr lvl="1"/>
            <a:r>
              <a:rPr lang="pt-BR" sz="1600" dirty="0" err="1"/>
              <a:t>Ex</a:t>
            </a:r>
            <a:r>
              <a:rPr lang="pt-BR" sz="1600" dirty="0"/>
              <a:t>: Mapa da Romênia.</a:t>
            </a:r>
          </a:p>
          <a:p>
            <a:pPr lvl="1"/>
            <a:endParaRPr lang="pt-BR" sz="1600" dirty="0"/>
          </a:p>
          <a:p>
            <a:r>
              <a:rPr lang="pt-BR" sz="1800" b="1" dirty="0"/>
              <a:t>Custo: </a:t>
            </a:r>
            <a:r>
              <a:rPr lang="pt-BR" sz="1800" dirty="0"/>
              <a:t>Custo numérico de cada caminho. </a:t>
            </a:r>
          </a:p>
          <a:p>
            <a:pPr lvl="1"/>
            <a:r>
              <a:rPr lang="pt-BR" sz="1600" dirty="0" err="1"/>
              <a:t>Ex</a:t>
            </a:r>
            <a:r>
              <a:rPr lang="pt-BR" sz="1600" dirty="0"/>
              <a:t>: Distância em KM entre as cidades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5407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Considerações em Relação ao Ambiente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Estático: </a:t>
            </a:r>
          </a:p>
          <a:p>
            <a:pPr lvl="1"/>
            <a:r>
              <a:rPr lang="pt-BR" sz="1800" dirty="0"/>
              <a:t>O Ambiente não pode mudar enquanto o agente está realizando a resolução do problema.</a:t>
            </a:r>
          </a:p>
          <a:p>
            <a:endParaRPr lang="pt-BR" sz="2000" dirty="0"/>
          </a:p>
          <a:p>
            <a:r>
              <a:rPr lang="pt-BR" sz="2800" b="1" dirty="0"/>
              <a:t>Observável: </a:t>
            </a:r>
          </a:p>
          <a:p>
            <a:pPr lvl="1"/>
            <a:r>
              <a:rPr lang="pt-BR" sz="1800" dirty="0"/>
              <a:t>O estado inicial do ambiente precisa ser conhecido previamente.</a:t>
            </a:r>
          </a:p>
          <a:p>
            <a:endParaRPr lang="pt-BR" sz="2000" dirty="0"/>
          </a:p>
          <a:p>
            <a:r>
              <a:rPr lang="pt-BR" sz="2800" b="1" dirty="0"/>
              <a:t>Determinístico: </a:t>
            </a:r>
          </a:p>
          <a:p>
            <a:pPr lvl="1"/>
            <a:r>
              <a:rPr lang="pt-BR" sz="1800" dirty="0"/>
              <a:t>O próximo estado do agente deve ser determinado pelo estado atual + ação. A execução da ação não pode falhar.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2326</Words>
  <Application>Microsoft Office PowerPoint</Application>
  <PresentationFormat>On-screen Show (4:3)</PresentationFormat>
  <Paragraphs>454</Paragraphs>
  <Slides>47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Office Theme</vt:lpstr>
      <vt:lpstr>Equation</vt:lpstr>
      <vt:lpstr>Equação</vt:lpstr>
      <vt:lpstr>INF 1771 – Inteligência Artificial</vt:lpstr>
      <vt:lpstr>Introdução</vt:lpstr>
      <vt:lpstr>Problema de Busca</vt:lpstr>
      <vt:lpstr>Problema de Busca</vt:lpstr>
      <vt:lpstr>Problema de Busca</vt:lpstr>
      <vt:lpstr>Problema de Busca</vt:lpstr>
      <vt:lpstr>Definição do Problema</vt:lpstr>
      <vt:lpstr>Definição de um Problema</vt:lpstr>
      <vt:lpstr>Considerações em Relação ao Ambiente</vt:lpstr>
      <vt:lpstr>Exemplo: Aspirador de Pó</vt:lpstr>
      <vt:lpstr>Exemplo: Aspirador de Pó</vt:lpstr>
      <vt:lpstr>Exemplo: 8-Puzzle</vt:lpstr>
      <vt:lpstr>Exemplo: Xadrez</vt:lpstr>
      <vt:lpstr>Exemplo: 8 Rainhas (Incremental)</vt:lpstr>
      <vt:lpstr>Exemplo: 8 Rainhas (Estados Completos)</vt:lpstr>
      <vt:lpstr>Exercícios</vt:lpstr>
      <vt:lpstr>Exercícios</vt:lpstr>
      <vt:lpstr>Exercícios</vt:lpstr>
      <vt:lpstr>Exercícios</vt:lpstr>
      <vt:lpstr>Exercícios</vt:lpstr>
      <vt:lpstr>Aplicações em Problemas Reais</vt:lpstr>
      <vt:lpstr>Aplicações em Problemas Reais</vt:lpstr>
      <vt:lpstr>Como Encontrar a Solução?</vt:lpstr>
      <vt:lpstr>Buscando Soluções</vt:lpstr>
      <vt:lpstr>Buscando Soluções</vt:lpstr>
      <vt:lpstr>Código Descritivo – Busca em Árvore</vt:lpstr>
      <vt:lpstr>Pseudocódigo – Busca em Árvore</vt:lpstr>
      <vt:lpstr>Medida de Desempenho</vt:lpstr>
      <vt:lpstr>Métodos de Busca</vt:lpstr>
      <vt:lpstr>Busca Cega</vt:lpstr>
      <vt:lpstr>Busca em Largura</vt:lpstr>
      <vt:lpstr>Busca em Largura</vt:lpstr>
      <vt:lpstr>Busca em Profundidade</vt:lpstr>
      <vt:lpstr>Busca em Profundidade</vt:lpstr>
      <vt:lpstr>Busca em Profundidade</vt:lpstr>
      <vt:lpstr>Busca de Custo Uniforme</vt:lpstr>
      <vt:lpstr>Busca de Custo Uniforme</vt:lpstr>
      <vt:lpstr>Busca com Aprofundamento Iterativo</vt:lpstr>
      <vt:lpstr>Busca com Aprofundamento Iterativo</vt:lpstr>
      <vt:lpstr>Busca Bidirecional</vt:lpstr>
      <vt:lpstr>Comparação dos Métodos de Busca Cega</vt:lpstr>
      <vt:lpstr>Como evitar estados repetidos?</vt:lpstr>
      <vt:lpstr>Busca com Informação Parcial</vt:lpstr>
      <vt:lpstr>Busca com Informação Parcial</vt:lpstr>
      <vt:lpstr>Busca com Informação Parcial</vt:lpstr>
      <vt:lpstr>Busca com Informação Parcial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Resolução de Problemas por Meio de Busca</dc:title>
  <dc:creator>Edirlei Soares de Lima</dc:creator>
  <cp:lastModifiedBy>Edirlei</cp:lastModifiedBy>
  <cp:revision>270</cp:revision>
  <cp:lastPrinted>2011-10-02T19:34:20Z</cp:lastPrinted>
  <dcterms:created xsi:type="dcterms:W3CDTF">2011-09-17T12:50:29Z</dcterms:created>
  <dcterms:modified xsi:type="dcterms:W3CDTF">2014-02-24T15:07:14Z</dcterms:modified>
</cp:coreProperties>
</file>