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139" autoAdjust="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75F21A-2DAD-422F-9F2B-65F9F683FBBC}" type="datetimeFigureOut">
              <a:rPr lang="en-US" smtClean="0"/>
              <a:t>11/2/2013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54520B-149B-489E-904E-09FC9341D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11/2/2013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11/2/2013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0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11/2/2013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1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11/2/2013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3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11/2/2013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0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11/2/2013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11/2/2013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0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11/2/2013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11/2/2013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8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11/2/2013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1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11/2/2013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6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6C12-9C4B-4939-A01A-C3FE557BE61F}" type="datetimeFigureOut">
              <a:rPr lang="en-US" smtClean="0"/>
              <a:t>11/2/2013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01816"/>
            <a:ext cx="2448272" cy="8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43" y="3861048"/>
            <a:ext cx="2362757" cy="300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06680" cy="1470025"/>
          </a:xfrm>
        </p:spPr>
        <p:txBody>
          <a:bodyPr>
            <a:noAutofit/>
          </a:bodyPr>
          <a:lstStyle/>
          <a:p>
            <a:r>
              <a:rPr lang="en-US" sz="4800" dirty="0"/>
              <a:t>INF 1771 – </a:t>
            </a:r>
            <a:r>
              <a:rPr lang="en-US" sz="4800" dirty="0" err="1"/>
              <a:t>Inteligência</a:t>
            </a:r>
            <a:r>
              <a:rPr lang="en-US" sz="4800" dirty="0"/>
              <a:t> Artificial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484" y="5877272"/>
            <a:ext cx="6400800" cy="980728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Edirlei</a:t>
            </a:r>
            <a:r>
              <a:rPr lang="en-US" sz="2200" dirty="0" smtClean="0">
                <a:solidFill>
                  <a:schemeClr val="tx1"/>
                </a:solidFill>
              </a:rPr>
              <a:t> Soares de Lima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&lt;elima@inf.puc-rio.br&gt;</a:t>
            </a:r>
          </a:p>
        </p:txBody>
      </p:sp>
      <p:pic>
        <p:nvPicPr>
          <p:cNvPr id="1026" name="Picture 2" descr="C:\Users\Edirlei\Desktop\puc-rio-cursos-201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7384"/>
            <a:ext cx="4384675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3140968"/>
            <a:ext cx="80648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/>
              <a:t>Aula </a:t>
            </a:r>
            <a:r>
              <a:rPr lang="en-US" sz="3200" smtClean="0"/>
              <a:t>20 </a:t>
            </a:r>
            <a:r>
              <a:rPr lang="en-US" sz="3200" dirty="0"/>
              <a:t>– </a:t>
            </a:r>
            <a:r>
              <a:rPr lang="pt-BR" sz="3200" dirty="0" err="1"/>
              <a:t>Waypoints</a:t>
            </a:r>
            <a:r>
              <a:rPr lang="pt-BR" sz="3200" dirty="0"/>
              <a:t> e </a:t>
            </a:r>
            <a:r>
              <a:rPr lang="pt-BR" sz="3200" dirty="0" err="1"/>
              <a:t>Pathfinding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805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Automática de </a:t>
            </a:r>
            <a:r>
              <a:rPr lang="pt-BR" dirty="0" err="1"/>
              <a:t>Waypoints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9" y="1872239"/>
            <a:ext cx="2770609" cy="221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7888" y="4167203"/>
            <a:ext cx="170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Quadtree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78" y="1844824"/>
            <a:ext cx="2804914" cy="224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42967" y="4167203"/>
            <a:ext cx="170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+mn-lt"/>
              </a:rPr>
              <a:t>Polígonos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Convexos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0236" y="5192032"/>
            <a:ext cx="4108028" cy="1477328"/>
            <a:chOff x="2120156" y="5229200"/>
            <a:chExt cx="4108028" cy="1477328"/>
          </a:xfrm>
        </p:grpSpPr>
        <p:sp>
          <p:nvSpPr>
            <p:cNvPr id="9" name="Rectangle 8"/>
            <p:cNvSpPr/>
            <p:nvPr/>
          </p:nvSpPr>
          <p:spPr>
            <a:xfrm>
              <a:off x="2358008" y="5229200"/>
              <a:ext cx="387017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t-BR" dirty="0" err="1" smtClean="0">
                  <a:solidFill>
                    <a:srgbClr val="000000"/>
                  </a:solidFill>
                  <a:latin typeface="+mn-lt"/>
                </a:rPr>
                <a:t>Waypoint</a:t>
              </a:r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 no centro ou vértices</a:t>
              </a:r>
            </a:p>
            <a:p>
              <a:pPr algn="l"/>
              <a:endParaRPr lang="pt-BR" dirty="0" smtClean="0">
                <a:solidFill>
                  <a:srgbClr val="000000"/>
                </a:solidFill>
                <a:latin typeface="+mn-lt"/>
              </a:endParaRPr>
            </a:p>
            <a:p>
              <a:pPr algn="l"/>
              <a:r>
                <a:rPr lang="pt-BR" dirty="0" err="1" smtClean="0">
                  <a:solidFill>
                    <a:srgbClr val="000000"/>
                  </a:solidFill>
                  <a:latin typeface="+mn-lt"/>
                </a:rPr>
                <a:t>Waypoint</a:t>
              </a:r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 de inicio ou objetivo</a:t>
              </a:r>
            </a:p>
            <a:p>
              <a:pPr algn="l"/>
              <a:endParaRPr lang="pt-BR" dirty="0" smtClean="0">
                <a:solidFill>
                  <a:srgbClr val="000000"/>
                </a:solidFill>
                <a:latin typeface="+mn-lt"/>
              </a:endParaRPr>
            </a:p>
            <a:p>
              <a:pPr algn="l"/>
              <a:r>
                <a:rPr lang="pt-BR" dirty="0" err="1" smtClean="0">
                  <a:solidFill>
                    <a:srgbClr val="000000"/>
                  </a:solidFill>
                  <a:latin typeface="+mn-lt"/>
                </a:rPr>
                <a:t>Waypoint</a:t>
              </a:r>
              <a:endParaRPr lang="pt-BR" dirty="0" smtClean="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556" y="5325179"/>
              <a:ext cx="202457" cy="202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156" y="5859749"/>
              <a:ext cx="226800" cy="22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35" y="6415101"/>
              <a:ext cx="226800" cy="22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748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Automática de </a:t>
            </a:r>
            <a:r>
              <a:rPr lang="pt-BR" dirty="0" err="1"/>
              <a:t>Waypoints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971600" y="4167203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Pontos</a:t>
            </a:r>
            <a:r>
              <a:rPr lang="en-US" b="1" dirty="0">
                <a:solidFill>
                  <a:srgbClr val="000000"/>
                </a:solidFill>
              </a:rPr>
              <a:t> de </a:t>
            </a:r>
            <a:r>
              <a:rPr lang="en-US" b="1" dirty="0" smtClean="0">
                <a:solidFill>
                  <a:srgbClr val="000000"/>
                </a:solidFill>
              </a:rPr>
              <a:t>Canto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4167203"/>
            <a:ext cx="2592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Preenchimento de Espaço com Círculos ou Cilindros</a:t>
            </a:r>
            <a:endParaRPr lang="pt-BR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0236" y="5192032"/>
            <a:ext cx="4108028" cy="1477328"/>
            <a:chOff x="2120156" y="5229200"/>
            <a:chExt cx="4108028" cy="1477328"/>
          </a:xfrm>
        </p:grpSpPr>
        <p:sp>
          <p:nvSpPr>
            <p:cNvPr id="9" name="Rectangle 8"/>
            <p:cNvSpPr/>
            <p:nvPr/>
          </p:nvSpPr>
          <p:spPr>
            <a:xfrm>
              <a:off x="2358008" y="5229200"/>
              <a:ext cx="387017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t-BR" dirty="0" err="1" smtClean="0">
                  <a:solidFill>
                    <a:srgbClr val="000000"/>
                  </a:solidFill>
                  <a:latin typeface="+mn-lt"/>
                </a:rPr>
                <a:t>Waypoint</a:t>
              </a:r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 no centro ou vértices</a:t>
              </a:r>
            </a:p>
            <a:p>
              <a:pPr algn="l"/>
              <a:endParaRPr lang="pt-BR" dirty="0" smtClean="0">
                <a:solidFill>
                  <a:srgbClr val="000000"/>
                </a:solidFill>
                <a:latin typeface="+mn-lt"/>
              </a:endParaRPr>
            </a:p>
            <a:p>
              <a:pPr algn="l"/>
              <a:r>
                <a:rPr lang="pt-BR" dirty="0" err="1" smtClean="0">
                  <a:solidFill>
                    <a:srgbClr val="000000"/>
                  </a:solidFill>
                  <a:latin typeface="+mn-lt"/>
                </a:rPr>
                <a:t>Waypoint</a:t>
              </a:r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 de inicio ou objetivo</a:t>
              </a:r>
            </a:p>
            <a:p>
              <a:pPr algn="l"/>
              <a:endParaRPr lang="pt-BR" dirty="0" smtClean="0">
                <a:solidFill>
                  <a:srgbClr val="000000"/>
                </a:solidFill>
                <a:latin typeface="+mn-lt"/>
              </a:endParaRPr>
            </a:p>
            <a:p>
              <a:pPr algn="l"/>
              <a:r>
                <a:rPr lang="pt-BR" dirty="0" err="1" smtClean="0">
                  <a:solidFill>
                    <a:srgbClr val="000000"/>
                  </a:solidFill>
                  <a:latin typeface="+mn-lt"/>
                </a:rPr>
                <a:t>Waypoint</a:t>
              </a:r>
              <a:endParaRPr lang="pt-BR" dirty="0" smtClean="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556" y="5325179"/>
              <a:ext cx="202457" cy="202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156" y="5859749"/>
              <a:ext cx="226800" cy="22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35" y="6415101"/>
              <a:ext cx="226800" cy="22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9" y="1872239"/>
            <a:ext cx="2712586" cy="221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78" y="1858531"/>
            <a:ext cx="2804914" cy="224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0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Pathfinding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Uma vez definido o grafo de navegação é possível utilizar técnicas de busca para encontrar caminhos entre dois pontos.</a:t>
            </a:r>
          </a:p>
          <a:p>
            <a:endParaRPr lang="pt-BR" sz="2000" dirty="0"/>
          </a:p>
          <a:p>
            <a:r>
              <a:rPr lang="pt-BR" sz="2800" dirty="0"/>
              <a:t>O algoritmo de busca mais utilizado em jogos é o </a:t>
            </a:r>
            <a:r>
              <a:rPr lang="pt-BR" sz="2800" b="1" dirty="0"/>
              <a:t>A*</a:t>
            </a:r>
            <a:r>
              <a:rPr lang="pt-BR" sz="2800" dirty="0"/>
              <a:t>.</a:t>
            </a:r>
          </a:p>
          <a:p>
            <a:pPr lvl="1"/>
            <a:r>
              <a:rPr lang="pt-BR" sz="2400" dirty="0"/>
              <a:t>Normalmente é possível calcular boas funções heurísticas.</a:t>
            </a:r>
          </a:p>
          <a:p>
            <a:pPr lvl="1"/>
            <a:endParaRPr lang="pt-BR" sz="2000" dirty="0"/>
          </a:p>
          <a:p>
            <a:r>
              <a:rPr lang="pt-BR" sz="2800" dirty="0"/>
              <a:t>O caminho gerado pelo A* é composto por uma </a:t>
            </a:r>
            <a:r>
              <a:rPr lang="pt-BR" sz="2800" b="1" dirty="0"/>
              <a:t>lista de vértices </a:t>
            </a:r>
            <a:r>
              <a:rPr lang="pt-BR" sz="2800" dirty="0"/>
              <a:t>por onde o agente deve passar para chegar ao destino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3653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Suavização de Caminhos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Geralmente o caminho encontrado forma uma </a:t>
            </a:r>
            <a:r>
              <a:rPr lang="pt-BR" sz="2400" b="1" dirty="0"/>
              <a:t>linha sinuosa</a:t>
            </a:r>
            <a:r>
              <a:rPr lang="pt-BR" sz="2400" dirty="0"/>
              <a:t> (</a:t>
            </a:r>
            <a:r>
              <a:rPr lang="pt-BR" sz="2400" dirty="0" err="1"/>
              <a:t>zigzag</a:t>
            </a:r>
            <a:r>
              <a:rPr lang="pt-BR" sz="2400" dirty="0"/>
              <a:t>), visto que o espaço representado pelos </a:t>
            </a:r>
            <a:r>
              <a:rPr lang="pt-BR" sz="2400" dirty="0" err="1"/>
              <a:t>waypoints</a:t>
            </a:r>
            <a:r>
              <a:rPr lang="pt-BR" sz="2400" dirty="0"/>
              <a:t> é </a:t>
            </a:r>
            <a:r>
              <a:rPr lang="pt-BR" sz="2400" dirty="0" err="1"/>
              <a:t>discretizado</a:t>
            </a:r>
            <a:r>
              <a:rPr lang="pt-BR" sz="2400" dirty="0"/>
              <a:t> em pontos.</a:t>
            </a:r>
          </a:p>
          <a:p>
            <a:endParaRPr lang="pt-BR" sz="1050" dirty="0"/>
          </a:p>
          <a:p>
            <a:r>
              <a:rPr lang="pt-BR" sz="2400" dirty="0"/>
              <a:t>Geralmente sempre existe uma forma de </a:t>
            </a:r>
            <a:r>
              <a:rPr lang="pt-BR" sz="2400" b="1" dirty="0"/>
              <a:t>suavizar o caminho </a:t>
            </a:r>
            <a:r>
              <a:rPr lang="pt-BR" sz="2400" dirty="0"/>
              <a:t>encontrado traçando-se um novo caminho que remove vértices não necessários</a:t>
            </a:r>
            <a:r>
              <a:rPr lang="en-US" sz="2400" dirty="0"/>
              <a:t>.</a:t>
            </a:r>
            <a:endParaRPr lang="pt-BR" sz="2400" dirty="0"/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61" y="4091586"/>
            <a:ext cx="53721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55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Suavização de Caminhos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7"/>
            <a:ext cx="1584375" cy="157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1562590" cy="16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55" y="4000544"/>
            <a:ext cx="3024336" cy="202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18655"/>
            <a:ext cx="2088232" cy="203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20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Otimizações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Em algumas situação do jogo, </a:t>
            </a:r>
            <a:r>
              <a:rPr lang="pt-BR" sz="2400" dirty="0" smtClean="0"/>
              <a:t>pode ser </a:t>
            </a:r>
            <a:r>
              <a:rPr lang="pt-BR" sz="2400" dirty="0"/>
              <a:t>necessário que várias unidades realizem </a:t>
            </a:r>
            <a:r>
              <a:rPr lang="pt-BR" sz="2400" b="1" dirty="0"/>
              <a:t>buscas por caminhos simultaneamente</a:t>
            </a:r>
            <a:r>
              <a:rPr lang="pt-BR" sz="2400" dirty="0"/>
              <a:t>.</a:t>
            </a:r>
          </a:p>
          <a:p>
            <a:endParaRPr lang="en-US" sz="2400" dirty="0"/>
          </a:p>
          <a:p>
            <a:r>
              <a:rPr lang="pt-BR" sz="2400" dirty="0"/>
              <a:t>Isso pode gerar um pico de carga da CPU que pode resultar em interrupções momentâneas do fluxo do jogo.</a:t>
            </a:r>
          </a:p>
          <a:p>
            <a:endParaRPr lang="pt-BR" sz="2400" dirty="0"/>
          </a:p>
          <a:p>
            <a:r>
              <a:rPr lang="pt-BR" sz="2400" b="1" dirty="0"/>
              <a:t>Técnicas de Otimização:</a:t>
            </a:r>
          </a:p>
          <a:p>
            <a:pPr lvl="1"/>
            <a:r>
              <a:rPr lang="pt-BR" sz="2000" dirty="0"/>
              <a:t>Caminhos </a:t>
            </a:r>
            <a:r>
              <a:rPr lang="pt-BR" sz="2000" dirty="0" err="1"/>
              <a:t>pré</a:t>
            </a:r>
            <a:r>
              <a:rPr lang="pt-BR" sz="2000" dirty="0"/>
              <a:t>-calculados</a:t>
            </a:r>
          </a:p>
          <a:p>
            <a:pPr lvl="1"/>
            <a:r>
              <a:rPr lang="pt-BR" sz="2000" dirty="0"/>
              <a:t>Custos </a:t>
            </a:r>
            <a:r>
              <a:rPr lang="pt-BR" sz="2000" dirty="0" err="1"/>
              <a:t>pré</a:t>
            </a:r>
            <a:r>
              <a:rPr lang="pt-BR" sz="2000" dirty="0"/>
              <a:t>-calculados</a:t>
            </a:r>
          </a:p>
          <a:p>
            <a:pPr lvl="1"/>
            <a:r>
              <a:rPr lang="pt-BR" sz="2000" dirty="0"/>
              <a:t>Busca de caminhos hierárquica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600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Caminhos</a:t>
            </a:r>
            <a:r>
              <a:rPr lang="en-US" dirty="0"/>
              <a:t> </a:t>
            </a:r>
            <a:r>
              <a:rPr lang="en-US" dirty="0" err="1"/>
              <a:t>Pré-Calculados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Tabela </a:t>
            </a:r>
            <a:r>
              <a:rPr lang="pt-BR" sz="2400" b="1" dirty="0" err="1"/>
              <a:t>pré</a:t>
            </a:r>
            <a:r>
              <a:rPr lang="pt-BR" sz="2400" b="1" dirty="0"/>
              <a:t>-calculada </a:t>
            </a:r>
            <a:r>
              <a:rPr lang="pt-BR" sz="2400" dirty="0"/>
              <a:t>com os melhores caminhos do grafo de navegação.</a:t>
            </a:r>
          </a:p>
          <a:p>
            <a:endParaRPr lang="pt-BR" sz="2400" dirty="0"/>
          </a:p>
          <a:p>
            <a:r>
              <a:rPr lang="pt-BR" sz="2400" dirty="0"/>
              <a:t>Armazena-se somente o próximo nó que deve ser seguindo do nó atual ao nó destino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5" y="3864843"/>
            <a:ext cx="4932219" cy="244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3905"/>
            <a:ext cx="3355700" cy="202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98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Custos</a:t>
            </a:r>
            <a:r>
              <a:rPr lang="en-US" dirty="0"/>
              <a:t> </a:t>
            </a:r>
            <a:r>
              <a:rPr lang="en-US" dirty="0" err="1"/>
              <a:t>Pré-Calculados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Saber qual o melhor caminho entre dois nós somente é útil quando se sabe onde se deseja ir. </a:t>
            </a:r>
          </a:p>
          <a:p>
            <a:endParaRPr lang="pt-BR" sz="2400" dirty="0"/>
          </a:p>
          <a:p>
            <a:r>
              <a:rPr lang="pt-BR" sz="2400" dirty="0"/>
              <a:t>Uma </a:t>
            </a:r>
            <a:r>
              <a:rPr lang="pt-BR" sz="2400" b="1" dirty="0"/>
              <a:t>tabela </a:t>
            </a:r>
            <a:r>
              <a:rPr lang="pt-BR" sz="2400" b="1" dirty="0" err="1"/>
              <a:t>pré</a:t>
            </a:r>
            <a:r>
              <a:rPr lang="pt-BR" sz="2400" b="1" dirty="0"/>
              <a:t>-calculada</a:t>
            </a:r>
            <a:r>
              <a:rPr lang="pt-BR" sz="2400" dirty="0"/>
              <a:t> com os </a:t>
            </a:r>
            <a:r>
              <a:rPr lang="pt-BR" sz="2400" b="1" dirty="0"/>
              <a:t>custos de locomoção </a:t>
            </a:r>
            <a:r>
              <a:rPr lang="pt-BR" sz="2400" dirty="0"/>
              <a:t>entre quaisquer dois nós também é uma informação muito util.</a:t>
            </a:r>
            <a:endParaRPr lang="en-US" sz="2400" dirty="0"/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528239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47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de Caminhos Hierárquica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Esta</a:t>
            </a:r>
            <a:r>
              <a:rPr lang="en-US" sz="2400" dirty="0"/>
              <a:t> </a:t>
            </a:r>
            <a:r>
              <a:rPr lang="pt-BR" sz="2400" dirty="0"/>
              <a:t>estratégia consiste em achar o caminho de modo gradativo, partindo-se de uma solução grosseira até uma solução mais refinada.</a:t>
            </a:r>
            <a:endParaRPr lang="en-US" sz="2400" dirty="0"/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5" y="2932201"/>
            <a:ext cx="8928992" cy="324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414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Leitura Complementar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endParaRPr lang="pt-BR" sz="1600" dirty="0" smtClean="0"/>
          </a:p>
          <a:p>
            <a:r>
              <a:rPr lang="pt-BR" sz="2800" dirty="0" smtClean="0"/>
              <a:t>Millington</a:t>
            </a:r>
            <a:r>
              <a:rPr lang="pt-BR" sz="2800" dirty="0"/>
              <a:t>, I.; </a:t>
            </a:r>
            <a:r>
              <a:rPr lang="pt-BR" sz="2800" dirty="0" err="1"/>
              <a:t>Funge</a:t>
            </a:r>
            <a:r>
              <a:rPr lang="pt-BR" sz="2800" dirty="0"/>
              <a:t>, J.: </a:t>
            </a:r>
            <a:r>
              <a:rPr lang="pt-BR" sz="2800" b="1" dirty="0"/>
              <a:t>Artificial </a:t>
            </a:r>
            <a:r>
              <a:rPr lang="pt-BR" sz="2800" b="1" dirty="0" err="1"/>
              <a:t>Intelligence</a:t>
            </a:r>
            <a:r>
              <a:rPr lang="pt-BR" sz="2800" b="1" dirty="0"/>
              <a:t> for Games</a:t>
            </a:r>
            <a:r>
              <a:rPr lang="pt-BR" sz="2800" dirty="0"/>
              <a:t>, 2nd Ed., Morgan </a:t>
            </a:r>
            <a:r>
              <a:rPr lang="pt-BR" sz="2800" dirty="0" err="1"/>
              <a:t>Kaufmann</a:t>
            </a:r>
            <a:r>
              <a:rPr lang="pt-BR" sz="2800" dirty="0"/>
              <a:t>, 2009.</a:t>
            </a:r>
          </a:p>
        </p:txBody>
      </p:sp>
      <p:pic>
        <p:nvPicPr>
          <p:cNvPr id="1026" name="Picture 2" descr="http://mrelusive.com/books/ai/Artificial%20Intelligence%20for%20Ga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2730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0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Locomover-se no espaço do jogo </a:t>
            </a:r>
            <a:r>
              <a:rPr lang="pt-BR" sz="2000" dirty="0"/>
              <a:t>é uma ação fundamental dos </a:t>
            </a:r>
            <a:r>
              <a:rPr lang="pt-BR" sz="2000" dirty="0" err="1"/>
              <a:t>NPCs</a:t>
            </a:r>
            <a:r>
              <a:rPr lang="pt-BR" sz="2000" dirty="0"/>
              <a:t> em qualquer gênero de jogo. </a:t>
            </a:r>
          </a:p>
          <a:p>
            <a:endParaRPr lang="pt-BR" sz="2000" dirty="0"/>
          </a:p>
          <a:p>
            <a:r>
              <a:rPr lang="pt-BR" sz="2000" dirty="0"/>
              <a:t>A busca de caminhos deve ser implementada de maneira muito eficiente, pois </a:t>
            </a:r>
            <a:r>
              <a:rPr lang="pt-BR" sz="2000" b="1" dirty="0"/>
              <a:t>será executada muitas vezes</a:t>
            </a:r>
            <a:r>
              <a:rPr lang="pt-BR" sz="2000" dirty="0"/>
              <a:t> por vários personagens durante o jogo</a:t>
            </a:r>
            <a:endParaRPr lang="pt-BR" sz="1800" dirty="0"/>
          </a:p>
          <a:p>
            <a:endParaRPr lang="pt-BR" sz="2000" dirty="0"/>
          </a:p>
        </p:txBody>
      </p:sp>
      <p:pic>
        <p:nvPicPr>
          <p:cNvPr id="4" name="Picture 2" descr="http://2010fall.blog.ntu.edu.tw/files/2010/10/Screenshot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1.bp.blogspot.com/_bSM8IJvFjSg/THrKsh_K9UI/AAAAAAAAAag/9Zt4WylKrU8/s1600/borderlands+gameplay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6" b="12775"/>
          <a:stretch/>
        </p:blipFill>
        <p:spPr bwMode="auto">
          <a:xfrm>
            <a:off x="4139952" y="3573016"/>
            <a:ext cx="4680520" cy="259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1.bp.blogspot.com/_bSM8IJvFjSg/THrKou-eHrI/AAAAAAAAAaY/yzz_nB0kxQ4/s1600/borderlands_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80" y="4797152"/>
            <a:ext cx="1097298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upload.wikimedia.org/wikipedia/en/2/20/StarCraft_II_-_Box_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1097298" cy="155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5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Waypoints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 err="1"/>
              <a:t>Waypoints</a:t>
            </a:r>
            <a:r>
              <a:rPr lang="pt-BR" sz="2400" dirty="0"/>
              <a:t> são uma representação aproximada do terreno (amostragem).</a:t>
            </a:r>
          </a:p>
          <a:p>
            <a:endParaRPr lang="pt-BR" sz="2400" dirty="0"/>
          </a:p>
          <a:p>
            <a:r>
              <a:rPr lang="pt-BR" sz="2400" dirty="0"/>
              <a:t>Fornecem </a:t>
            </a:r>
            <a:r>
              <a:rPr lang="pt-BR" sz="2400" b="1" dirty="0"/>
              <a:t>representações mais econômicas </a:t>
            </a:r>
            <a:r>
              <a:rPr lang="pt-BR" sz="2400" dirty="0"/>
              <a:t>do que as malhas poligonais dos cenários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b="1" dirty="0"/>
              <a:t>Estrutura de grafos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53" y="3824605"/>
            <a:ext cx="4162403" cy="2700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3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Construção de Grafos de Navegação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Um </a:t>
            </a:r>
            <a:r>
              <a:rPr lang="pt-BR" sz="2400" b="1" dirty="0"/>
              <a:t>grafo de navegação </a:t>
            </a:r>
            <a:r>
              <a:rPr lang="pt-BR" sz="2400" dirty="0"/>
              <a:t>é uma estrutura de grafo formada por um conjunto de </a:t>
            </a:r>
            <a:r>
              <a:rPr lang="pt-BR" sz="2400" dirty="0" err="1"/>
              <a:t>waypoints</a:t>
            </a:r>
            <a:r>
              <a:rPr lang="pt-BR" sz="2400" dirty="0"/>
              <a:t>.</a:t>
            </a:r>
          </a:p>
          <a:p>
            <a:endParaRPr lang="pt-BR" sz="2000" dirty="0"/>
          </a:p>
          <a:p>
            <a:r>
              <a:rPr lang="pt-BR" sz="2400" dirty="0"/>
              <a:t>Existem várias formas de representar a geometria do ambiente do jogo, da mesma forma existem várias estratégias para </a:t>
            </a:r>
            <a:r>
              <a:rPr lang="pt-BR" sz="2400" b="1" dirty="0"/>
              <a:t>converter a informação espacial em uma estrutura de grafo</a:t>
            </a:r>
            <a:r>
              <a:rPr lang="pt-BR" sz="2400" dirty="0"/>
              <a:t>: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Pontos de Visibilidade</a:t>
            </a:r>
          </a:p>
          <a:p>
            <a:pPr lvl="1"/>
            <a:r>
              <a:rPr lang="pt-BR" sz="2000" dirty="0"/>
              <a:t>Tiles (Grid)</a:t>
            </a:r>
          </a:p>
          <a:p>
            <a:pPr lvl="1"/>
            <a:r>
              <a:rPr lang="pt-BR" sz="2000" dirty="0"/>
              <a:t>Geometria Expandida</a:t>
            </a:r>
          </a:p>
          <a:p>
            <a:pPr lvl="1"/>
            <a:r>
              <a:rPr lang="pt-BR" sz="2000" dirty="0" err="1" smtClean="0"/>
              <a:t>NavMesh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040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de Visibilidade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 criação de um grafo de navegação baseado em </a:t>
            </a:r>
            <a:r>
              <a:rPr lang="pt-BR" sz="2400" b="1" dirty="0"/>
              <a:t>Pontos de Visibilidade</a:t>
            </a:r>
            <a:r>
              <a:rPr lang="pt-BR" sz="2400" dirty="0"/>
              <a:t> consiste na adição de nós em pontos importantes do ambiente.</a:t>
            </a:r>
          </a:p>
          <a:p>
            <a:endParaRPr lang="pt-BR" sz="1400" dirty="0"/>
          </a:p>
          <a:p>
            <a:r>
              <a:rPr lang="pt-BR" sz="2400" dirty="0"/>
              <a:t>Os pontos do grafo devem ter pelo menos uma </a:t>
            </a:r>
            <a:r>
              <a:rPr lang="pt-BR" sz="2400" b="1" dirty="0"/>
              <a:t>linha reta de visão </a:t>
            </a:r>
            <a:r>
              <a:rPr lang="pt-BR" sz="2400" dirty="0"/>
              <a:t>para algum outro ponto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27286"/>
            <a:ext cx="3226749" cy="241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42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Pontos</a:t>
            </a:r>
            <a:r>
              <a:rPr lang="en-US" dirty="0"/>
              <a:t> de </a:t>
            </a:r>
            <a:r>
              <a:rPr lang="en-US" dirty="0" err="1"/>
              <a:t>Visibilidade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Geralmente o processo de adição dos pontos de visibilidade é feito manualmente pelo </a:t>
            </a:r>
            <a:r>
              <a:rPr lang="pt-BR" sz="2400" b="1" dirty="0"/>
              <a:t>game designer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Se o jogo </a:t>
            </a:r>
            <a:r>
              <a:rPr lang="pt-BR" sz="2400" b="1" dirty="0"/>
              <a:t>restringe o movimento</a:t>
            </a:r>
            <a:r>
              <a:rPr lang="pt-BR" sz="2400" dirty="0"/>
              <a:t> dos agentes somente </a:t>
            </a:r>
            <a:r>
              <a:rPr lang="pt-BR" sz="2400" b="1" dirty="0"/>
              <a:t>sobre as arestas do grafo</a:t>
            </a:r>
            <a:r>
              <a:rPr lang="pt-BR" sz="2400" dirty="0"/>
              <a:t>, como ocorre no </a:t>
            </a:r>
            <a:r>
              <a:rPr lang="pt-BR" sz="2400" dirty="0" err="1"/>
              <a:t>Pac-man</a:t>
            </a:r>
            <a:r>
              <a:rPr lang="pt-BR" sz="2400" dirty="0"/>
              <a:t>, esta solução é a escolha perfeita.</a:t>
            </a:r>
          </a:p>
          <a:p>
            <a:endParaRPr lang="pt-BR" sz="2400" dirty="0"/>
          </a:p>
          <a:p>
            <a:r>
              <a:rPr lang="pt-BR" sz="2400" dirty="0"/>
              <a:t>Entretanto, se o grafo é projetado para um jogo onde os agentes têm </a:t>
            </a:r>
            <a:r>
              <a:rPr lang="pt-BR" sz="2400" b="1" dirty="0"/>
              <a:t>maior liberdade </a:t>
            </a:r>
            <a:r>
              <a:rPr lang="pt-BR" sz="2400" dirty="0"/>
              <a:t>de movimentos é necessário realizar mais algumas tarefas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906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de Visibilidade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1) </a:t>
            </a:r>
            <a:r>
              <a:rPr lang="pt-BR" sz="2000" dirty="0"/>
              <a:t>Procura o nó visível A mais próximo da posição do NPC;</a:t>
            </a:r>
          </a:p>
          <a:p>
            <a:pPr marL="0" indent="0">
              <a:buNone/>
            </a:pPr>
            <a:r>
              <a:rPr lang="pt-BR" sz="2000" b="1" dirty="0"/>
              <a:t>2) </a:t>
            </a:r>
            <a:r>
              <a:rPr lang="pt-BR" sz="2000" dirty="0"/>
              <a:t>Procura o nó visível B mais próximo da posição destino;</a:t>
            </a:r>
          </a:p>
          <a:p>
            <a:pPr marL="0" indent="0">
              <a:buNone/>
            </a:pPr>
            <a:r>
              <a:rPr lang="pt-BR" sz="2000" b="1" dirty="0"/>
              <a:t>3) </a:t>
            </a:r>
            <a:r>
              <a:rPr lang="pt-BR" sz="2000" dirty="0"/>
              <a:t>Usa um algoritmo</a:t>
            </a:r>
            <a:r>
              <a:rPr lang="pt-BR" sz="2000" b="1" dirty="0"/>
              <a:t> </a:t>
            </a:r>
            <a:r>
              <a:rPr lang="pt-BR" sz="2000" dirty="0"/>
              <a:t>para encontrar o caminho de menor custo entre A </a:t>
            </a:r>
            <a:r>
              <a:rPr lang="en-US" sz="2000" dirty="0"/>
              <a:t>e B;</a:t>
            </a:r>
          </a:p>
          <a:p>
            <a:pPr marL="0" indent="0">
              <a:buNone/>
            </a:pPr>
            <a:r>
              <a:rPr lang="en-US" sz="2000" b="1" dirty="0"/>
              <a:t>4) </a:t>
            </a:r>
            <a:r>
              <a:rPr lang="pt-BR" sz="2000" dirty="0"/>
              <a:t>Move o NPC para o nó A;</a:t>
            </a:r>
          </a:p>
          <a:p>
            <a:pPr marL="0" indent="0">
              <a:buNone/>
            </a:pPr>
            <a:r>
              <a:rPr lang="pt-BR" sz="2000" b="1" dirty="0"/>
              <a:t>5) </a:t>
            </a:r>
            <a:r>
              <a:rPr lang="pt-BR" sz="2000" dirty="0"/>
              <a:t>Move o NPC sob o caminho calculado no passo 3;</a:t>
            </a:r>
          </a:p>
          <a:p>
            <a:pPr marL="0" indent="0">
              <a:buNone/>
            </a:pPr>
            <a:r>
              <a:rPr lang="pt-BR" sz="2000" b="1" dirty="0"/>
              <a:t>6) </a:t>
            </a:r>
            <a:r>
              <a:rPr lang="pt-BR" sz="2000" dirty="0"/>
              <a:t>Move o NPC do nó B até a posição destino</a:t>
            </a:r>
            <a:r>
              <a:rPr lang="pt-BR" sz="2000" dirty="0" smtClean="0"/>
              <a:t>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4329"/>
            <a:ext cx="3572983" cy="267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57352"/>
            <a:ext cx="3731670" cy="268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9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374" y="5929086"/>
            <a:ext cx="255291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Tiles (Grid)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/>
              <a:t>Este tipo de abordagem é muito comum em jogos de estratégia em tempo real (RTS).</a:t>
            </a:r>
          </a:p>
          <a:p>
            <a:r>
              <a:rPr lang="pt-BR" sz="2400" dirty="0"/>
              <a:t>Geralmente são grafos grandes e complexos, organizados por meio de quadrados ou hexágonos.</a:t>
            </a:r>
          </a:p>
          <a:p>
            <a:r>
              <a:rPr lang="pt-BR" sz="2400" dirty="0"/>
              <a:t>Cada nó do grafo representa o centro de cada célula e as arestas representam a vizinhança de cada célula.</a:t>
            </a:r>
            <a:endParaRPr lang="en-US" sz="2400" dirty="0"/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42087"/>
            <a:ext cx="3456384" cy="288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10" y="3815656"/>
            <a:ext cx="3661322" cy="29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Tiles (Grid)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O </a:t>
            </a:r>
            <a:r>
              <a:rPr lang="pt-BR" sz="2400" dirty="0"/>
              <a:t>grande problema desta abordagem é que o número de vértices e arestas pode se tornar rapidamente muito elevados.</a:t>
            </a:r>
          </a:p>
          <a:p>
            <a:endParaRPr lang="pt-BR" sz="2400" dirty="0"/>
          </a:p>
          <a:p>
            <a:r>
              <a:rPr lang="pt-BR" sz="2400" dirty="0"/>
              <a:t>Para um mapa com 100 x 100 células, tem-se 10.000 nós e 78.000 arestas.</a:t>
            </a:r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89" y="2143289"/>
            <a:ext cx="2853283" cy="279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3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4228</TotalTime>
  <Words>768</Words>
  <Application>Microsoft Office PowerPoint</Application>
  <PresentationFormat>On-screen Show (4:3)</PresentationFormat>
  <Paragraphs>104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INF 1771 – Inteligência Artificial</vt:lpstr>
      <vt:lpstr>Introdução</vt:lpstr>
      <vt:lpstr>Waypoints</vt:lpstr>
      <vt:lpstr>Construção de Grafos de Navegação</vt:lpstr>
      <vt:lpstr>Pontos de Visibilidade</vt:lpstr>
      <vt:lpstr>Pontos de Visibilidade</vt:lpstr>
      <vt:lpstr>Pontos de Visibilidade</vt:lpstr>
      <vt:lpstr>Tiles (Grid)</vt:lpstr>
      <vt:lpstr>Tiles (Grid)</vt:lpstr>
      <vt:lpstr>Geração Automática de Waypoints</vt:lpstr>
      <vt:lpstr>Geração Automática de Waypoints</vt:lpstr>
      <vt:lpstr>Pathfinding</vt:lpstr>
      <vt:lpstr>Suavização de Caminhos</vt:lpstr>
      <vt:lpstr>Suavização de Caminhos</vt:lpstr>
      <vt:lpstr>Otimizações</vt:lpstr>
      <vt:lpstr>Caminhos Pré-Calculados</vt:lpstr>
      <vt:lpstr>Custos Pré-Calculados</vt:lpstr>
      <vt:lpstr>Busca de Caminhos Hierárquica</vt:lpstr>
      <vt:lpstr>Leitura Complementar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Waypoints e Pathfinding</dc:title>
  <dc:creator>Edirlei Soares de Lima</dc:creator>
  <cp:lastModifiedBy>Edirlei Soares de Lima</cp:lastModifiedBy>
  <cp:revision>480</cp:revision>
  <cp:lastPrinted>2011-10-02T19:34:20Z</cp:lastPrinted>
  <dcterms:created xsi:type="dcterms:W3CDTF">2011-09-17T12:50:29Z</dcterms:created>
  <dcterms:modified xsi:type="dcterms:W3CDTF">2013-11-02T16:11:10Z</dcterms:modified>
</cp:coreProperties>
</file>