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139" autoAdjust="0"/>
  </p:normalViewPr>
  <p:slideViewPr>
    <p:cSldViewPr>
      <p:cViewPr varScale="1">
        <p:scale>
          <a:sx n="126" d="100"/>
          <a:sy n="126" d="100"/>
        </p:scale>
        <p:origin x="-12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575F21A-2DAD-422F-9F2B-65F9F683FBBC}" type="datetimeFigureOut">
              <a:rPr lang="en-US" smtClean="0"/>
              <a:t>11/6/2013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454520B-149B-489E-904E-09FC9341D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1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4520B-149B-489E-904E-09FC9341DF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5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1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0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1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53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0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38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0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8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71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11/6/2013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46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16C12-9C4B-4939-A01A-C3FE557BE61F}" type="datetimeFigureOut">
              <a:rPr lang="en-US" smtClean="0"/>
              <a:t>11/6/2013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001816"/>
            <a:ext cx="2448272" cy="846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243" y="3861048"/>
            <a:ext cx="2362757" cy="3000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103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aikato.ac.nz/ml/weka/index_datasets.html" TargetMode="External"/><Relationship Id="rId2" Type="http://schemas.openxmlformats.org/officeDocument/2006/relationships/hyperlink" Target="http://www.cs.waikato.ac.nz/ml/weka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ourceforge.net/projects/gnuplot/files/gnuplot/4.4.3/gp443win32.zip/download" TargetMode="External"/><Relationship Id="rId2" Type="http://schemas.openxmlformats.org/officeDocument/2006/relationships/hyperlink" Target="http://www.csie.ntu.edu.tw/~cjlin/libsv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sie.ntu.edu.tw/~cjlin/libsvmtools/datasets/" TargetMode="External"/><Relationship Id="rId4" Type="http://schemas.openxmlformats.org/officeDocument/2006/relationships/hyperlink" Target="http://python.org/download/releases/2.7.2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8206680" cy="1470025"/>
          </a:xfrm>
        </p:spPr>
        <p:txBody>
          <a:bodyPr>
            <a:noAutofit/>
          </a:bodyPr>
          <a:lstStyle/>
          <a:p>
            <a:r>
              <a:rPr lang="en-US" sz="4800" dirty="0"/>
              <a:t>INF 1771 – </a:t>
            </a:r>
            <a:r>
              <a:rPr lang="en-US" sz="4800" dirty="0" err="1"/>
              <a:t>Inteligência</a:t>
            </a:r>
            <a:r>
              <a:rPr lang="en-US" sz="4800" dirty="0"/>
              <a:t> Artificial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484" y="5877272"/>
            <a:ext cx="6400800" cy="980728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solidFill>
                  <a:schemeClr val="tx1"/>
                </a:solidFill>
              </a:rPr>
              <a:t>Edirlei</a:t>
            </a:r>
            <a:r>
              <a:rPr lang="en-US" sz="2200" dirty="0" smtClean="0">
                <a:solidFill>
                  <a:schemeClr val="tx1"/>
                </a:solidFill>
              </a:rPr>
              <a:t> Soares de Lima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&lt;elima@inf.puc-rio.br&gt;</a:t>
            </a:r>
          </a:p>
        </p:txBody>
      </p:sp>
      <p:pic>
        <p:nvPicPr>
          <p:cNvPr id="1026" name="Picture 2" descr="C:\Users\Edirlei\Desktop\puc-rio-cursos-2011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-27384"/>
            <a:ext cx="4384675" cy="101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9552" y="3140968"/>
            <a:ext cx="80648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200" dirty="0"/>
              <a:t>Aula </a:t>
            </a:r>
            <a:r>
              <a:rPr lang="en-US" sz="3200" dirty="0" smtClean="0"/>
              <a:t>16 </a:t>
            </a:r>
            <a:r>
              <a:rPr lang="en-US" sz="3200" dirty="0"/>
              <a:t>– </a:t>
            </a:r>
            <a:r>
              <a:rPr lang="pt-BR" sz="3200" dirty="0"/>
              <a:t>Bibliotecas e Ferramentas para Aprendizado de Máquina</a:t>
            </a:r>
          </a:p>
        </p:txBody>
      </p:sp>
    </p:spTree>
    <p:extLst>
      <p:ext uri="{BB962C8B-B14F-4D97-AF65-F5344CB8AC3E}">
        <p14:creationId xmlns:p14="http://schemas.microsoft.com/office/powerpoint/2010/main" val="13805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Weka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 err="1"/>
              <a:t>Weka</a:t>
            </a:r>
            <a:r>
              <a:rPr lang="pt-BR" sz="2400" b="1" dirty="0"/>
              <a:t>:</a:t>
            </a:r>
          </a:p>
          <a:p>
            <a:pPr lvl="1"/>
            <a:r>
              <a:rPr lang="pt-BR" sz="2000" dirty="0">
                <a:hlinkClick r:id="rId2"/>
              </a:rPr>
              <a:t>http://www.cs.waikato.ac.nz/ml/weka/</a:t>
            </a:r>
            <a:r>
              <a:rPr lang="pt-BR" sz="2000" dirty="0"/>
              <a:t> </a:t>
            </a:r>
          </a:p>
          <a:p>
            <a:pPr lvl="1"/>
            <a:endParaRPr lang="pt-BR" sz="2000" dirty="0"/>
          </a:p>
          <a:p>
            <a:pPr lvl="1"/>
            <a:endParaRPr lang="pt-BR" sz="2000" dirty="0"/>
          </a:p>
          <a:p>
            <a:r>
              <a:rPr lang="pt-BR" sz="2400" b="1" dirty="0"/>
              <a:t>Exemplos de </a:t>
            </a:r>
            <a:r>
              <a:rPr lang="pt-BR" sz="2400" b="1" dirty="0" err="1"/>
              <a:t>Datasets</a:t>
            </a:r>
            <a:r>
              <a:rPr lang="pt-BR" sz="2400" b="1" dirty="0"/>
              <a:t>:</a:t>
            </a:r>
          </a:p>
          <a:p>
            <a:pPr lvl="1"/>
            <a:r>
              <a:rPr lang="pt-BR" sz="2000" dirty="0"/>
              <a:t>“C:\</a:t>
            </a:r>
            <a:r>
              <a:rPr lang="pt-BR" sz="2000" dirty="0" err="1"/>
              <a:t>Program</a:t>
            </a:r>
            <a:r>
              <a:rPr lang="pt-BR" sz="2000" dirty="0"/>
              <a:t> Files\Weka-3-6\data\”</a:t>
            </a:r>
          </a:p>
          <a:p>
            <a:pPr lvl="1"/>
            <a:endParaRPr lang="pt-BR" sz="2000" dirty="0"/>
          </a:p>
          <a:p>
            <a:pPr lvl="1"/>
            <a:r>
              <a:rPr lang="pt-BR" sz="2000" dirty="0">
                <a:hlinkClick r:id="rId3"/>
              </a:rPr>
              <a:t>http://www.cs.waikato.ac.nz/ml/weka/index_datasets.html</a:t>
            </a:r>
            <a:r>
              <a:rPr lang="pt-BR" sz="2000" dirty="0"/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5354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Weka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b="1" dirty="0"/>
              <a:t>Formato do arquivo de treinamento/testes:</a:t>
            </a:r>
          </a:p>
          <a:p>
            <a:pPr marL="457200" lvl="1" indent="0">
              <a:buNone/>
            </a:pPr>
            <a:endParaRPr lang="pt-BR" sz="2400" b="1" dirty="0"/>
          </a:p>
          <a:p>
            <a:pPr marL="457200" lvl="1" indent="0">
              <a:buNone/>
            </a:pPr>
            <a:r>
              <a:rPr lang="pt-BR" sz="1800" b="1" dirty="0"/>
              <a:t>Cabeçalho do arquivo:</a:t>
            </a:r>
            <a:r>
              <a:rPr lang="pt-BR" sz="1800" dirty="0"/>
              <a:t> </a:t>
            </a:r>
          </a:p>
          <a:p>
            <a:pPr marL="457200" lvl="1" indent="0">
              <a:buNone/>
            </a:pPr>
            <a:endParaRPr lang="pt-BR" sz="1800" dirty="0"/>
          </a:p>
          <a:p>
            <a:pPr marL="457200" lvl="1" indent="0">
              <a:buNone/>
            </a:pPr>
            <a:r>
              <a:rPr lang="en-US" sz="1800" dirty="0"/>
              <a:t>@relation (</a:t>
            </a:r>
            <a:r>
              <a:rPr lang="en-US" sz="1800" dirty="0" err="1"/>
              <a:t>DatasetName</a:t>
            </a:r>
            <a:r>
              <a:rPr lang="en-US" sz="1800" dirty="0"/>
              <a:t>)</a:t>
            </a:r>
          </a:p>
          <a:p>
            <a:pPr marL="457200" lvl="1" indent="0">
              <a:buNone/>
            </a:pPr>
            <a:r>
              <a:rPr lang="en-US" sz="1800" dirty="0"/>
              <a:t>@attribute (AtribName</a:t>
            </a:r>
            <a:r>
              <a:rPr lang="en-US" sz="1800" baseline="-25000" dirty="0"/>
              <a:t>1</a:t>
            </a:r>
            <a:r>
              <a:rPr lang="en-US" sz="1800" dirty="0"/>
              <a:t>) (AtribType</a:t>
            </a:r>
            <a:r>
              <a:rPr lang="en-US" sz="1800" baseline="-25000" dirty="0"/>
              <a:t>1</a:t>
            </a:r>
            <a:r>
              <a:rPr lang="en-US" sz="1800" dirty="0"/>
              <a:t>)</a:t>
            </a:r>
          </a:p>
          <a:p>
            <a:pPr marL="457200" lvl="1" indent="0">
              <a:buNone/>
            </a:pPr>
            <a:r>
              <a:rPr lang="en-US" sz="1800" dirty="0"/>
              <a:t>@attribute (AtribName</a:t>
            </a:r>
            <a:r>
              <a:rPr lang="en-US" sz="1800" baseline="-25000" dirty="0"/>
              <a:t>2</a:t>
            </a:r>
            <a:r>
              <a:rPr lang="en-US" sz="1800" dirty="0"/>
              <a:t>) (AtribType</a:t>
            </a:r>
            <a:r>
              <a:rPr lang="en-US" sz="1800" baseline="-25000" dirty="0"/>
              <a:t>2</a:t>
            </a:r>
            <a:r>
              <a:rPr lang="en-US" sz="1800" dirty="0"/>
              <a:t>)</a:t>
            </a:r>
          </a:p>
          <a:p>
            <a:pPr marL="457200" lvl="1" indent="0">
              <a:buNone/>
            </a:pPr>
            <a:r>
              <a:rPr lang="en-US" sz="1800" dirty="0"/>
              <a:t>.</a:t>
            </a:r>
          </a:p>
          <a:p>
            <a:pPr marL="457200" lvl="1" indent="0">
              <a:buNone/>
            </a:pPr>
            <a:r>
              <a:rPr lang="en-US" sz="1800" dirty="0"/>
              <a:t>. </a:t>
            </a:r>
          </a:p>
          <a:p>
            <a:pPr marL="457200" lvl="1" indent="0">
              <a:buNone/>
            </a:pPr>
            <a:r>
              <a:rPr lang="en-US" sz="1800" dirty="0"/>
              <a:t>@attribute (</a:t>
            </a:r>
            <a:r>
              <a:rPr lang="en-US" sz="1800" dirty="0" err="1"/>
              <a:t>AtribName</a:t>
            </a:r>
            <a:r>
              <a:rPr lang="en-US" sz="1800" baseline="-25000" dirty="0" err="1"/>
              <a:t>N</a:t>
            </a:r>
            <a:r>
              <a:rPr lang="en-US" sz="1800" dirty="0"/>
              <a:t>) (</a:t>
            </a:r>
            <a:r>
              <a:rPr lang="en-US" sz="1800" dirty="0" err="1"/>
              <a:t>AtribType</a:t>
            </a:r>
            <a:r>
              <a:rPr lang="en-US" sz="1800" baseline="-25000" dirty="0" err="1"/>
              <a:t>N</a:t>
            </a:r>
            <a:r>
              <a:rPr lang="en-US" sz="1800" dirty="0"/>
              <a:t>)</a:t>
            </a:r>
          </a:p>
          <a:p>
            <a:pPr marL="457200" lvl="1" indent="0">
              <a:buNone/>
            </a:pPr>
            <a:r>
              <a:rPr lang="en-US" sz="1800" dirty="0"/>
              <a:t>@attribute (Class) {(Class</a:t>
            </a:r>
            <a:r>
              <a:rPr lang="en-US" sz="1800" baseline="-25000" dirty="0"/>
              <a:t>1</a:t>
            </a:r>
            <a:r>
              <a:rPr lang="en-US" sz="1800" dirty="0"/>
              <a:t>, Class</a:t>
            </a:r>
            <a:r>
              <a:rPr lang="en-US" sz="1800" baseline="-25000" dirty="0"/>
              <a:t>2</a:t>
            </a:r>
            <a:r>
              <a:rPr lang="en-US" sz="1800" dirty="0"/>
              <a:t>, … </a:t>
            </a:r>
            <a:r>
              <a:rPr lang="en-US" sz="1800" dirty="0" err="1"/>
              <a:t>Class</a:t>
            </a:r>
            <a:r>
              <a:rPr lang="en-US" sz="1800" baseline="-25000" dirty="0" err="1"/>
              <a:t>N</a:t>
            </a:r>
            <a:r>
              <a:rPr lang="en-US" sz="1800" dirty="0"/>
              <a:t>)}</a:t>
            </a:r>
          </a:p>
          <a:p>
            <a:pPr marL="457200" lvl="1" indent="0">
              <a:buNone/>
            </a:pPr>
            <a:r>
              <a:rPr lang="en-US" sz="1800" dirty="0"/>
              <a:t>@data</a:t>
            </a:r>
          </a:p>
          <a:p>
            <a:pPr marL="457200" lvl="1" indent="0">
              <a:buNone/>
            </a:pPr>
            <a:r>
              <a:rPr lang="en-US" sz="1800" dirty="0"/>
              <a:t>(Atrib</a:t>
            </a:r>
            <a:r>
              <a:rPr lang="en-US" sz="1800" baseline="-25000" dirty="0"/>
              <a:t>1</a:t>
            </a:r>
            <a:r>
              <a:rPr lang="en-US" sz="1800" dirty="0"/>
              <a:t>), (Atrib</a:t>
            </a:r>
            <a:r>
              <a:rPr lang="en-US" sz="1800" baseline="-25000" dirty="0"/>
              <a:t>2</a:t>
            </a:r>
            <a:r>
              <a:rPr lang="en-US" sz="1800" dirty="0"/>
              <a:t>), … , (</a:t>
            </a:r>
            <a:r>
              <a:rPr lang="en-US" sz="1800" dirty="0" err="1"/>
              <a:t>Atrib</a:t>
            </a:r>
            <a:r>
              <a:rPr lang="en-US" sz="1800" baseline="-25000" dirty="0" err="1"/>
              <a:t>N</a:t>
            </a:r>
            <a:r>
              <a:rPr lang="en-US" sz="1800" dirty="0"/>
              <a:t>),(Class)</a:t>
            </a:r>
          </a:p>
          <a:p>
            <a:pPr marL="457200" lvl="1" indent="0">
              <a:buNone/>
            </a:pPr>
            <a:r>
              <a:rPr lang="en-US" sz="1800" dirty="0"/>
              <a:t>.</a:t>
            </a:r>
          </a:p>
          <a:p>
            <a:pPr marL="457200" lvl="1" indent="0">
              <a:buNone/>
            </a:pPr>
            <a:r>
              <a:rPr lang="en-US" sz="1800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4374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Weka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400" b="1" dirty="0"/>
              <a:t>Formato do arquivo de treinamento/testes:</a:t>
            </a:r>
          </a:p>
          <a:p>
            <a:pPr marL="457200" lvl="1" indent="0">
              <a:buNone/>
            </a:pPr>
            <a:endParaRPr lang="pt-BR" sz="2400" b="1" dirty="0"/>
          </a:p>
          <a:p>
            <a:pPr marL="457200" lvl="1" indent="0">
              <a:buNone/>
            </a:pPr>
            <a:r>
              <a:rPr lang="pt-BR" sz="1800" b="1" dirty="0"/>
              <a:t>Exemplo:</a:t>
            </a:r>
            <a:r>
              <a:rPr lang="pt-BR" sz="1800" dirty="0"/>
              <a:t> </a:t>
            </a:r>
          </a:p>
          <a:p>
            <a:pPr marL="457200" lvl="1" indent="0">
              <a:buNone/>
            </a:pPr>
            <a:endParaRPr lang="pt-BR" sz="1800" dirty="0"/>
          </a:p>
          <a:p>
            <a:pPr marL="457200" lvl="1" indent="0">
              <a:buNone/>
            </a:pPr>
            <a:r>
              <a:rPr lang="en-US" sz="1800" dirty="0"/>
              <a:t>@relation </a:t>
            </a:r>
            <a:r>
              <a:rPr lang="en-US" sz="1800" dirty="0" err="1"/>
              <a:t>Activity_Recognition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@attribute 'valor1' real</a:t>
            </a:r>
          </a:p>
          <a:p>
            <a:pPr marL="457200" lvl="1" indent="0">
              <a:buNone/>
            </a:pPr>
            <a:r>
              <a:rPr lang="en-US" sz="1800" dirty="0"/>
              <a:t>@attribute 'valor2' real</a:t>
            </a:r>
          </a:p>
          <a:p>
            <a:pPr marL="457200" lvl="1" indent="0">
              <a:buNone/>
            </a:pPr>
            <a:r>
              <a:rPr lang="en-US" sz="1800" dirty="0"/>
              <a:t>@attribute 'valor3' real</a:t>
            </a:r>
          </a:p>
          <a:p>
            <a:pPr marL="457200" lvl="1" indent="0">
              <a:buNone/>
            </a:pPr>
            <a:r>
              <a:rPr lang="en-US" sz="1800" dirty="0"/>
              <a:t>@attribute 'class' {0,1,2,3,4,5,6,7,8,9,10}</a:t>
            </a:r>
          </a:p>
          <a:p>
            <a:pPr marL="457200" lvl="1" indent="0">
              <a:buNone/>
            </a:pPr>
            <a:r>
              <a:rPr lang="en-US" sz="1800" dirty="0"/>
              <a:t>@data</a:t>
            </a:r>
          </a:p>
          <a:p>
            <a:pPr marL="457200" lvl="1" indent="0">
              <a:buNone/>
            </a:pPr>
            <a:r>
              <a:rPr lang="en-US" sz="1800" dirty="0"/>
              <a:t>0.24679,0.210083,0.0873606,0</a:t>
            </a:r>
          </a:p>
          <a:p>
            <a:pPr marL="457200" lvl="1" indent="0">
              <a:buNone/>
            </a:pPr>
            <a:r>
              <a:rPr lang="en-US" sz="1800" dirty="0"/>
              <a:t>0.546452,0.811992,0.0163704,1</a:t>
            </a:r>
          </a:p>
          <a:p>
            <a:pPr marL="457200" lvl="1" indent="0">
              <a:buNone/>
            </a:pPr>
            <a:r>
              <a:rPr lang="en-US" sz="1800" dirty="0"/>
              <a:t>0.745887,0.114372,0.0957822,3</a:t>
            </a:r>
          </a:p>
          <a:p>
            <a:pPr marL="457200" lvl="1" indent="0">
              <a:buNone/>
            </a:pPr>
            <a:r>
              <a:rPr lang="en-US" sz="1800" dirty="0"/>
              <a:t>0.245887,0.214372,0.0857822,0</a:t>
            </a:r>
          </a:p>
          <a:p>
            <a:pPr marL="457200" lvl="1" indent="0">
              <a:buNone/>
            </a:pPr>
            <a:endParaRPr lang="en-US" sz="1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4187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Weka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b="1" dirty="0"/>
              <a:t>Interface para Testes:</a:t>
            </a:r>
          </a:p>
          <a:p>
            <a:pPr marL="457200" lvl="1" indent="0">
              <a:buNone/>
            </a:pPr>
            <a:endParaRPr lang="pt-BR" b="1" dirty="0"/>
          </a:p>
          <a:p>
            <a:pPr marL="457200" lvl="1" indent="0">
              <a:buNone/>
            </a:pPr>
            <a:endParaRPr lang="en-US" sz="2000" dirty="0"/>
          </a:p>
          <a:p>
            <a:endParaRPr lang="pt-BR" sz="36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0888"/>
            <a:ext cx="2664296" cy="183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420888"/>
            <a:ext cx="5616624" cy="4212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2676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Weka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b="1" dirty="0"/>
              <a:t>Selecionando uma Base de Treinamento:</a:t>
            </a:r>
          </a:p>
          <a:p>
            <a:pPr marL="457200" lvl="1" indent="0">
              <a:buNone/>
            </a:pPr>
            <a:endParaRPr lang="pt-BR" b="1" dirty="0"/>
          </a:p>
          <a:p>
            <a:pPr marL="457200" lvl="1" indent="0">
              <a:buNone/>
            </a:pPr>
            <a:endParaRPr lang="en-US" sz="2000" dirty="0"/>
          </a:p>
          <a:p>
            <a:endParaRPr lang="pt-BR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120" y="2178347"/>
            <a:ext cx="5538192" cy="4153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1869212" y="2515567"/>
            <a:ext cx="864096" cy="36004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951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Weka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b="1" dirty="0"/>
              <a:t>Selecionando um Algoritmo:</a:t>
            </a:r>
          </a:p>
          <a:p>
            <a:pPr marL="457200" lvl="1" indent="0">
              <a:buNone/>
            </a:pPr>
            <a:endParaRPr lang="pt-BR" b="1" dirty="0"/>
          </a:p>
          <a:p>
            <a:pPr marL="457200" lvl="1" indent="0">
              <a:buNone/>
            </a:pPr>
            <a:endParaRPr lang="en-US" sz="2000" dirty="0"/>
          </a:p>
          <a:p>
            <a:endParaRPr lang="pt-BR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3289"/>
            <a:ext cx="5664629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788341" y="2310070"/>
            <a:ext cx="576064" cy="240027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428" y="2709354"/>
            <a:ext cx="1893859" cy="3312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 bwMode="auto">
          <a:xfrm>
            <a:off x="493114" y="2619820"/>
            <a:ext cx="576064" cy="240027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613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Weka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b="1" dirty="0"/>
              <a:t>Alterando Parâmetros do Algoritmo:</a:t>
            </a:r>
          </a:p>
          <a:p>
            <a:pPr marL="457200" lvl="1" indent="0">
              <a:buNone/>
            </a:pPr>
            <a:endParaRPr lang="pt-BR" b="1" dirty="0"/>
          </a:p>
          <a:p>
            <a:pPr marL="457200" lvl="1" indent="0">
              <a:buNone/>
            </a:pPr>
            <a:endParaRPr lang="en-US" sz="2000" dirty="0"/>
          </a:p>
          <a:p>
            <a:endParaRPr lang="pt-BR" sz="36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18801"/>
            <a:ext cx="5346171" cy="4009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663418" y="2773749"/>
            <a:ext cx="3358806" cy="240027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740" y="3094547"/>
            <a:ext cx="3192740" cy="2729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9472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Weka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b="1" dirty="0"/>
              <a:t>Realizando Testes:</a:t>
            </a:r>
          </a:p>
          <a:p>
            <a:pPr marL="457200" lvl="1" indent="0">
              <a:buNone/>
            </a:pPr>
            <a:endParaRPr lang="pt-BR" b="1" dirty="0"/>
          </a:p>
          <a:p>
            <a:pPr marL="457200" lvl="1" indent="0">
              <a:buNone/>
            </a:pPr>
            <a:endParaRPr lang="en-US" sz="2000" dirty="0"/>
          </a:p>
          <a:p>
            <a:endParaRPr lang="pt-BR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100" y="2107394"/>
            <a:ext cx="5448220" cy="4258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2108488" y="3959791"/>
            <a:ext cx="1340682" cy="338323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328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Weka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Analisando os Resultados:</a:t>
            </a:r>
          </a:p>
          <a:p>
            <a:pPr marL="457200" lvl="1" indent="0">
              <a:buNone/>
            </a:pPr>
            <a:endParaRPr lang="pt-BR" b="1" dirty="0"/>
          </a:p>
          <a:p>
            <a:pPr marL="457200" lvl="1" indent="0">
              <a:buNone/>
            </a:pPr>
            <a:endParaRPr lang="en-US" sz="2000" dirty="0"/>
          </a:p>
          <a:p>
            <a:endParaRPr lang="pt-BR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83" y="2265928"/>
            <a:ext cx="3881993" cy="184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83" y="4290942"/>
            <a:ext cx="5077359" cy="18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588" y="2209174"/>
            <a:ext cx="2686581" cy="1596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 bwMode="auto">
          <a:xfrm>
            <a:off x="467544" y="4187298"/>
            <a:ext cx="7992888" cy="0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5701842" y="2099066"/>
            <a:ext cx="0" cy="2088232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48575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Weka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630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b="1" dirty="0"/>
              <a:t>Realizando Experimentos:</a:t>
            </a:r>
          </a:p>
          <a:p>
            <a:pPr marL="457200" lvl="1" indent="0">
              <a:buNone/>
            </a:pPr>
            <a:endParaRPr lang="pt-BR" b="1" dirty="0"/>
          </a:p>
          <a:p>
            <a:pPr marL="457200" lvl="1" indent="0">
              <a:buNone/>
            </a:pPr>
            <a:endParaRPr lang="en-US" sz="2000" dirty="0"/>
          </a:p>
          <a:p>
            <a:endParaRPr lang="pt-BR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445" y="2204864"/>
            <a:ext cx="5976663" cy="448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09" y="2212484"/>
            <a:ext cx="2704799" cy="1858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0292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LibSVM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Biblioteca com implementação atual e bem otimizada de </a:t>
            </a:r>
            <a:r>
              <a:rPr lang="pt-BR" sz="2800" b="1" dirty="0" err="1"/>
              <a:t>Support</a:t>
            </a:r>
            <a:r>
              <a:rPr lang="pt-BR" sz="2800" b="1" dirty="0"/>
              <a:t> Vector </a:t>
            </a:r>
            <a:r>
              <a:rPr lang="pt-BR" sz="2800" b="1" dirty="0" err="1"/>
              <a:t>Machine</a:t>
            </a:r>
            <a:r>
              <a:rPr lang="pt-BR" sz="2800" b="1" dirty="0"/>
              <a:t> </a:t>
            </a:r>
            <a:r>
              <a:rPr lang="pt-BR" sz="2800" dirty="0"/>
              <a:t>(SVM).</a:t>
            </a:r>
          </a:p>
          <a:p>
            <a:endParaRPr lang="pt-BR" sz="2800" dirty="0"/>
          </a:p>
          <a:p>
            <a:r>
              <a:rPr lang="pt-BR" sz="2800" dirty="0"/>
              <a:t>É escrita originalmente em C e Java, mas possui versões em C#, Python, </a:t>
            </a:r>
            <a:r>
              <a:rPr lang="pt-BR" sz="2800" dirty="0" err="1"/>
              <a:t>Ruby</a:t>
            </a:r>
            <a:r>
              <a:rPr lang="pt-BR" sz="2800" dirty="0"/>
              <a:t>, Perl, </a:t>
            </a:r>
            <a:r>
              <a:rPr lang="pt-BR" sz="2800" dirty="0" err="1"/>
              <a:t>Haskell</a:t>
            </a:r>
            <a:r>
              <a:rPr lang="pt-BR" sz="2800" dirty="0"/>
              <a:t>, </a:t>
            </a:r>
            <a:r>
              <a:rPr lang="pt-BR" sz="2800" dirty="0" err="1"/>
              <a:t>Lisp</a:t>
            </a:r>
            <a:r>
              <a:rPr lang="pt-BR" sz="2800" dirty="0"/>
              <a:t>, PHP, CUDA...</a:t>
            </a:r>
          </a:p>
          <a:p>
            <a:endParaRPr lang="pt-BR" sz="2800" dirty="0"/>
          </a:p>
          <a:p>
            <a:r>
              <a:rPr lang="pt-BR" sz="2800" dirty="0"/>
              <a:t>Versão atual </a:t>
            </a:r>
            <a:r>
              <a:rPr lang="pt-BR" sz="2800" dirty="0" smtClean="0"/>
              <a:t>3.17.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05591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Weka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b="1" dirty="0"/>
              <a:t>Realizando Experimentos:</a:t>
            </a:r>
          </a:p>
          <a:p>
            <a:pPr marL="457200" lvl="1" indent="0">
              <a:buNone/>
            </a:pPr>
            <a:endParaRPr lang="pt-BR" b="1" dirty="0"/>
          </a:p>
          <a:p>
            <a:pPr marL="457200" lvl="1" indent="0">
              <a:buNone/>
            </a:pPr>
            <a:endParaRPr lang="en-US" sz="2000" dirty="0"/>
          </a:p>
          <a:p>
            <a:endParaRPr lang="pt-BR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096" y="2132856"/>
            <a:ext cx="5394176" cy="4045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89477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Weka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9744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b="1" dirty="0"/>
              <a:t>Comparando os Resultados dos Experimentos:</a:t>
            </a:r>
          </a:p>
          <a:p>
            <a:pPr marL="457200" lvl="1" indent="0">
              <a:buNone/>
            </a:pPr>
            <a:endParaRPr lang="pt-BR" b="1" dirty="0"/>
          </a:p>
          <a:p>
            <a:pPr marL="457200" lvl="1" indent="0">
              <a:buNone/>
            </a:pPr>
            <a:endParaRPr lang="en-US" sz="2000" dirty="0"/>
          </a:p>
          <a:p>
            <a:endParaRPr lang="pt-BR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104" y="2251895"/>
            <a:ext cx="5466184" cy="409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4295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LibSVM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 err="1"/>
              <a:t>LibSVM</a:t>
            </a:r>
            <a:r>
              <a:rPr lang="pt-BR" sz="2400" b="1" dirty="0"/>
              <a:t>:</a:t>
            </a:r>
          </a:p>
          <a:p>
            <a:pPr lvl="1"/>
            <a:r>
              <a:rPr lang="pt-BR" sz="2000" dirty="0">
                <a:hlinkClick r:id="rId2"/>
              </a:rPr>
              <a:t>http://www.csie.ntu.edu.tw/~cjlin/libsvm/</a:t>
            </a:r>
            <a:r>
              <a:rPr lang="pt-BR" sz="2000" dirty="0"/>
              <a:t> </a:t>
            </a:r>
          </a:p>
          <a:p>
            <a:endParaRPr lang="pt-BR" sz="1600" dirty="0"/>
          </a:p>
          <a:p>
            <a:r>
              <a:rPr lang="pt-BR" sz="2400" b="1" dirty="0" err="1"/>
              <a:t>GNUPlot</a:t>
            </a:r>
            <a:r>
              <a:rPr lang="pt-BR" sz="2400" b="1" dirty="0"/>
              <a:t>:</a:t>
            </a:r>
          </a:p>
          <a:p>
            <a:pPr lvl="1"/>
            <a:r>
              <a:rPr lang="pt-BR" sz="2000" dirty="0">
                <a:hlinkClick r:id="rId3"/>
              </a:rPr>
              <a:t>http://sourceforge.net/projects/gnuplot/files/gnuplot/4.4.3/gp443win32.zip/download</a:t>
            </a:r>
            <a:r>
              <a:rPr lang="pt-BR" sz="2000" dirty="0"/>
              <a:t> </a:t>
            </a:r>
          </a:p>
          <a:p>
            <a:endParaRPr lang="pt-BR" sz="1600" dirty="0"/>
          </a:p>
          <a:p>
            <a:r>
              <a:rPr lang="pt-BR" sz="2400" b="1" dirty="0"/>
              <a:t>Python:</a:t>
            </a:r>
          </a:p>
          <a:p>
            <a:pPr lvl="1"/>
            <a:r>
              <a:rPr lang="pt-BR" sz="2000" dirty="0">
                <a:hlinkClick r:id="rId4"/>
              </a:rPr>
              <a:t>http://python.org/download/releases/2.7.2/</a:t>
            </a:r>
            <a:r>
              <a:rPr lang="pt-BR" sz="2000" dirty="0"/>
              <a:t> </a:t>
            </a:r>
          </a:p>
          <a:p>
            <a:endParaRPr lang="pt-BR" sz="1600" dirty="0"/>
          </a:p>
          <a:p>
            <a:r>
              <a:rPr lang="pt-BR" sz="2400" b="1" dirty="0"/>
              <a:t>Exemplos de </a:t>
            </a:r>
            <a:r>
              <a:rPr lang="pt-BR" sz="2400" b="1" dirty="0" err="1"/>
              <a:t>Datasets</a:t>
            </a:r>
            <a:r>
              <a:rPr lang="pt-BR" sz="2400" b="1" dirty="0"/>
              <a:t>:</a:t>
            </a:r>
          </a:p>
          <a:p>
            <a:pPr lvl="1"/>
            <a:r>
              <a:rPr lang="pt-BR" sz="2000" dirty="0">
                <a:hlinkClick r:id="rId5"/>
              </a:rPr>
              <a:t>http://www.csie.ntu.edu.tw/~cjlin/libsvmtools/datasets/</a:t>
            </a:r>
            <a:r>
              <a:rPr lang="pt-BR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8496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LibSVM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Instalação:</a:t>
            </a:r>
          </a:p>
          <a:p>
            <a:endParaRPr lang="pt-BR" b="1" dirty="0"/>
          </a:p>
          <a:p>
            <a:pPr lvl="1"/>
            <a:r>
              <a:rPr lang="pt-BR" b="1" dirty="0"/>
              <a:t>Descompacte</a:t>
            </a:r>
            <a:r>
              <a:rPr lang="pt-BR" b="1"/>
              <a:t>: </a:t>
            </a:r>
            <a:r>
              <a:rPr lang="pt-BR" smtClean="0"/>
              <a:t>libsvm-3.17.zip </a:t>
            </a:r>
            <a:r>
              <a:rPr lang="pt-BR" dirty="0"/>
              <a:t>e gp443win32.zip</a:t>
            </a:r>
          </a:p>
          <a:p>
            <a:pPr lvl="1"/>
            <a:endParaRPr lang="pt-BR" dirty="0"/>
          </a:p>
          <a:p>
            <a:pPr lvl="1"/>
            <a:r>
              <a:rPr lang="pt-BR" b="1" dirty="0"/>
              <a:t>Instale: </a:t>
            </a:r>
            <a:r>
              <a:rPr lang="pt-BR" dirty="0"/>
              <a:t>python-2.7.2.msi</a:t>
            </a:r>
          </a:p>
          <a:p>
            <a:pPr lvl="1"/>
            <a:endParaRPr lang="pt-BR" dirty="0"/>
          </a:p>
          <a:p>
            <a:pPr lvl="1"/>
            <a:r>
              <a:rPr lang="pt-BR" sz="2400" b="1" dirty="0" err="1"/>
              <a:t>Obs</a:t>
            </a:r>
            <a:r>
              <a:rPr lang="pt-BR" sz="2400" b="1" dirty="0"/>
              <a:t>: </a:t>
            </a:r>
            <a:r>
              <a:rPr lang="pt-BR" sz="2400" dirty="0"/>
              <a:t>É necessário usar a versão 2.7 do Python.</a:t>
            </a:r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231023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LibSVM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Configuração:</a:t>
            </a:r>
          </a:p>
          <a:p>
            <a:endParaRPr lang="pt-BR" sz="2800" b="1" dirty="0"/>
          </a:p>
          <a:p>
            <a:pPr lvl="1"/>
            <a:r>
              <a:rPr lang="pt-BR" sz="2400" b="1" dirty="0"/>
              <a:t>Edite o arquivo: </a:t>
            </a:r>
            <a:r>
              <a:rPr lang="pt-BR" sz="2400" dirty="0"/>
              <a:t>libsvm-3.11\tools\easy.py</a:t>
            </a:r>
          </a:p>
          <a:p>
            <a:pPr lvl="1"/>
            <a:endParaRPr lang="pt-BR" sz="2400" dirty="0"/>
          </a:p>
          <a:p>
            <a:pPr marL="457200" lvl="1" indent="0">
              <a:buNone/>
            </a:pPr>
            <a:r>
              <a:rPr lang="pt-BR" sz="2000" dirty="0"/>
              <a:t>Substitua a linha 25: 	</a:t>
            </a:r>
          </a:p>
          <a:p>
            <a:pPr marL="457200" lvl="1" indent="0">
              <a:buNone/>
            </a:pPr>
            <a:endParaRPr lang="pt-BR" sz="2000" dirty="0"/>
          </a:p>
          <a:p>
            <a:pPr marL="457200" lvl="1" indent="0">
              <a:buNone/>
            </a:pPr>
            <a:r>
              <a:rPr lang="pt-BR" sz="2000" dirty="0" err="1"/>
              <a:t>gnuplot_exe</a:t>
            </a:r>
            <a:r>
              <a:rPr lang="pt-BR" sz="2000" dirty="0"/>
              <a:t> = </a:t>
            </a:r>
            <a:r>
              <a:rPr lang="pt-BR" sz="2000" dirty="0" err="1"/>
              <a:t>r"c</a:t>
            </a:r>
            <a:r>
              <a:rPr lang="pt-BR" sz="2000" dirty="0"/>
              <a:t>:\</a:t>
            </a:r>
            <a:r>
              <a:rPr lang="pt-BR" sz="2000" dirty="0" err="1"/>
              <a:t>tmp</a:t>
            </a:r>
            <a:r>
              <a:rPr lang="pt-BR" sz="2000" dirty="0"/>
              <a:t>\</a:t>
            </a:r>
            <a:r>
              <a:rPr lang="pt-BR" sz="2000" dirty="0" err="1"/>
              <a:t>gnuplot</a:t>
            </a:r>
            <a:r>
              <a:rPr lang="pt-BR" sz="2000" dirty="0"/>
              <a:t>\</a:t>
            </a:r>
            <a:r>
              <a:rPr lang="pt-BR" sz="2000" dirty="0" err="1"/>
              <a:t>binary</a:t>
            </a:r>
            <a:r>
              <a:rPr lang="pt-BR" sz="2000" dirty="0"/>
              <a:t>\pgnuplot.exe“</a:t>
            </a:r>
          </a:p>
          <a:p>
            <a:pPr marL="457200" lvl="1" indent="0">
              <a:buNone/>
            </a:pPr>
            <a:endParaRPr lang="pt-BR" sz="2000" dirty="0"/>
          </a:p>
          <a:p>
            <a:pPr marL="457200" lvl="1" indent="0">
              <a:buNone/>
            </a:pPr>
            <a:r>
              <a:rPr lang="pt-BR" sz="2000" dirty="0"/>
              <a:t>Pelo caminho do </a:t>
            </a:r>
            <a:r>
              <a:rPr lang="pt-BR" sz="2000" dirty="0" err="1"/>
              <a:t>GNUPlot</a:t>
            </a:r>
            <a:r>
              <a:rPr lang="pt-BR" sz="2000" dirty="0"/>
              <a:t>. Exemplo:</a:t>
            </a:r>
          </a:p>
          <a:p>
            <a:pPr marL="457200" lvl="1" indent="0">
              <a:buNone/>
            </a:pPr>
            <a:endParaRPr lang="pt-BR" sz="2000" dirty="0"/>
          </a:p>
          <a:p>
            <a:pPr marL="457200" lvl="1" indent="0">
              <a:buNone/>
            </a:pPr>
            <a:r>
              <a:rPr lang="pt-BR" sz="2000" dirty="0" err="1"/>
              <a:t>gnuplot_exe</a:t>
            </a:r>
            <a:r>
              <a:rPr lang="pt-BR" sz="2000" dirty="0"/>
              <a:t> = r" C:\gp443win32\gnuplot\binary\ gnuplot.exe</a:t>
            </a:r>
            <a:r>
              <a:rPr lang="pt-BR" sz="2000" dirty="0" smtClean="0"/>
              <a:t>“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663639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LibSVM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Execução:</a:t>
            </a:r>
          </a:p>
          <a:p>
            <a:endParaRPr lang="pt-BR" sz="2800" b="1" dirty="0"/>
          </a:p>
          <a:p>
            <a:pPr lvl="1"/>
            <a:r>
              <a:rPr lang="pt-BR" sz="2400" dirty="0"/>
              <a:t>Considerando os arquivos </a:t>
            </a:r>
            <a:r>
              <a:rPr lang="pt-BR" sz="2400" b="1" dirty="0"/>
              <a:t>train.txt</a:t>
            </a:r>
            <a:r>
              <a:rPr lang="pt-BR" sz="2400" dirty="0"/>
              <a:t> e </a:t>
            </a:r>
            <a:r>
              <a:rPr lang="pt-BR" sz="2400" b="1" dirty="0"/>
              <a:t>test.txt</a:t>
            </a:r>
            <a:r>
              <a:rPr lang="pt-BR" sz="2400" dirty="0"/>
              <a:t> como bases de treinamento e teste, o processo de treinamento e teste é executado pela seguinte linha de comando:</a:t>
            </a:r>
          </a:p>
          <a:p>
            <a:pPr lvl="1"/>
            <a:endParaRPr lang="pt-BR" sz="2400" dirty="0"/>
          </a:p>
          <a:p>
            <a:pPr marL="457200" lvl="1" indent="0">
              <a:buNone/>
            </a:pPr>
            <a:r>
              <a:rPr lang="pt-BR" sz="2400" dirty="0"/>
              <a:t>C:\Python27\python.exe easy.py train.txt test.txt</a:t>
            </a:r>
          </a:p>
          <a:p>
            <a:pPr lvl="1"/>
            <a:endParaRPr lang="pt-BR" sz="2400" dirty="0"/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834498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LibSVM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Formato do arquivo de treinamento/testes:</a:t>
            </a:r>
          </a:p>
          <a:p>
            <a:pPr marL="457200" lvl="1" indent="0">
              <a:buNone/>
            </a:pPr>
            <a:endParaRPr lang="pt-BR" b="1" dirty="0"/>
          </a:p>
          <a:p>
            <a:pPr marL="457200" lvl="1" indent="0">
              <a:buNone/>
            </a:pPr>
            <a:r>
              <a:rPr lang="pt-BR" sz="2000" dirty="0"/>
              <a:t>(Classe) (Atrib</a:t>
            </a:r>
            <a:r>
              <a:rPr lang="pt-BR" sz="2000" baseline="-25000" dirty="0"/>
              <a:t>1</a:t>
            </a:r>
            <a:r>
              <a:rPr lang="pt-BR" sz="2000" dirty="0"/>
              <a:t>ID):(Atrib</a:t>
            </a:r>
            <a:r>
              <a:rPr lang="pt-BR" sz="2000" baseline="-25000" dirty="0"/>
              <a:t>1</a:t>
            </a:r>
            <a:r>
              <a:rPr lang="pt-BR" sz="2000" dirty="0"/>
              <a:t>) (Atrib</a:t>
            </a:r>
            <a:r>
              <a:rPr lang="pt-BR" sz="2000" baseline="-25000" dirty="0"/>
              <a:t>2</a:t>
            </a:r>
            <a:r>
              <a:rPr lang="pt-BR" sz="2000" dirty="0"/>
              <a:t>ID):(Atrib</a:t>
            </a:r>
            <a:r>
              <a:rPr lang="pt-BR" sz="2000" baseline="-25000" dirty="0"/>
              <a:t>2</a:t>
            </a:r>
            <a:r>
              <a:rPr lang="pt-BR" sz="2000" dirty="0"/>
              <a:t>) ... (</a:t>
            </a:r>
            <a:r>
              <a:rPr lang="pt-BR" sz="2000" dirty="0" err="1"/>
              <a:t>Atrib</a:t>
            </a:r>
            <a:r>
              <a:rPr lang="pt-BR" sz="2000" baseline="-25000" dirty="0" err="1"/>
              <a:t>N</a:t>
            </a:r>
            <a:r>
              <a:rPr lang="pt-BR" sz="2000" dirty="0" err="1"/>
              <a:t>ID</a:t>
            </a:r>
            <a:r>
              <a:rPr lang="pt-BR" sz="2000" dirty="0"/>
              <a:t>):(</a:t>
            </a:r>
            <a:r>
              <a:rPr lang="pt-BR" sz="2000" dirty="0" err="1"/>
              <a:t>Atrib</a:t>
            </a:r>
            <a:r>
              <a:rPr lang="pt-BR" sz="2000" baseline="-25000" dirty="0" err="1"/>
              <a:t>N</a:t>
            </a:r>
            <a:r>
              <a:rPr lang="pt-BR" sz="2000" dirty="0"/>
              <a:t>)</a:t>
            </a:r>
          </a:p>
          <a:p>
            <a:pPr marL="457200" lvl="1" indent="0">
              <a:buNone/>
            </a:pPr>
            <a:endParaRPr lang="pt-BR" sz="2000" dirty="0"/>
          </a:p>
          <a:p>
            <a:pPr marL="457200" lvl="1" indent="0">
              <a:buNone/>
            </a:pPr>
            <a:r>
              <a:rPr lang="pt-BR" sz="2000" b="1" dirty="0"/>
              <a:t>Exemplo:</a:t>
            </a:r>
            <a:r>
              <a:rPr lang="pt-BR" sz="2000" dirty="0"/>
              <a:t> </a:t>
            </a:r>
          </a:p>
          <a:p>
            <a:pPr marL="457200" lvl="1" indent="0">
              <a:buNone/>
            </a:pPr>
            <a:endParaRPr lang="pt-BR" sz="2000" dirty="0"/>
          </a:p>
          <a:p>
            <a:pPr marL="457200" lvl="1" indent="0">
              <a:buNone/>
            </a:pPr>
            <a:r>
              <a:rPr lang="pt-BR" sz="2000" dirty="0"/>
              <a:t>8 1:47 2:100 3:27 4:81 5:57 6:37 7:26</a:t>
            </a:r>
          </a:p>
          <a:p>
            <a:pPr marL="457200" lvl="1" indent="0">
              <a:buNone/>
            </a:pPr>
            <a:r>
              <a:rPr lang="pt-BR" sz="2000" dirty="0"/>
              <a:t>6 1:100 2:100 3:88 4:99 5:49 6:74 7:17</a:t>
            </a:r>
          </a:p>
          <a:p>
            <a:pPr marL="457200" lvl="1" indent="0">
              <a:buNone/>
            </a:pPr>
            <a:r>
              <a:rPr lang="pt-BR" sz="2000" dirty="0"/>
              <a:t>3 1:50 2:84 3:66 4:100 5:75 6:75 7:51</a:t>
            </a:r>
          </a:p>
          <a:p>
            <a:pPr marL="457200" lvl="1" indent="0">
              <a:buNone/>
            </a:pPr>
            <a:r>
              <a:rPr lang="pt-BR" sz="2000" dirty="0"/>
              <a:t>8 1:48 2:96 3:62 4:65 5:88 6:27 7:21</a:t>
            </a:r>
          </a:p>
          <a:p>
            <a:pPr marL="457200" lvl="1" indent="0">
              <a:buNone/>
            </a:pPr>
            <a:r>
              <a:rPr lang="pt-BR" sz="2000" dirty="0"/>
              <a:t>3 2:83 3:29 4:100 5:88 6:95 7:64</a:t>
            </a:r>
          </a:p>
        </p:txBody>
      </p:sp>
    </p:spTree>
    <p:extLst>
      <p:ext uri="{BB962C8B-B14F-4D97-AF65-F5344CB8AC3E}">
        <p14:creationId xmlns:p14="http://schemas.microsoft.com/office/powerpoint/2010/main" val="3092140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LibSVM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/>
              <a:t>Avaliação dos Resultados:</a:t>
            </a:r>
          </a:p>
          <a:p>
            <a:pPr marL="457200" lvl="1" indent="0">
              <a:buNone/>
            </a:pPr>
            <a:endParaRPr lang="pt-BR" sz="2400" b="1" dirty="0"/>
          </a:p>
          <a:p>
            <a:pPr lvl="1"/>
            <a:r>
              <a:rPr lang="pt-BR" sz="1800" b="1" dirty="0"/>
              <a:t>Precisão geral: </a:t>
            </a:r>
            <a:r>
              <a:rPr lang="pt-BR" sz="1800" dirty="0"/>
              <a:t>Valor do </a:t>
            </a:r>
            <a:r>
              <a:rPr lang="pt-BR" sz="1800" dirty="0" err="1"/>
              <a:t>accuracy</a:t>
            </a:r>
            <a:r>
              <a:rPr lang="pt-BR" sz="1800" dirty="0"/>
              <a:t> exibido no console.</a:t>
            </a:r>
          </a:p>
          <a:p>
            <a:pPr lvl="1"/>
            <a:endParaRPr lang="pt-BR" sz="1800" b="1" dirty="0"/>
          </a:p>
          <a:p>
            <a:pPr lvl="1"/>
            <a:r>
              <a:rPr lang="pt-BR" sz="1800" b="1" dirty="0"/>
              <a:t>Arquivos Gerados:</a:t>
            </a:r>
          </a:p>
          <a:p>
            <a:pPr marL="457200" lvl="1" indent="0">
              <a:buNone/>
            </a:pPr>
            <a:endParaRPr lang="pt-BR" sz="1800" dirty="0"/>
          </a:p>
          <a:p>
            <a:pPr marL="457200" lvl="1" indent="0">
              <a:buNone/>
            </a:pPr>
            <a:r>
              <a:rPr lang="pt-BR" sz="1600" b="1" dirty="0" err="1"/>
              <a:t>Train.txt.scale</a:t>
            </a:r>
            <a:r>
              <a:rPr lang="pt-BR" sz="1600" b="1" dirty="0"/>
              <a:t> e </a:t>
            </a:r>
            <a:r>
              <a:rPr lang="pt-BR" sz="1600" b="1" dirty="0" err="1"/>
              <a:t>Test.txt.scale</a:t>
            </a:r>
            <a:r>
              <a:rPr lang="pt-BR" sz="1600" b="1" dirty="0"/>
              <a:t> </a:t>
            </a:r>
            <a:r>
              <a:rPr lang="pt-BR" sz="1600" dirty="0"/>
              <a:t>– Contém os dados normalizados.</a:t>
            </a:r>
          </a:p>
          <a:p>
            <a:pPr marL="457200" lvl="1" indent="0">
              <a:buNone/>
            </a:pPr>
            <a:r>
              <a:rPr lang="pt-BR" sz="1600" b="1" dirty="0" err="1"/>
              <a:t>Train.txt.range</a:t>
            </a:r>
            <a:r>
              <a:rPr lang="pt-BR" sz="1600" b="1" dirty="0"/>
              <a:t> e </a:t>
            </a:r>
            <a:r>
              <a:rPr lang="pt-BR" sz="1600" b="1" dirty="0" err="1"/>
              <a:t>Test.txt.range</a:t>
            </a:r>
            <a:r>
              <a:rPr lang="pt-BR" sz="1600" b="1" dirty="0"/>
              <a:t> </a:t>
            </a:r>
            <a:r>
              <a:rPr lang="pt-BR" sz="1600" dirty="0"/>
              <a:t>– Valor mínimo e máximo dos atributos.</a:t>
            </a:r>
          </a:p>
          <a:p>
            <a:pPr marL="457200" lvl="1" indent="0">
              <a:buNone/>
            </a:pPr>
            <a:r>
              <a:rPr lang="pt-BR" sz="1600" b="1" dirty="0" err="1"/>
              <a:t>Train.txt.scale.out</a:t>
            </a:r>
            <a:r>
              <a:rPr lang="pt-BR" sz="1600" dirty="0"/>
              <a:t> – Contém os resultados parciais obtidos com diferentes parâmetros durante o treinamento.</a:t>
            </a:r>
          </a:p>
          <a:p>
            <a:pPr marL="457200" lvl="1" indent="0">
              <a:buNone/>
            </a:pPr>
            <a:r>
              <a:rPr lang="pt-BR" sz="1600" b="1" dirty="0"/>
              <a:t>Train.txt.scale.png </a:t>
            </a:r>
            <a:r>
              <a:rPr lang="pt-BR" sz="1600" dirty="0"/>
              <a:t>– Gráfico com a variação dos resultados obtidos com diferentes parâmetros durante o treinamento.</a:t>
            </a:r>
          </a:p>
          <a:p>
            <a:pPr marL="457200" lvl="1" indent="0">
              <a:buNone/>
            </a:pPr>
            <a:r>
              <a:rPr lang="pt-BR" sz="1600" b="1" dirty="0" err="1"/>
              <a:t>Test.txt.predict</a:t>
            </a:r>
            <a:r>
              <a:rPr lang="pt-BR" sz="1600" b="1" dirty="0"/>
              <a:t> – </a:t>
            </a:r>
            <a:r>
              <a:rPr lang="pt-BR" sz="1600" dirty="0"/>
              <a:t>Resultado da classificação dos exemplos de teste.</a:t>
            </a:r>
          </a:p>
          <a:p>
            <a:pPr marL="457200" lvl="1" indent="0">
              <a:buNone/>
            </a:pPr>
            <a:r>
              <a:rPr lang="pt-BR" sz="1600" b="1" dirty="0" err="1"/>
              <a:t>Train.txt.model</a:t>
            </a:r>
            <a:r>
              <a:rPr lang="pt-BR" sz="1600" b="1" dirty="0"/>
              <a:t> </a:t>
            </a:r>
            <a:r>
              <a:rPr lang="pt-BR" sz="1600" dirty="0"/>
              <a:t>– Modelo do classificador treinado</a:t>
            </a:r>
            <a:r>
              <a:rPr lang="pt-BR" sz="1600" dirty="0" smtClean="0"/>
              <a:t>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485466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Weka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Ferramenta e biblioteca completa para tarefas de aprendizado de máquina.</a:t>
            </a:r>
          </a:p>
          <a:p>
            <a:endParaRPr lang="pt-BR" dirty="0"/>
          </a:p>
          <a:p>
            <a:r>
              <a:rPr lang="pt-BR" dirty="0"/>
              <a:t>Possui uma grande quantidade de algoritmos de aprendizado de máquina.</a:t>
            </a:r>
          </a:p>
          <a:p>
            <a:endParaRPr lang="pt-BR" dirty="0"/>
          </a:p>
          <a:p>
            <a:r>
              <a:rPr lang="pt-BR" dirty="0"/>
              <a:t>Implementado na linguagem Java.</a:t>
            </a:r>
          </a:p>
          <a:p>
            <a:endParaRPr lang="pt-BR" dirty="0"/>
          </a:p>
          <a:p>
            <a:r>
              <a:rPr lang="pt-BR" dirty="0"/>
              <a:t>Versão atual: </a:t>
            </a:r>
            <a:r>
              <a:rPr lang="pt-BR" dirty="0" smtClean="0"/>
              <a:t>3.6</a:t>
            </a:r>
            <a:endParaRPr lang="pt-BR" dirty="0"/>
          </a:p>
        </p:txBody>
      </p:sp>
      <p:pic>
        <p:nvPicPr>
          <p:cNvPr id="4" name="Picture 2" descr="http://www.cs.waikato.ac.nz/ml/Title-Bird-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229200"/>
            <a:ext cx="274184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113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3990</TotalTime>
  <Words>534</Words>
  <Application>Microsoft Office PowerPoint</Application>
  <PresentationFormat>On-screen Show (4:3)</PresentationFormat>
  <Paragraphs>149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INF 1771 – Inteligência Artificial</vt:lpstr>
      <vt:lpstr>LibSVM</vt:lpstr>
      <vt:lpstr>LibSVM</vt:lpstr>
      <vt:lpstr>LibSVM</vt:lpstr>
      <vt:lpstr>LibSVM</vt:lpstr>
      <vt:lpstr>LibSVM</vt:lpstr>
      <vt:lpstr>LibSVM</vt:lpstr>
      <vt:lpstr>LibSVM</vt:lpstr>
      <vt:lpstr>Weka</vt:lpstr>
      <vt:lpstr>Weka</vt:lpstr>
      <vt:lpstr>Weka</vt:lpstr>
      <vt:lpstr>Weka</vt:lpstr>
      <vt:lpstr>Weka</vt:lpstr>
      <vt:lpstr>Weka</vt:lpstr>
      <vt:lpstr>Weka</vt:lpstr>
      <vt:lpstr>Weka</vt:lpstr>
      <vt:lpstr>Weka</vt:lpstr>
      <vt:lpstr>Weka</vt:lpstr>
      <vt:lpstr>Weka</vt:lpstr>
      <vt:lpstr>Weka</vt:lpstr>
      <vt:lpstr>Weka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Bibliotecas e Ferramentas para Aprendizado de Máquina</dc:title>
  <dc:creator>Edirlei Soares de Lima</dc:creator>
  <cp:lastModifiedBy>Edirlei</cp:lastModifiedBy>
  <cp:revision>430</cp:revision>
  <cp:lastPrinted>2011-10-02T19:34:20Z</cp:lastPrinted>
  <dcterms:created xsi:type="dcterms:W3CDTF">2011-09-17T12:50:29Z</dcterms:created>
  <dcterms:modified xsi:type="dcterms:W3CDTF">2013-11-06T12:39:20Z</dcterms:modified>
</cp:coreProperties>
</file>