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5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5" r:id="rId25"/>
    <p:sldId id="324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  <p:sldId id="346" r:id="rId47"/>
    <p:sldId id="347" r:id="rId48"/>
    <p:sldId id="348" r:id="rId49"/>
    <p:sldId id="349" r:id="rId50"/>
    <p:sldId id="350" r:id="rId51"/>
    <p:sldId id="351" r:id="rId52"/>
    <p:sldId id="352" r:id="rId53"/>
    <p:sldId id="353" r:id="rId54"/>
    <p:sldId id="354" r:id="rId55"/>
    <p:sldId id="355" r:id="rId56"/>
    <p:sldId id="356" r:id="rId57"/>
    <p:sldId id="357" r:id="rId58"/>
    <p:sldId id="358" r:id="rId59"/>
    <p:sldId id="359" r:id="rId60"/>
    <p:sldId id="360" r:id="rId61"/>
    <p:sldId id="361" r:id="rId62"/>
    <p:sldId id="362" r:id="rId63"/>
    <p:sldId id="363" r:id="rId64"/>
    <p:sldId id="364" r:id="rId65"/>
    <p:sldId id="365" r:id="rId66"/>
    <p:sldId id="366" r:id="rId67"/>
    <p:sldId id="367" r:id="rId68"/>
    <p:sldId id="368" r:id="rId69"/>
    <p:sldId id="369" r:id="rId70"/>
    <p:sldId id="370" r:id="rId71"/>
    <p:sldId id="371" r:id="rId72"/>
    <p:sldId id="372" r:id="rId73"/>
    <p:sldId id="373" r:id="rId74"/>
    <p:sldId id="374" r:id="rId75"/>
    <p:sldId id="375" r:id="rId76"/>
    <p:sldId id="376" r:id="rId77"/>
    <p:sldId id="382" r:id="rId78"/>
    <p:sldId id="377" r:id="rId79"/>
    <p:sldId id="378" r:id="rId80"/>
    <p:sldId id="379" r:id="rId81"/>
    <p:sldId id="380" r:id="rId82"/>
    <p:sldId id="381" r:id="rId83"/>
    <p:sldId id="301" r:id="rId8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-prolog.org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-prolog.org/pldoc/refman/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-prolog.org/download/stable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-prolog.org/pldoc/index.html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/>
              <a:t>Aula 09 – </a:t>
            </a:r>
            <a:r>
              <a:rPr lang="pt-BR" sz="3200" dirty="0"/>
              <a:t>Introdução ao Prolog</a:t>
            </a:r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Regras</a:t>
            </a:r>
            <a:r>
              <a:rPr lang="pt-BR" sz="2400" dirty="0"/>
              <a:t> são utilizadas para expressar dependência entre um fato e outro fato:</a:t>
            </a:r>
          </a:p>
          <a:p>
            <a:pPr lvl="1"/>
            <a:r>
              <a:rPr lang="pt-BR" sz="1800" dirty="0"/>
              <a:t>criança(X) :- gosta(</a:t>
            </a:r>
            <a:r>
              <a:rPr lang="pt-BR" sz="1800" dirty="0" err="1"/>
              <a:t>X,sorvete</a:t>
            </a:r>
            <a:r>
              <a:rPr lang="pt-BR" sz="1800" dirty="0"/>
              <a:t>).</a:t>
            </a:r>
          </a:p>
          <a:p>
            <a:pPr lvl="1"/>
            <a:r>
              <a:rPr lang="pt-BR" sz="1800" dirty="0"/>
              <a:t>criança(X) :- </a:t>
            </a:r>
            <a:r>
              <a:rPr lang="pt-BR" sz="1800" dirty="0" err="1"/>
              <a:t>not</a:t>
            </a:r>
            <a:r>
              <a:rPr lang="pt-BR" sz="1800" dirty="0"/>
              <a:t> odeia(</a:t>
            </a:r>
            <a:r>
              <a:rPr lang="pt-BR" sz="1800" dirty="0" err="1"/>
              <a:t>X,sorvete</a:t>
            </a:r>
            <a:r>
              <a:rPr lang="pt-BR" sz="1800" dirty="0"/>
              <a:t>).</a:t>
            </a:r>
          </a:p>
          <a:p>
            <a:endParaRPr lang="pt-BR" sz="2400" dirty="0"/>
          </a:p>
          <a:p>
            <a:r>
              <a:rPr lang="pt-BR" sz="2400" dirty="0"/>
              <a:t>Ou grupo de fatos:</a:t>
            </a:r>
          </a:p>
          <a:p>
            <a:pPr lvl="1"/>
            <a:r>
              <a:rPr lang="pt-BR" sz="1800" dirty="0"/>
              <a:t>avó(X,Z) :- (mãe(X,Y),mãe(Y,Z)); (mãe(X,Y),pai(Y,Z)).</a:t>
            </a:r>
          </a:p>
          <a:p>
            <a:pPr lvl="1"/>
            <a:endParaRPr lang="pt-BR" sz="1800" dirty="0"/>
          </a:p>
          <a:p>
            <a:r>
              <a:rPr lang="pt-BR" sz="2200" dirty="0"/>
              <a:t>Podem conter listas:</a:t>
            </a:r>
          </a:p>
          <a:p>
            <a:pPr lvl="1"/>
            <a:r>
              <a:rPr lang="pt-BR" sz="1800" dirty="0"/>
              <a:t>compra(</a:t>
            </a:r>
            <a:r>
              <a:rPr lang="pt-BR" sz="1800" dirty="0" err="1"/>
              <a:t>ana</a:t>
            </a:r>
            <a:r>
              <a:rPr lang="pt-BR" sz="1800" dirty="0"/>
              <a:t>, [roupa, comida, brinquedo</a:t>
            </a:r>
            <a:r>
              <a:rPr lang="pt-BR" sz="1800" dirty="0" smtClean="0"/>
              <a:t>])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984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Autofit/>
          </a:bodyPr>
          <a:lstStyle/>
          <a:p>
            <a:r>
              <a:rPr lang="pt-BR" sz="2800" dirty="0"/>
              <a:t>Exemplo de relações familiares: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O fato que </a:t>
            </a:r>
            <a:r>
              <a:rPr lang="pt-BR" sz="2000" b="1" dirty="0"/>
              <a:t>Abraão é um progenitor de Isaque </a:t>
            </a:r>
            <a:r>
              <a:rPr lang="pt-BR" sz="2000" dirty="0"/>
              <a:t>pode ser escrito em Prolog como:</a:t>
            </a:r>
          </a:p>
          <a:p>
            <a:pPr lvl="1">
              <a:buNone/>
            </a:pPr>
            <a:r>
              <a:rPr lang="pt-BR" sz="2000" dirty="0"/>
              <a:t>	</a:t>
            </a:r>
          </a:p>
          <a:p>
            <a:pPr lvl="1">
              <a:buNone/>
            </a:pPr>
            <a:r>
              <a:rPr lang="pt-BR" sz="2000" dirty="0"/>
              <a:t>	progenitor(</a:t>
            </a:r>
            <a:r>
              <a:rPr lang="pt-BR" sz="2000" dirty="0" err="1"/>
              <a:t>abraão</a:t>
            </a:r>
            <a:r>
              <a:rPr lang="pt-BR" sz="2000" dirty="0" smtClean="0"/>
              <a:t>, </a:t>
            </a:r>
            <a:r>
              <a:rPr lang="pt-BR" sz="2000" dirty="0" err="1" smtClean="0"/>
              <a:t>isaque</a:t>
            </a:r>
            <a:r>
              <a:rPr lang="pt-BR" sz="2000" dirty="0"/>
              <a:t>).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Neste caso definiu-se progenitor como o </a:t>
            </a:r>
            <a:r>
              <a:rPr lang="pt-BR" sz="2000" b="1" dirty="0"/>
              <a:t>nome de uma relação</a:t>
            </a:r>
            <a:r>
              <a:rPr lang="pt-BR" sz="2000" dirty="0"/>
              <a:t>; </a:t>
            </a:r>
            <a:r>
              <a:rPr lang="pt-BR" sz="2000" dirty="0" err="1"/>
              <a:t>abraão</a:t>
            </a:r>
            <a:r>
              <a:rPr lang="pt-BR" sz="2000" dirty="0"/>
              <a:t> e </a:t>
            </a:r>
            <a:r>
              <a:rPr lang="pt-BR" sz="2000" dirty="0" err="1"/>
              <a:t>isaque</a:t>
            </a:r>
            <a:r>
              <a:rPr lang="pt-BR" sz="2000" dirty="0"/>
              <a:t> são seus argumentos.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7146" y="2060848"/>
            <a:ext cx="2727302" cy="31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02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r>
              <a:rPr lang="pt-BR" sz="2400" dirty="0"/>
              <a:t>Árvore familiar completa em Prolog:</a:t>
            </a:r>
          </a:p>
          <a:p>
            <a:endParaRPr lang="pt-BR" sz="2400" dirty="0"/>
          </a:p>
          <a:p>
            <a:pPr lvl="1"/>
            <a:r>
              <a:rPr lang="pt-BR" sz="1800" dirty="0"/>
              <a:t>progenitor(</a:t>
            </a:r>
            <a:r>
              <a:rPr lang="pt-BR" sz="1800" dirty="0" err="1"/>
              <a:t>sara,isaque</a:t>
            </a:r>
            <a:r>
              <a:rPr lang="pt-BR" sz="1800" dirty="0"/>
              <a:t>).</a:t>
            </a:r>
          </a:p>
          <a:p>
            <a:pPr lvl="1"/>
            <a:r>
              <a:rPr lang="pt-BR" sz="1800" dirty="0"/>
              <a:t>progenitor(</a:t>
            </a:r>
            <a:r>
              <a:rPr lang="pt-BR" sz="1800" dirty="0" err="1"/>
              <a:t>abraão,isaque</a:t>
            </a:r>
            <a:r>
              <a:rPr lang="pt-BR" sz="1800" dirty="0"/>
              <a:t>).</a:t>
            </a:r>
          </a:p>
          <a:p>
            <a:pPr lvl="1"/>
            <a:r>
              <a:rPr lang="pt-BR" sz="1800" dirty="0"/>
              <a:t>progenitor(</a:t>
            </a:r>
            <a:r>
              <a:rPr lang="pt-BR" sz="1800" dirty="0" err="1"/>
              <a:t>abraão,ismael</a:t>
            </a:r>
            <a:r>
              <a:rPr lang="pt-BR" sz="1800" dirty="0"/>
              <a:t>).</a:t>
            </a:r>
          </a:p>
          <a:p>
            <a:pPr lvl="1"/>
            <a:r>
              <a:rPr lang="pt-BR" sz="1800" dirty="0"/>
              <a:t>progenitor(</a:t>
            </a:r>
            <a:r>
              <a:rPr lang="pt-BR" sz="1800" dirty="0" err="1"/>
              <a:t>isaque,esaú</a:t>
            </a:r>
            <a:r>
              <a:rPr lang="pt-BR" sz="1800" dirty="0"/>
              <a:t>).</a:t>
            </a:r>
          </a:p>
          <a:p>
            <a:pPr lvl="1"/>
            <a:r>
              <a:rPr lang="pt-BR" sz="1800" dirty="0"/>
              <a:t>progenitor(</a:t>
            </a:r>
            <a:r>
              <a:rPr lang="pt-BR" sz="1800" dirty="0" err="1"/>
              <a:t>isaque,jacó</a:t>
            </a:r>
            <a:r>
              <a:rPr lang="pt-BR" sz="1800" dirty="0"/>
              <a:t>).</a:t>
            </a:r>
          </a:p>
          <a:p>
            <a:pPr lvl="1"/>
            <a:r>
              <a:rPr lang="pt-BR" sz="1800" dirty="0"/>
              <a:t>progenitor(</a:t>
            </a:r>
            <a:r>
              <a:rPr lang="pt-BR" sz="1800" dirty="0" err="1"/>
              <a:t>jacó,josé</a:t>
            </a:r>
            <a:r>
              <a:rPr lang="pt-BR" sz="1800" dirty="0"/>
              <a:t>).</a:t>
            </a:r>
          </a:p>
          <a:p>
            <a:endParaRPr lang="pt-BR" sz="2400" dirty="0"/>
          </a:p>
          <a:p>
            <a:r>
              <a:rPr lang="pt-BR" sz="2400" dirty="0"/>
              <a:t>Cada cláusula declara um fato sobre a relação progenitor.</a:t>
            </a:r>
            <a:endParaRPr lang="pt-BR" sz="1800" dirty="0"/>
          </a:p>
          <a:p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7146" y="2060848"/>
            <a:ext cx="2727302" cy="31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11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Autofit/>
          </a:bodyPr>
          <a:lstStyle/>
          <a:p>
            <a:r>
              <a:rPr lang="pt-BR" sz="2400" dirty="0"/>
              <a:t>Quando o programa é interpretado, pode-se questionar o Prolog sobre a relação progenitor, por exemplo:</a:t>
            </a:r>
            <a:r>
              <a:rPr lang="pt-BR" sz="2400" b="1" dirty="0"/>
              <a:t> Isaque é o pai de Jacó?</a:t>
            </a:r>
          </a:p>
          <a:p>
            <a:endParaRPr lang="pt-BR" sz="1800" dirty="0"/>
          </a:p>
          <a:p>
            <a:pPr>
              <a:buNone/>
            </a:pPr>
            <a:r>
              <a:rPr lang="pt-BR" sz="2400" dirty="0"/>
              <a:t>	?- progenitor(</a:t>
            </a:r>
            <a:r>
              <a:rPr lang="pt-BR" sz="2400" dirty="0" err="1"/>
              <a:t>isaque,jacó</a:t>
            </a:r>
            <a:r>
              <a:rPr lang="pt-BR" sz="2400" dirty="0"/>
              <a:t>).</a:t>
            </a:r>
          </a:p>
          <a:p>
            <a:endParaRPr lang="pt-BR" sz="1600" dirty="0"/>
          </a:p>
          <a:p>
            <a:r>
              <a:rPr lang="pt-BR" sz="2400" dirty="0"/>
              <a:t>Como o Prolog encontra essa pergunta como um fato inserido em sua base, ele responde:</a:t>
            </a:r>
          </a:p>
          <a:p>
            <a:endParaRPr lang="pt-BR" sz="1400" dirty="0"/>
          </a:p>
          <a:p>
            <a:pPr>
              <a:buNone/>
            </a:pPr>
            <a:r>
              <a:rPr lang="pt-BR" sz="2400" dirty="0"/>
              <a:t>	</a:t>
            </a:r>
            <a:r>
              <a:rPr lang="pt-BR" sz="2400" dirty="0" err="1"/>
              <a:t>true</a:t>
            </a:r>
            <a:endParaRPr lang="pt-BR" sz="1800" dirty="0"/>
          </a:p>
          <a:p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699010"/>
            <a:ext cx="3155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68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r>
              <a:rPr lang="pt-BR" sz="2000" b="1" dirty="0"/>
              <a:t>Uma outra pergunta pode ser:</a:t>
            </a:r>
          </a:p>
          <a:p>
            <a:endParaRPr lang="pt-BR" sz="1800" dirty="0"/>
          </a:p>
          <a:p>
            <a:pPr>
              <a:buNone/>
            </a:pPr>
            <a:r>
              <a:rPr lang="pt-BR" sz="2000" dirty="0"/>
              <a:t>	?- progenitor(</a:t>
            </a:r>
            <a:r>
              <a:rPr lang="pt-BR" sz="2000" dirty="0" err="1"/>
              <a:t>ismael,jacó</a:t>
            </a:r>
            <a:r>
              <a:rPr lang="pt-BR" sz="2000" dirty="0"/>
              <a:t>).</a:t>
            </a:r>
          </a:p>
          <a:p>
            <a:endParaRPr lang="pt-BR" sz="1600" dirty="0"/>
          </a:p>
          <a:p>
            <a:r>
              <a:rPr lang="pt-BR" sz="2000" b="1" dirty="0"/>
              <a:t>O Prolog responde: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false</a:t>
            </a:r>
          </a:p>
          <a:p>
            <a:endParaRPr lang="pt-BR" sz="1600" dirty="0"/>
          </a:p>
          <a:p>
            <a:r>
              <a:rPr lang="pt-BR" sz="2000" b="1" dirty="0"/>
              <a:t>O Prolog também pode responder a pergunta:</a:t>
            </a:r>
          </a:p>
          <a:p>
            <a:endParaRPr lang="pt-BR" sz="1600" dirty="0"/>
          </a:p>
          <a:p>
            <a:pPr>
              <a:buNone/>
            </a:pPr>
            <a:r>
              <a:rPr lang="pt-BR" sz="2000" dirty="0"/>
              <a:t>	?- progenitor(</a:t>
            </a:r>
            <a:r>
              <a:rPr lang="pt-BR" sz="2000" dirty="0" err="1"/>
              <a:t>jacó,moisés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false</a:t>
            </a:r>
            <a:endParaRPr lang="pt-BR" sz="1600" dirty="0"/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699010"/>
            <a:ext cx="3155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526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r>
              <a:rPr lang="pt-BR" sz="2000" dirty="0"/>
              <a:t>Perguntas mais interessantes também podem ser efetuadas: </a:t>
            </a:r>
          </a:p>
          <a:p>
            <a:pPr>
              <a:buNone/>
            </a:pPr>
            <a:r>
              <a:rPr lang="pt-BR" sz="2000" dirty="0"/>
              <a:t>	</a:t>
            </a:r>
            <a:r>
              <a:rPr lang="pt-BR" sz="2000" b="1" dirty="0"/>
              <a:t>Quem é o progenitor de Ismael?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	?- progenitor(</a:t>
            </a:r>
            <a:r>
              <a:rPr lang="pt-BR" sz="2000" dirty="0" err="1"/>
              <a:t>X,ismael</a:t>
            </a:r>
            <a:r>
              <a:rPr lang="pt-BR" sz="2000" dirty="0"/>
              <a:t>).</a:t>
            </a:r>
          </a:p>
          <a:p>
            <a:endParaRPr lang="pt-BR" sz="2000" dirty="0"/>
          </a:p>
          <a:p>
            <a:r>
              <a:rPr lang="pt-BR" sz="2000" dirty="0"/>
              <a:t>Neste caso, </a:t>
            </a:r>
            <a:r>
              <a:rPr lang="pt-BR" sz="2000" b="1" dirty="0"/>
              <a:t>o Prolog não vai responder apenas </a:t>
            </a:r>
            <a:r>
              <a:rPr lang="pt-BR" sz="2000" b="1" dirty="0" err="1"/>
              <a:t>true</a:t>
            </a:r>
            <a:r>
              <a:rPr lang="pt-BR" sz="2000" b="1" dirty="0"/>
              <a:t> ou false. </a:t>
            </a:r>
            <a:r>
              <a:rPr lang="pt-BR" sz="2000" dirty="0"/>
              <a:t>O Prolog fornecerá o valor de X tal que a pergunta acima seja verdadeira. Assim a resposta é:</a:t>
            </a:r>
          </a:p>
          <a:p>
            <a:endParaRPr lang="pt-BR" sz="2000" dirty="0"/>
          </a:p>
          <a:p>
            <a:pPr>
              <a:buNone/>
            </a:pPr>
            <a:r>
              <a:rPr lang="pt-BR" sz="2000" dirty="0"/>
              <a:t>	X = </a:t>
            </a:r>
            <a:r>
              <a:rPr lang="pt-BR" sz="2000" dirty="0" err="1"/>
              <a:t>abraão</a:t>
            </a:r>
            <a:endParaRPr lang="pt-BR" sz="1600" dirty="0"/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699010"/>
            <a:ext cx="3155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882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/>
              <a:t>A pergunta “</a:t>
            </a:r>
            <a:r>
              <a:rPr lang="pt-BR" sz="2000" b="1" dirty="0"/>
              <a:t>Quais os filhos de Isaque?</a:t>
            </a:r>
            <a:r>
              <a:rPr lang="pt-BR" sz="2000" dirty="0"/>
              <a:t>” pode ser escrita como:</a:t>
            </a:r>
          </a:p>
          <a:p>
            <a:endParaRPr lang="pt-BR" sz="2000" dirty="0"/>
          </a:p>
          <a:p>
            <a:pPr>
              <a:buNone/>
            </a:pPr>
            <a:r>
              <a:rPr lang="pt-BR" sz="2000" dirty="0"/>
              <a:t>	?- progenitor(</a:t>
            </a:r>
            <a:r>
              <a:rPr lang="pt-BR" sz="2000" dirty="0" err="1"/>
              <a:t>isaque,X</a:t>
            </a:r>
            <a:r>
              <a:rPr lang="pt-BR" sz="2000" dirty="0"/>
              <a:t>).</a:t>
            </a:r>
          </a:p>
          <a:p>
            <a:endParaRPr lang="pt-BR" sz="2000" dirty="0"/>
          </a:p>
          <a:p>
            <a:r>
              <a:rPr lang="pt-BR" sz="2000" dirty="0"/>
              <a:t>Neste caso, há </a:t>
            </a:r>
            <a:r>
              <a:rPr lang="pt-BR" sz="2000" b="1" dirty="0"/>
              <a:t>mais de uma resposta possível</a:t>
            </a:r>
            <a:r>
              <a:rPr lang="pt-BR" sz="2000" dirty="0"/>
              <a:t>. O Prolog primeiro responde com uma solução:</a:t>
            </a:r>
          </a:p>
          <a:p>
            <a:pPr lvl="1"/>
            <a:r>
              <a:rPr lang="pt-BR" sz="1600" dirty="0"/>
              <a:t>X = </a:t>
            </a:r>
            <a:r>
              <a:rPr lang="pt-BR" sz="1600" dirty="0" err="1"/>
              <a:t>esaú</a:t>
            </a:r>
            <a:endParaRPr lang="pt-BR" sz="1600" dirty="0"/>
          </a:p>
          <a:p>
            <a:endParaRPr lang="pt-BR" sz="2000" dirty="0"/>
          </a:p>
          <a:p>
            <a:r>
              <a:rPr lang="pt-BR" sz="2000" dirty="0"/>
              <a:t>Pode-se requisitar uma </a:t>
            </a:r>
            <a:r>
              <a:rPr lang="pt-BR" sz="2000" b="1" dirty="0"/>
              <a:t>outra solução </a:t>
            </a:r>
            <a:r>
              <a:rPr lang="pt-BR" sz="2000" dirty="0"/>
              <a:t>(digitando ;) e o Prolog a encontra:</a:t>
            </a:r>
          </a:p>
          <a:p>
            <a:pPr lvl="1"/>
            <a:r>
              <a:rPr lang="pt-BR" sz="1600" dirty="0"/>
              <a:t>X = </a:t>
            </a:r>
            <a:r>
              <a:rPr lang="pt-BR" sz="1600" dirty="0" err="1"/>
              <a:t>jacó</a:t>
            </a:r>
            <a:endParaRPr lang="pt-BR" sz="1600" dirty="0"/>
          </a:p>
          <a:p>
            <a:endParaRPr lang="pt-BR" sz="2000" dirty="0"/>
          </a:p>
          <a:p>
            <a:r>
              <a:rPr lang="pt-BR" sz="2000" dirty="0"/>
              <a:t>Se mais soluções forem requisitadas, o Prolog ira responder “false”, pois todas as soluções foram retornadas (false = sem mais soluções</a:t>
            </a:r>
            <a:r>
              <a:rPr lang="pt-BR" sz="2000" dirty="0" smtClean="0"/>
              <a:t>).</a:t>
            </a:r>
            <a:endParaRPr lang="pt-BR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699010"/>
            <a:ext cx="3155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29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770985" cy="4525963"/>
          </a:xfrm>
        </p:spPr>
        <p:txBody>
          <a:bodyPr>
            <a:noAutofit/>
          </a:bodyPr>
          <a:lstStyle/>
          <a:p>
            <a:r>
              <a:rPr lang="pt-BR" sz="2000" dirty="0"/>
              <a:t>Perguntas mais complexas também podem ser efetuadas, tais como: </a:t>
            </a:r>
            <a:r>
              <a:rPr lang="pt-BR" sz="2000" b="1" dirty="0"/>
              <a:t>Quem é o avô de José?</a:t>
            </a:r>
          </a:p>
          <a:p>
            <a:endParaRPr lang="pt-BR" sz="900" b="1" dirty="0" smtClean="0"/>
          </a:p>
          <a:p>
            <a:r>
              <a:rPr lang="pt-BR" sz="2000" dirty="0" smtClean="0"/>
              <a:t>Como </a:t>
            </a:r>
            <a:r>
              <a:rPr lang="pt-BR" sz="2000" dirty="0"/>
              <a:t>o programa não conhece diretamente a relação avô, esta pergunta deve ser desmembrada em dois passos</a:t>
            </a:r>
          </a:p>
          <a:p>
            <a:pPr lvl="1"/>
            <a:r>
              <a:rPr lang="pt-BR" sz="1200" dirty="0" smtClean="0"/>
              <a:t>(1) Quem é o progenitor de José? Assuma que é um Y</a:t>
            </a:r>
          </a:p>
          <a:p>
            <a:pPr lvl="1"/>
            <a:r>
              <a:rPr lang="pt-BR" sz="1200" dirty="0" smtClean="0"/>
              <a:t>(2) Quem é o progenitor de Y? Assuma que é um X</a:t>
            </a:r>
          </a:p>
          <a:p>
            <a:endParaRPr lang="pt-BR" sz="900" dirty="0"/>
          </a:p>
          <a:p>
            <a:r>
              <a:rPr lang="pt-BR" sz="2000" dirty="0" smtClean="0"/>
              <a:t>Esta </a:t>
            </a:r>
            <a:r>
              <a:rPr lang="pt-BR" sz="2000" dirty="0"/>
              <a:t>pergunta composta pode ser escrita em Prolog como</a:t>
            </a:r>
            <a:r>
              <a:rPr lang="pt-BR" sz="2000" dirty="0" smtClean="0"/>
              <a:t>:</a:t>
            </a:r>
          </a:p>
          <a:p>
            <a:endParaRPr lang="pt-BR" sz="1600" dirty="0"/>
          </a:p>
          <a:p>
            <a:pPr>
              <a:buNone/>
            </a:pPr>
            <a:r>
              <a:rPr lang="pt-BR" sz="2000" dirty="0"/>
              <a:t>	?- progenitor(</a:t>
            </a:r>
            <a:r>
              <a:rPr lang="pt-BR" sz="2000" dirty="0" err="1"/>
              <a:t>Y,josé</a:t>
            </a:r>
            <a:r>
              <a:rPr lang="pt-BR" sz="2000" dirty="0"/>
              <a:t>), progenitor(X,Y).</a:t>
            </a:r>
          </a:p>
          <a:p>
            <a:endParaRPr lang="pt-BR" sz="1050" dirty="0"/>
          </a:p>
          <a:p>
            <a:pPr>
              <a:buNone/>
            </a:pPr>
            <a:r>
              <a:rPr lang="pt-BR" sz="2000" dirty="0"/>
              <a:t>	X = </a:t>
            </a:r>
            <a:r>
              <a:rPr lang="pt-BR" sz="2000" dirty="0" err="1"/>
              <a:t>isaque</a:t>
            </a:r>
            <a:endParaRPr lang="pt-BR" sz="2000" dirty="0"/>
          </a:p>
          <a:p>
            <a:pPr>
              <a:buNone/>
            </a:pPr>
            <a:r>
              <a:rPr lang="pt-BR" sz="2000" dirty="0"/>
              <a:t>	Y = </a:t>
            </a:r>
            <a:r>
              <a:rPr lang="pt-BR" sz="2000" dirty="0" err="1" smtClean="0"/>
              <a:t>jacó</a:t>
            </a:r>
            <a:endParaRPr lang="pt-BR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556792"/>
            <a:ext cx="1964378" cy="235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77072"/>
            <a:ext cx="190569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3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Autofit/>
          </a:bodyPr>
          <a:lstStyle/>
          <a:p>
            <a:r>
              <a:rPr lang="pt-BR" sz="2000" dirty="0"/>
              <a:t>De maneira similar, podemos perguntar: </a:t>
            </a:r>
            <a:r>
              <a:rPr lang="pt-BR" sz="2000" b="1" dirty="0"/>
              <a:t>Quem são os netos de Abraão?</a:t>
            </a:r>
          </a:p>
          <a:p>
            <a:endParaRPr lang="pt-BR" sz="2000" dirty="0"/>
          </a:p>
          <a:p>
            <a:pPr>
              <a:buNone/>
            </a:pPr>
            <a:r>
              <a:rPr lang="pt-BR" sz="2000" dirty="0"/>
              <a:t>	?- progenitor(</a:t>
            </a:r>
            <a:r>
              <a:rPr lang="pt-BR" sz="2000" dirty="0" err="1"/>
              <a:t>abraão,X</a:t>
            </a:r>
            <a:r>
              <a:rPr lang="pt-BR" sz="2000" dirty="0"/>
              <a:t>), progenitor(X,Y).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X = </a:t>
            </a:r>
            <a:r>
              <a:rPr lang="pt-BR" sz="2000" dirty="0" err="1"/>
              <a:t>isaque</a:t>
            </a:r>
            <a:endParaRPr lang="pt-BR" sz="2000" dirty="0"/>
          </a:p>
          <a:p>
            <a:pPr>
              <a:buNone/>
            </a:pPr>
            <a:r>
              <a:rPr lang="pt-BR" sz="2000" dirty="0"/>
              <a:t>	Y = </a:t>
            </a:r>
            <a:r>
              <a:rPr lang="pt-BR" sz="2000" dirty="0" err="1"/>
              <a:t>esaú</a:t>
            </a:r>
            <a:endParaRPr lang="pt-BR" sz="2000" dirty="0"/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	X = </a:t>
            </a:r>
            <a:r>
              <a:rPr lang="pt-BR" sz="2000" dirty="0" err="1"/>
              <a:t>isaque</a:t>
            </a:r>
            <a:endParaRPr lang="pt-BR" sz="2000" dirty="0"/>
          </a:p>
          <a:p>
            <a:pPr>
              <a:buNone/>
            </a:pPr>
            <a:r>
              <a:rPr lang="pt-BR" sz="2000" dirty="0"/>
              <a:t>	Y = </a:t>
            </a:r>
            <a:r>
              <a:rPr lang="pt-BR" sz="2000" dirty="0" err="1"/>
              <a:t>jacó</a:t>
            </a:r>
            <a:endParaRPr lang="pt-BR" sz="1600" dirty="0"/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699010"/>
            <a:ext cx="3155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366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Fatos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É possível </a:t>
            </a:r>
            <a:r>
              <a:rPr lang="pt-BR" sz="2000" b="1" dirty="0"/>
              <a:t>expandir o programa </a:t>
            </a:r>
            <a:r>
              <a:rPr lang="pt-BR" sz="2000" dirty="0"/>
              <a:t>sobre relações familiares de várias </a:t>
            </a:r>
            <a:r>
              <a:rPr lang="pt-BR" sz="2000" dirty="0" smtClean="0"/>
              <a:t>formas. Pode-se</a:t>
            </a:r>
            <a:r>
              <a:rPr lang="pt-BR" sz="2000" dirty="0"/>
              <a:t>, por exemplo, adicionar a informação sobre o </a:t>
            </a:r>
            <a:r>
              <a:rPr lang="pt-BR" sz="2000" b="1" dirty="0"/>
              <a:t>sexo das pessoas </a:t>
            </a:r>
            <a:r>
              <a:rPr lang="pt-BR" sz="2000" dirty="0"/>
              <a:t>envolvidas.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 smtClean="0"/>
              <a:t>	mulher(sara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homem(</a:t>
            </a:r>
            <a:r>
              <a:rPr lang="pt-BR" sz="2000" dirty="0" err="1"/>
              <a:t>abraão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homem(</a:t>
            </a:r>
            <a:r>
              <a:rPr lang="pt-BR" sz="2000" dirty="0" err="1"/>
              <a:t>isaque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homem(</a:t>
            </a:r>
            <a:r>
              <a:rPr lang="pt-BR" sz="2000" dirty="0" err="1"/>
              <a:t>ismael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homem(</a:t>
            </a:r>
            <a:r>
              <a:rPr lang="pt-BR" sz="2000" dirty="0" err="1"/>
              <a:t>esaú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homem(</a:t>
            </a:r>
            <a:r>
              <a:rPr lang="pt-BR" sz="2000" dirty="0" err="1"/>
              <a:t>jacó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homem(</a:t>
            </a:r>
            <a:r>
              <a:rPr lang="pt-BR" sz="2000" dirty="0" err="1"/>
              <a:t>josé</a:t>
            </a:r>
            <a:r>
              <a:rPr lang="pt-BR" sz="2000" dirty="0"/>
              <a:t>).</a:t>
            </a: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08038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6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000" dirty="0"/>
              <a:t>O Prolog é uma linguagem de programação baseada em </a:t>
            </a:r>
            <a:r>
              <a:rPr lang="pt-BR" sz="3000" b="1" dirty="0"/>
              <a:t>lógica de primeira ordem</a:t>
            </a:r>
            <a:r>
              <a:rPr lang="pt-BR" sz="3000" dirty="0"/>
              <a:t>. </a:t>
            </a:r>
          </a:p>
          <a:p>
            <a:endParaRPr lang="pt-BR" sz="3000" dirty="0"/>
          </a:p>
          <a:p>
            <a:r>
              <a:rPr lang="pt-BR" sz="3000" dirty="0"/>
              <a:t>Não é padronizada. </a:t>
            </a:r>
          </a:p>
          <a:p>
            <a:endParaRPr lang="pt-BR" sz="3000" dirty="0"/>
          </a:p>
          <a:p>
            <a:r>
              <a:rPr lang="pt-BR" sz="3000" dirty="0"/>
              <a:t>Algumas implementações: </a:t>
            </a:r>
            <a:r>
              <a:rPr lang="pt-BR" sz="3000" dirty="0" err="1"/>
              <a:t>SICStus</a:t>
            </a:r>
            <a:r>
              <a:rPr lang="pt-BR" sz="3000" dirty="0"/>
              <a:t> Prolog, Borland Turbo Prolog, </a:t>
            </a:r>
            <a:r>
              <a:rPr lang="pt-BR" sz="3000" b="1" dirty="0"/>
              <a:t>SWI-Prolog</a:t>
            </a:r>
            <a:r>
              <a:rPr lang="pt-BR" sz="3000" dirty="0"/>
              <a:t>...</a:t>
            </a:r>
          </a:p>
          <a:p>
            <a:endParaRPr lang="pt-BR" sz="3000" dirty="0"/>
          </a:p>
          <a:p>
            <a:r>
              <a:rPr lang="pt-BR" sz="3000" dirty="0"/>
              <a:t>Geralmente é interpretado, mas pode ser compilado.</a:t>
            </a:r>
            <a:endParaRPr lang="pt-BR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r>
              <a:rPr lang="pt-BR" sz="2000" dirty="0"/>
              <a:t>Pode-se estender o programa utilizando </a:t>
            </a:r>
            <a:r>
              <a:rPr lang="pt-BR" sz="2000" b="1" dirty="0"/>
              <a:t>regras</a:t>
            </a:r>
            <a:r>
              <a:rPr lang="pt-BR" sz="2000" dirty="0"/>
              <a:t>. Por exemplo, criando a </a:t>
            </a:r>
            <a:r>
              <a:rPr lang="pt-BR" sz="2000" b="1" dirty="0"/>
              <a:t>relação filho </a:t>
            </a:r>
            <a:r>
              <a:rPr lang="pt-BR" sz="2000" dirty="0"/>
              <a:t>como o inverso da relação progenitor. </a:t>
            </a:r>
          </a:p>
          <a:p>
            <a:endParaRPr lang="pt-BR" sz="2000" dirty="0"/>
          </a:p>
          <a:p>
            <a:r>
              <a:rPr lang="pt-BR" sz="2000" dirty="0"/>
              <a:t>É possível definir filho de maneira similar à relação progenitor, ou seja enumerando uma lista de fatos sobre a relação filho, mas</a:t>
            </a:r>
            <a:r>
              <a:rPr lang="pt-BR" sz="2000" b="1" dirty="0"/>
              <a:t> esta não é a forma correta!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filho(</a:t>
            </a:r>
            <a:r>
              <a:rPr lang="pt-BR" sz="2000" dirty="0" err="1"/>
              <a:t>isaque,sara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filho(</a:t>
            </a:r>
            <a:r>
              <a:rPr lang="pt-BR" sz="2000" dirty="0" err="1"/>
              <a:t>isaque,abraão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filho(</a:t>
            </a:r>
            <a:r>
              <a:rPr lang="pt-BR" sz="2000" dirty="0" err="1"/>
              <a:t>ismael,abraão</a:t>
            </a:r>
            <a:r>
              <a:rPr lang="pt-BR" sz="2000" dirty="0"/>
              <a:t>).</a:t>
            </a:r>
          </a:p>
          <a:p>
            <a:pPr>
              <a:buNone/>
            </a:pPr>
            <a:r>
              <a:rPr lang="pt-BR" sz="2000" dirty="0"/>
              <a:t>	...</a:t>
            </a: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36096" y="4699010"/>
            <a:ext cx="3155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progenitor(sara,isaque).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progenitor(abraão,isaque).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progenitor(abraão,ismael).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progenitor(isaque,esaú).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progenitor(isaque,jacó).</a:t>
            </a:r>
          </a:p>
          <a:p>
            <a:pPr lvl="1" algn="l"/>
            <a:r>
              <a:rPr lang="pt-BR" dirty="0" smtClean="0">
                <a:solidFill>
                  <a:srgbClr val="000000"/>
                </a:solidFill>
                <a:latin typeface="+mn-lt"/>
              </a:rPr>
              <a:t>progenitor(jacó,josé).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97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r>
              <a:rPr lang="pt-BR" sz="2000" dirty="0"/>
              <a:t>A relação filho pode ser definida de modo mais </a:t>
            </a:r>
            <a:r>
              <a:rPr lang="pt-BR" sz="2000" dirty="0" smtClean="0"/>
              <a:t>elegante: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	</a:t>
            </a:r>
            <a:r>
              <a:rPr lang="pt-BR" sz="2000" b="1" dirty="0"/>
              <a:t>Para todo X e Y, Y é um filho de X se X é um progenitor de Y.</a:t>
            </a:r>
          </a:p>
          <a:p>
            <a:pPr lvl="1"/>
            <a:endParaRPr lang="pt-BR" sz="1600" dirty="0"/>
          </a:p>
          <a:p>
            <a:pPr lvl="1"/>
            <a:endParaRPr lang="pt-BR" sz="1600" dirty="0"/>
          </a:p>
          <a:p>
            <a:r>
              <a:rPr lang="pt-BR" sz="2000" dirty="0"/>
              <a:t>Em Prolog: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</a:t>
            </a:r>
            <a:r>
              <a:rPr lang="pt-BR" sz="2000" dirty="0" smtClean="0"/>
              <a:t>filho(Y,X</a:t>
            </a:r>
            <a:r>
              <a:rPr lang="pt-BR" sz="2000" dirty="0"/>
              <a:t>) :- progenitor(X,Y).</a:t>
            </a:r>
          </a:p>
          <a:p>
            <a:endParaRPr lang="pt-BR" sz="2000" dirty="0"/>
          </a:p>
          <a:p>
            <a:endParaRPr lang="en-US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679" y="1651659"/>
            <a:ext cx="2439449" cy="2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24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cláusula Prolog filho(Y,X) :- progenitor(X,Y) é chamada de </a:t>
            </a:r>
            <a:r>
              <a:rPr lang="pt-BR" sz="2800" b="1" dirty="0"/>
              <a:t>regra</a:t>
            </a:r>
            <a:r>
              <a:rPr lang="pt-BR" sz="2800" dirty="0"/>
              <a:t> (</a:t>
            </a:r>
            <a:r>
              <a:rPr lang="pt-BR" sz="2800" dirty="0" err="1"/>
              <a:t>rule</a:t>
            </a:r>
            <a:r>
              <a:rPr lang="pt-BR" sz="2800" dirty="0"/>
              <a:t>).</a:t>
            </a:r>
          </a:p>
          <a:p>
            <a:endParaRPr lang="pt-BR" sz="2800" dirty="0"/>
          </a:p>
          <a:p>
            <a:r>
              <a:rPr lang="pt-BR" sz="2800" dirty="0"/>
              <a:t>Há uma diferença importante entre fatos e regras:</a:t>
            </a:r>
          </a:p>
          <a:p>
            <a:pPr lvl="1"/>
            <a:r>
              <a:rPr lang="pt-BR" sz="2000" dirty="0"/>
              <a:t>Um fato é sempre verdadeiro (verdade incondicional).</a:t>
            </a:r>
          </a:p>
          <a:p>
            <a:pPr lvl="1"/>
            <a:r>
              <a:rPr lang="pt-BR" sz="2000" dirty="0"/>
              <a:t>Regras especificam coisas que são verdadeiras se alguma condição é satisfeita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10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Após definir a regra filho, é possível perguntar ao Prolog se </a:t>
            </a:r>
            <a:r>
              <a:rPr lang="pt-BR" sz="2000" b="1" dirty="0"/>
              <a:t>Ismael é filho de Abraão</a:t>
            </a:r>
            <a:r>
              <a:rPr lang="pt-BR" sz="2000" dirty="0"/>
              <a:t>: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?- filho(</a:t>
            </a:r>
            <a:r>
              <a:rPr lang="pt-BR" sz="2000" dirty="0" err="1"/>
              <a:t>ismael</a:t>
            </a:r>
            <a:r>
              <a:rPr lang="pt-BR" sz="2000" dirty="0"/>
              <a:t>, </a:t>
            </a:r>
            <a:r>
              <a:rPr lang="pt-BR" sz="2000" dirty="0" err="1"/>
              <a:t>abraão</a:t>
            </a:r>
            <a:r>
              <a:rPr lang="pt-BR" sz="2000" dirty="0"/>
              <a:t>).</a:t>
            </a:r>
          </a:p>
          <a:p>
            <a:endParaRPr lang="pt-BR" sz="2000" dirty="0"/>
          </a:p>
          <a:p>
            <a:r>
              <a:rPr lang="pt-BR" sz="2000" dirty="0"/>
              <a:t>Como não existem fatos sobre a relação filho, a única forma do Prolog responder esta pergunta é aplicando a </a:t>
            </a:r>
            <a:r>
              <a:rPr lang="pt-BR" sz="2000" b="1" dirty="0"/>
              <a:t>regra filho</a:t>
            </a:r>
            <a:r>
              <a:rPr lang="pt-BR" sz="2000" dirty="0"/>
              <a:t>:</a:t>
            </a:r>
          </a:p>
          <a:p>
            <a:endParaRPr lang="pt-BR" sz="2000" dirty="0"/>
          </a:p>
          <a:p>
            <a:pPr>
              <a:buNone/>
            </a:pPr>
            <a:r>
              <a:rPr lang="pt-BR" sz="2000" dirty="0"/>
              <a:t>	filho(Y,X) :- progenitor(X,Y).</a:t>
            </a:r>
          </a:p>
          <a:p>
            <a:endParaRPr lang="pt-BR" sz="2000" dirty="0"/>
          </a:p>
          <a:p>
            <a:r>
              <a:rPr lang="pt-BR" sz="2000" dirty="0"/>
              <a:t>A regra filho é aplicável a qualquer objeto X e Y; portanto ela pode também ser aplicada a objetos </a:t>
            </a:r>
            <a:r>
              <a:rPr lang="pt-BR" sz="2000" dirty="0" err="1"/>
              <a:t>ismael</a:t>
            </a:r>
            <a:r>
              <a:rPr lang="pt-BR" sz="2000" dirty="0"/>
              <a:t> e </a:t>
            </a:r>
            <a:r>
              <a:rPr lang="pt-BR" sz="2000" dirty="0" err="1"/>
              <a:t>abraão</a:t>
            </a:r>
            <a:r>
              <a:rPr lang="pt-BR" sz="2000" dirty="0"/>
              <a:t>.</a:t>
            </a:r>
          </a:p>
          <a:p>
            <a:endParaRPr lang="pt-BR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77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Para aplicar a regra a </a:t>
            </a:r>
            <a:r>
              <a:rPr lang="pt-BR" sz="2000" dirty="0" err="1"/>
              <a:t>ismael</a:t>
            </a:r>
            <a:r>
              <a:rPr lang="pt-BR" sz="2000" dirty="0"/>
              <a:t> e </a:t>
            </a:r>
            <a:r>
              <a:rPr lang="pt-BR" sz="2000" dirty="0" err="1"/>
              <a:t>abraão</a:t>
            </a:r>
            <a:r>
              <a:rPr lang="pt-BR" sz="2000" dirty="0"/>
              <a:t>, Y tem que ser substituído por  </a:t>
            </a:r>
            <a:r>
              <a:rPr lang="pt-BR" sz="2000" dirty="0" err="1"/>
              <a:t>ismael</a:t>
            </a:r>
            <a:r>
              <a:rPr lang="pt-BR" sz="2000" dirty="0"/>
              <a:t> e X por </a:t>
            </a:r>
            <a:r>
              <a:rPr lang="pt-BR" sz="2000" dirty="0" err="1"/>
              <a:t>abraão</a:t>
            </a:r>
            <a:r>
              <a:rPr lang="pt-BR" sz="2000" dirty="0"/>
              <a:t>. Ou seja, as variáveis X e Y estão instanciadas a: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X = </a:t>
            </a:r>
            <a:r>
              <a:rPr lang="pt-BR" sz="2000" dirty="0" err="1"/>
              <a:t>abraão</a:t>
            </a:r>
            <a:r>
              <a:rPr lang="pt-BR" sz="2000" dirty="0"/>
              <a:t> e Y = </a:t>
            </a:r>
            <a:r>
              <a:rPr lang="pt-BR" sz="2000" dirty="0" err="1"/>
              <a:t>ismael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Depois da instanciação, obtêm-se um caso especial da regra:</a:t>
            </a:r>
          </a:p>
          <a:p>
            <a:endParaRPr lang="pt-BR" sz="2000" dirty="0"/>
          </a:p>
          <a:p>
            <a:pPr>
              <a:buNone/>
            </a:pPr>
            <a:r>
              <a:rPr lang="pt-BR" sz="2000" dirty="0"/>
              <a:t>	filho(</a:t>
            </a:r>
            <a:r>
              <a:rPr lang="pt-BR" sz="2000" dirty="0" err="1"/>
              <a:t>ismael,abraão</a:t>
            </a:r>
            <a:r>
              <a:rPr lang="pt-BR" sz="2000" dirty="0"/>
              <a:t>) :- progenitor(</a:t>
            </a:r>
            <a:r>
              <a:rPr lang="pt-BR" sz="2000" dirty="0" err="1"/>
              <a:t>abraão,ismael</a:t>
            </a:r>
            <a:r>
              <a:rPr lang="pt-BR" sz="2000" dirty="0"/>
              <a:t>).</a:t>
            </a:r>
          </a:p>
          <a:p>
            <a:pPr>
              <a:buNone/>
            </a:pPr>
            <a:endParaRPr lang="pt-BR" sz="2000" dirty="0"/>
          </a:p>
          <a:p>
            <a:r>
              <a:rPr lang="pt-BR" sz="2000" dirty="0"/>
              <a:t>Se o Prolog </a:t>
            </a:r>
            <a:r>
              <a:rPr lang="pt-BR" sz="2000" b="1" dirty="0"/>
              <a:t>provar</a:t>
            </a:r>
            <a:r>
              <a:rPr lang="pt-BR" sz="2000" dirty="0"/>
              <a:t> que progenitor(</a:t>
            </a:r>
            <a:r>
              <a:rPr lang="pt-BR" sz="2000" dirty="0" err="1"/>
              <a:t>abraão,ismael</a:t>
            </a:r>
            <a:r>
              <a:rPr lang="pt-BR" sz="2000" dirty="0"/>
              <a:t>) é </a:t>
            </a:r>
            <a:r>
              <a:rPr lang="pt-BR" sz="2000" b="1" dirty="0"/>
              <a:t>verdadeiro</a:t>
            </a:r>
            <a:r>
              <a:rPr lang="pt-BR" sz="2000" dirty="0"/>
              <a:t>, então ele pode afirmar que filho(</a:t>
            </a:r>
            <a:r>
              <a:rPr lang="pt-BR" sz="2000" dirty="0" err="1"/>
              <a:t>ismael,abraão</a:t>
            </a:r>
            <a:r>
              <a:rPr lang="pt-BR" sz="2000" dirty="0"/>
              <a:t>) também é </a:t>
            </a:r>
            <a:r>
              <a:rPr lang="pt-BR" sz="2000" b="1" dirty="0"/>
              <a:t>verdade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728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É possível também incluir a especificação da </a:t>
            </a:r>
            <a:r>
              <a:rPr lang="pt-BR" sz="2400" b="1" dirty="0"/>
              <a:t>relação mãe</a:t>
            </a:r>
            <a:r>
              <a:rPr lang="pt-BR" sz="2400" dirty="0"/>
              <a:t>, com base no seguinte fundamento lógico:</a:t>
            </a:r>
          </a:p>
          <a:p>
            <a:endParaRPr lang="pt-BR" sz="2400" dirty="0"/>
          </a:p>
          <a:p>
            <a:r>
              <a:rPr lang="pt-BR" sz="2400" dirty="0"/>
              <a:t>Para todo X e Y,</a:t>
            </a:r>
          </a:p>
          <a:p>
            <a:pPr lvl="1"/>
            <a:r>
              <a:rPr lang="pt-BR" sz="1800" dirty="0"/>
              <a:t>X é a mãe de Y se</a:t>
            </a:r>
          </a:p>
          <a:p>
            <a:pPr lvl="1"/>
            <a:r>
              <a:rPr lang="pt-BR" sz="1800" dirty="0"/>
              <a:t>X é um progenitor de Y e</a:t>
            </a:r>
          </a:p>
          <a:p>
            <a:pPr lvl="1"/>
            <a:r>
              <a:rPr lang="pt-BR" sz="1800" dirty="0"/>
              <a:t>X é uma mulher.</a:t>
            </a:r>
          </a:p>
          <a:p>
            <a:endParaRPr lang="pt-BR" sz="2400" dirty="0"/>
          </a:p>
          <a:p>
            <a:r>
              <a:rPr lang="pt-BR" sz="2400" dirty="0"/>
              <a:t>Traduzindo para Prolog:</a:t>
            </a:r>
          </a:p>
          <a:p>
            <a:pPr>
              <a:buNone/>
            </a:pPr>
            <a:r>
              <a:rPr lang="pt-BR" sz="2400" dirty="0"/>
              <a:t>	</a:t>
            </a:r>
          </a:p>
          <a:p>
            <a:pPr>
              <a:buNone/>
            </a:pPr>
            <a:r>
              <a:rPr lang="pt-BR" sz="2400" dirty="0" smtClean="0"/>
              <a:t>	mãe(X,Y</a:t>
            </a:r>
            <a:r>
              <a:rPr lang="pt-BR" sz="2400" dirty="0"/>
              <a:t>) :- progenitor(X,Y), mulher(X</a:t>
            </a:r>
            <a:r>
              <a:rPr lang="pt-BR" sz="2400" dirty="0" smtClean="0"/>
              <a:t>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0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Definindo Relações por 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relação </a:t>
            </a:r>
            <a:r>
              <a:rPr lang="pt-BR" sz="2400" b="1" dirty="0"/>
              <a:t>irmão</a:t>
            </a:r>
            <a:r>
              <a:rPr lang="pt-BR" sz="2400" dirty="0"/>
              <a:t> pode ser definida como:</a:t>
            </a:r>
          </a:p>
          <a:p>
            <a:endParaRPr lang="pt-BR" sz="2400" dirty="0"/>
          </a:p>
          <a:p>
            <a:r>
              <a:rPr lang="pt-BR" sz="2400" dirty="0"/>
              <a:t>Para todo X e Y,</a:t>
            </a:r>
          </a:p>
          <a:p>
            <a:pPr lvl="1"/>
            <a:r>
              <a:rPr lang="pt-BR" sz="1800" dirty="0"/>
              <a:t>X é irmão de Y se</a:t>
            </a:r>
          </a:p>
          <a:p>
            <a:pPr lvl="1"/>
            <a:r>
              <a:rPr lang="pt-BR" sz="1800" dirty="0"/>
              <a:t>ambos X e Y têm um progenitor em comum.</a:t>
            </a:r>
          </a:p>
          <a:p>
            <a:pPr lvl="1"/>
            <a:endParaRPr lang="pt-BR" sz="1800" dirty="0"/>
          </a:p>
          <a:p>
            <a:pPr lvl="1"/>
            <a:endParaRPr lang="pt-BR" sz="2400" dirty="0"/>
          </a:p>
          <a:p>
            <a:r>
              <a:rPr lang="pt-BR" sz="2400" dirty="0"/>
              <a:t>Em Prolog: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dirty="0"/>
              <a:t>	irmão(X,Y) :- progenitor(Z,X), progenitor(Z,Y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780928"/>
            <a:ext cx="2511664" cy="196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26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Interpretação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 </a:t>
            </a:r>
            <a:r>
              <a:rPr lang="pt-BR" sz="2000" b="1" dirty="0"/>
              <a:t>interpretação</a:t>
            </a:r>
            <a:r>
              <a:rPr lang="pt-BR" sz="2000" dirty="0"/>
              <a:t> do programa pode Prolog ser lógica ou procedimental.</a:t>
            </a:r>
          </a:p>
          <a:p>
            <a:endParaRPr lang="pt-BR" sz="2000" dirty="0"/>
          </a:p>
          <a:p>
            <a:r>
              <a:rPr lang="pt-BR" sz="2000" dirty="0"/>
              <a:t>A interpretação procedimental corresponde a satisfazer cada </a:t>
            </a:r>
            <a:r>
              <a:rPr lang="pt-BR" sz="2000" b="1" dirty="0" err="1"/>
              <a:t>subgoal</a:t>
            </a:r>
            <a:r>
              <a:rPr lang="pt-BR" sz="2000" dirty="0"/>
              <a:t> mediante processos sucessivos de </a:t>
            </a:r>
            <a:r>
              <a:rPr lang="pt-BR" sz="2000" b="1" dirty="0" err="1"/>
              <a:t>matching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r>
              <a:rPr lang="pt-BR" sz="2400" dirty="0"/>
              <a:t>Exemplo:</a:t>
            </a:r>
          </a:p>
          <a:p>
            <a:pPr lvl="1">
              <a:buNone/>
            </a:pPr>
            <a:r>
              <a:rPr lang="pt-BR" sz="2000" dirty="0"/>
              <a:t>pai(</a:t>
            </a:r>
            <a:r>
              <a:rPr lang="pt-BR" sz="2000" dirty="0" err="1"/>
              <a:t>fred</a:t>
            </a:r>
            <a:r>
              <a:rPr lang="pt-BR" sz="2000" dirty="0"/>
              <a:t>, marcos).</a:t>
            </a:r>
          </a:p>
          <a:p>
            <a:pPr lvl="1">
              <a:buNone/>
            </a:pPr>
            <a:r>
              <a:rPr lang="pt-BR" sz="2000" dirty="0"/>
              <a:t>pai(</a:t>
            </a:r>
            <a:r>
              <a:rPr lang="pt-BR" sz="2000" dirty="0" err="1"/>
              <a:t>ricardo</a:t>
            </a:r>
            <a:r>
              <a:rPr lang="pt-BR" sz="2000" dirty="0"/>
              <a:t>, </a:t>
            </a:r>
            <a:r>
              <a:rPr lang="pt-BR" sz="2000" dirty="0" err="1"/>
              <a:t>pedro</a:t>
            </a:r>
            <a:r>
              <a:rPr lang="pt-BR" sz="2000" dirty="0"/>
              <a:t>).</a:t>
            </a:r>
          </a:p>
          <a:p>
            <a:pPr lvl="1">
              <a:buNone/>
            </a:pPr>
            <a:r>
              <a:rPr lang="pt-BR" sz="2000" dirty="0"/>
              <a:t>pai(</a:t>
            </a:r>
            <a:r>
              <a:rPr lang="pt-BR" sz="2000" dirty="0" err="1"/>
              <a:t>pedro</a:t>
            </a:r>
            <a:r>
              <a:rPr lang="pt-BR" sz="2000" dirty="0"/>
              <a:t>, </a:t>
            </a:r>
            <a:r>
              <a:rPr lang="pt-BR" sz="2000" dirty="0" err="1"/>
              <a:t>paulo</a:t>
            </a:r>
            <a:r>
              <a:rPr lang="pt-BR" sz="2000" dirty="0"/>
              <a:t>).</a:t>
            </a:r>
          </a:p>
          <a:p>
            <a:pPr lvl="1">
              <a:buNone/>
            </a:pPr>
            <a:r>
              <a:rPr lang="pt-BR" sz="2000" dirty="0"/>
              <a:t>avo(X,Y) :- pai(X, Z), pai(Z, Y).</a:t>
            </a:r>
          </a:p>
          <a:p>
            <a:pPr lvl="1">
              <a:buNone/>
            </a:pPr>
            <a:r>
              <a:rPr lang="pt-BR" sz="2000" dirty="0"/>
              <a:t>---</a:t>
            </a:r>
          </a:p>
          <a:p>
            <a:pPr lvl="1">
              <a:buNone/>
            </a:pPr>
            <a:r>
              <a:rPr lang="pt-BR" sz="2000" dirty="0"/>
              <a:t>?- avo(</a:t>
            </a:r>
            <a:r>
              <a:rPr lang="pt-BR" sz="2000" dirty="0" err="1"/>
              <a:t>X,paulo</a:t>
            </a:r>
            <a:r>
              <a:rPr lang="pt-BR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75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Programas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Programas Prolog podem ser estendidos simplesmente pela adição de novas cláusulas.</a:t>
            </a:r>
          </a:p>
          <a:p>
            <a:endParaRPr lang="pt-BR" sz="2400" dirty="0"/>
          </a:p>
          <a:p>
            <a:r>
              <a:rPr lang="pt-BR" sz="2400" dirty="0"/>
              <a:t>Cláusulas Prolog são de três tipos: fatos, regras e perguntas.</a:t>
            </a:r>
          </a:p>
          <a:p>
            <a:endParaRPr lang="pt-BR" sz="2800" dirty="0"/>
          </a:p>
          <a:p>
            <a:pPr lvl="1"/>
            <a:r>
              <a:rPr lang="pt-BR" sz="2000" b="1" dirty="0"/>
              <a:t>Fatos</a:t>
            </a:r>
            <a:r>
              <a:rPr lang="pt-BR" sz="2000" dirty="0"/>
              <a:t> declaram coisas que são sempre (incondicionalmente) verdadeiras.</a:t>
            </a:r>
          </a:p>
          <a:p>
            <a:pPr lvl="1"/>
            <a:r>
              <a:rPr lang="pt-BR" sz="2000" b="1" dirty="0"/>
              <a:t>Regras</a:t>
            </a:r>
            <a:r>
              <a:rPr lang="pt-BR" sz="2000" dirty="0"/>
              <a:t> declaram coisas que são verdadeiras dependendo de determinadas condições.</a:t>
            </a:r>
          </a:p>
          <a:p>
            <a:pPr lvl="1"/>
            <a:r>
              <a:rPr lang="pt-BR" sz="2000" dirty="0"/>
              <a:t>Através de </a:t>
            </a:r>
            <a:r>
              <a:rPr lang="pt-BR" sz="2000" b="1" dirty="0"/>
              <a:t>perguntas</a:t>
            </a:r>
            <a:r>
              <a:rPr lang="pt-BR" sz="2000" dirty="0"/>
              <a:t>, o usuário pode questionar o programa sobre quais coisas são verdadeiras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099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Regras Recursivas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4000" dirty="0"/>
              <a:t>Para criar uma relação </a:t>
            </a:r>
            <a:r>
              <a:rPr lang="pt-BR" sz="4000" b="1" dirty="0"/>
              <a:t>ancestral</a:t>
            </a:r>
            <a:r>
              <a:rPr lang="pt-BR" sz="4000" dirty="0"/>
              <a:t> é necessária a criação de uma regra recursiva: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ancestral(X,Z) :- progenitor(X,Z).</a:t>
            </a:r>
          </a:p>
          <a:p>
            <a:pPr>
              <a:buNone/>
            </a:pPr>
            <a:r>
              <a:rPr lang="pt-BR" dirty="0"/>
              <a:t>	ancestral(X,Z) :- progenitor(X,Y), ancestral(Y,Z).</a:t>
            </a:r>
          </a:p>
          <a:p>
            <a:endParaRPr lang="pt-BR" dirty="0"/>
          </a:p>
          <a:p>
            <a:r>
              <a:rPr lang="pt-BR" sz="4000" dirty="0"/>
              <a:t>Quais os descendentes de Sara?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	?- </a:t>
            </a:r>
            <a:r>
              <a:rPr lang="pt-BR" dirty="0"/>
              <a:t>ancestral(</a:t>
            </a:r>
            <a:r>
              <a:rPr lang="pt-BR" dirty="0" err="1"/>
              <a:t>sara,X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 smtClean="0"/>
              <a:t>	X </a:t>
            </a:r>
            <a:r>
              <a:rPr lang="pt-BR" dirty="0"/>
              <a:t>= </a:t>
            </a:r>
            <a:r>
              <a:rPr lang="pt-BR" dirty="0" err="1"/>
              <a:t>isaque</a:t>
            </a:r>
            <a:r>
              <a:rPr lang="pt-BR" dirty="0"/>
              <a:t>;</a:t>
            </a:r>
          </a:p>
          <a:p>
            <a:pPr>
              <a:buNone/>
            </a:pPr>
            <a:r>
              <a:rPr lang="pt-BR" dirty="0" smtClean="0"/>
              <a:t>	X </a:t>
            </a:r>
            <a:r>
              <a:rPr lang="pt-BR" dirty="0"/>
              <a:t>= </a:t>
            </a:r>
            <a:r>
              <a:rPr lang="pt-BR" dirty="0" err="1"/>
              <a:t>esaú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X = </a:t>
            </a:r>
            <a:r>
              <a:rPr lang="pt-BR" dirty="0" err="1" smtClean="0"/>
              <a:t>jacó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	X = </a:t>
            </a:r>
            <a:r>
              <a:rPr lang="pt-BR" dirty="0" err="1" smtClean="0"/>
              <a:t>josé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2376264" cy="27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98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Prolog x Outras Linguagens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Linguagens Procedimentais (C, Pascal, Basic...): </a:t>
            </a:r>
            <a:r>
              <a:rPr lang="pt-BR" sz="2800" dirty="0"/>
              <a:t>Especifica-se como realizar determinada tarefa. </a:t>
            </a:r>
          </a:p>
          <a:p>
            <a:endParaRPr lang="pt-BR" sz="2800" dirty="0"/>
          </a:p>
          <a:p>
            <a:r>
              <a:rPr lang="pt-BR" sz="2800" b="1" dirty="0"/>
              <a:t>Linguagens Orientadas a Objetos (C++, Java, C#...): </a:t>
            </a:r>
            <a:r>
              <a:rPr lang="pt-BR" sz="2800" dirty="0"/>
              <a:t>Especifica-se objetos e seus métodos.  </a:t>
            </a:r>
          </a:p>
          <a:p>
            <a:endParaRPr lang="pt-BR" sz="2800" b="1" dirty="0"/>
          </a:p>
          <a:p>
            <a:r>
              <a:rPr lang="pt-BR" sz="2800" b="1" dirty="0"/>
              <a:t>Prolog: </a:t>
            </a:r>
            <a:r>
              <a:rPr lang="pt-BR" sz="2800" dirty="0"/>
              <a:t>Especifica-se o quê se sabe sobre um problema e o quê deve ser feito. É mais direcionada ao conhecimento e menos direcionada a algoritmos.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72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Exemplo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1628800"/>
            <a:ext cx="3744416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pt-BR" sz="1600" smtClean="0"/>
              <a:t>progenitor(sara,isaque).  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progenitor(abraão,isaque).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progenitor(abraão,ismael).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progenitor(isaque,esaú).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progenitor(isaque,jacó).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progenitor(jacó,josé).</a:t>
            </a:r>
          </a:p>
          <a:p>
            <a:endParaRPr lang="pt-BR" sz="1600" smtClean="0"/>
          </a:p>
          <a:p>
            <a:pPr>
              <a:buFont typeface="Arial" pitchFamily="34" charset="0"/>
              <a:buNone/>
            </a:pPr>
            <a:r>
              <a:rPr lang="pt-BR" sz="1600" smtClean="0"/>
              <a:t>mulher(sara).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homem(abraão).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homem(isaque).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homem(ismael).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homem(esaú).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homem(jacó).</a:t>
            </a:r>
          </a:p>
          <a:p>
            <a:pPr>
              <a:buFont typeface="Arial" pitchFamily="34" charset="0"/>
              <a:buNone/>
            </a:pPr>
            <a:r>
              <a:rPr lang="pt-BR" sz="1600" smtClean="0"/>
              <a:t>homem(josé).</a:t>
            </a:r>
            <a:endParaRPr lang="pt-BR" sz="1600" dirty="0" smtClean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355976" y="1628800"/>
            <a:ext cx="4320480" cy="4104456"/>
          </a:xfrm>
          <a:prstGeom prst="rect">
            <a:avLst/>
          </a:prstGeom>
        </p:spPr>
        <p:txBody>
          <a:bodyPr/>
          <a:lstStyle/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600" kern="0" dirty="0" smtClean="0">
                <a:latin typeface="+mn-lt"/>
              </a:rPr>
              <a:t>filho(Y,X) :- progenitor(X,Y).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600" kern="0" dirty="0" smtClean="0"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600" kern="0" dirty="0" smtClean="0">
                <a:latin typeface="+mn-lt"/>
              </a:rPr>
              <a:t>mae(X,Y) :- progenitor(X,Y), mulher(X).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600" kern="0" dirty="0" smtClean="0"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600" kern="0" dirty="0" smtClean="0">
                <a:latin typeface="+mn-lt"/>
              </a:rPr>
              <a:t>avo(X,Z) :- progenitor(X,Y), progenitor(Y,Z).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600" kern="0" dirty="0" smtClean="0"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600" kern="0" dirty="0" smtClean="0">
                <a:latin typeface="+mn-lt"/>
              </a:rPr>
              <a:t>irmao(X,Y) :- progenitor(Z,X), progenitor(Z,Y).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600" kern="0" dirty="0" smtClean="0"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600" kern="0" dirty="0" smtClean="0">
                <a:latin typeface="+mn-lt"/>
              </a:rPr>
              <a:t>ancestral(X,Z) :- progenitor(X,Z).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endParaRPr lang="pt-BR" sz="1600" kern="0" dirty="0" smtClean="0"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pt-BR" sz="1600" kern="0" dirty="0" smtClean="0">
                <a:latin typeface="+mn-lt"/>
              </a:rPr>
              <a:t>ancestral(X,Z) :- progenitor(X,Y), ancestral(Y,Z).</a:t>
            </a:r>
            <a:endParaRPr kumimoji="0" lang="pt-BR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8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Variáveis</a:t>
            </a:r>
            <a:r>
              <a:rPr lang="pt-BR" sz="2400" dirty="0"/>
              <a:t> são representadas através de cadeias de letras, números ou _ sempre começando com letra maiúscula:</a:t>
            </a:r>
          </a:p>
          <a:p>
            <a:pPr lvl="1"/>
            <a:r>
              <a:rPr lang="pt-BR" sz="2000" dirty="0"/>
              <a:t>X, Resultado, Objeto3, </a:t>
            </a:r>
            <a:r>
              <a:rPr lang="pt-BR" sz="2000" dirty="0" err="1"/>
              <a:t>Lista_Alunos</a:t>
            </a:r>
            <a:r>
              <a:rPr lang="pt-BR" sz="2000" dirty="0"/>
              <a:t>, </a:t>
            </a:r>
            <a:r>
              <a:rPr lang="pt-BR" sz="2000" dirty="0" err="1"/>
              <a:t>ListaCompras</a:t>
            </a:r>
            <a:r>
              <a:rPr lang="pt-BR" sz="2000" dirty="0"/>
              <a:t>... </a:t>
            </a:r>
          </a:p>
          <a:p>
            <a:endParaRPr lang="pt-BR" sz="2400" dirty="0"/>
          </a:p>
          <a:p>
            <a:r>
              <a:rPr lang="pt-BR" sz="2400" dirty="0"/>
              <a:t>O </a:t>
            </a:r>
            <a:r>
              <a:rPr lang="pt-BR" sz="2400" b="1" dirty="0"/>
              <a:t>escopo</a:t>
            </a:r>
            <a:r>
              <a:rPr lang="pt-BR" sz="2400" dirty="0"/>
              <a:t> </a:t>
            </a:r>
            <a:r>
              <a:rPr lang="pt-BR" sz="2400" b="1" dirty="0"/>
              <a:t>de uma variável </a:t>
            </a:r>
            <a:r>
              <a:rPr lang="pt-BR" sz="2400" dirty="0"/>
              <a:t>é valido dentro de uma mesma regra ou dentro de uma pergunta. </a:t>
            </a:r>
          </a:p>
          <a:p>
            <a:endParaRPr lang="pt-BR" sz="2400" dirty="0"/>
          </a:p>
          <a:p>
            <a:pPr lvl="1"/>
            <a:r>
              <a:rPr lang="pt-BR" sz="1800" dirty="0"/>
              <a:t>Isto significa que se a variável X ocorre em duas regras/perguntas, então são duas variáveis distintas.</a:t>
            </a:r>
          </a:p>
          <a:p>
            <a:endParaRPr lang="pt-BR" sz="2400" dirty="0"/>
          </a:p>
          <a:p>
            <a:pPr lvl="1"/>
            <a:r>
              <a:rPr lang="pt-BR" sz="1800" dirty="0"/>
              <a:t>A ocorrência de X dentro de uma mesma regra/pergunta significa a mesma variável.</a:t>
            </a:r>
          </a:p>
        </p:txBody>
      </p:sp>
    </p:spTree>
    <p:extLst>
      <p:ext uri="{BB962C8B-B14F-4D97-AF65-F5344CB8AC3E}">
        <p14:creationId xmlns:p14="http://schemas.microsoft.com/office/powerpoint/2010/main" val="27313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Uma variável pode estar: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Instanciada: </a:t>
            </a:r>
            <a:r>
              <a:rPr lang="pt-BR" sz="2000" dirty="0"/>
              <a:t>Quando a variável já referencia (está unificada a) algum objeto. 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Livre ou não-instanciada: </a:t>
            </a:r>
            <a:r>
              <a:rPr lang="pt-BR" sz="2000" dirty="0"/>
              <a:t>Quando a variável não referencia (não está unificada a) um objeto.</a:t>
            </a:r>
          </a:p>
          <a:p>
            <a:pPr lvl="1"/>
            <a:endParaRPr lang="pt-BR" sz="2000" dirty="0"/>
          </a:p>
          <a:p>
            <a:r>
              <a:rPr lang="pt-BR" sz="2400" dirty="0"/>
              <a:t>Uma vez instanciada, somente Prolog pode torná-la não-instanciada através de seu mecanismo de inferência (nunca o programador</a:t>
            </a:r>
            <a:r>
              <a:rPr lang="pt-BR" sz="2400" dirty="0" smtClean="0"/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80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Variável Anônima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Variáveis anônimas </a:t>
            </a:r>
            <a:r>
              <a:rPr lang="pt-BR" sz="2400" dirty="0"/>
              <a:t>podem ser utilizadas em sentenças cujo valor atribuído a variável não é importante. Por exemplo, a regra </a:t>
            </a:r>
            <a:r>
              <a:rPr lang="pt-BR" sz="2400" dirty="0" err="1"/>
              <a:t>tem_filho</a:t>
            </a:r>
            <a:r>
              <a:rPr lang="pt-BR" sz="2400" dirty="0"/>
              <a:t>:</a:t>
            </a:r>
          </a:p>
          <a:p>
            <a:pPr>
              <a:buNone/>
            </a:pPr>
            <a:endParaRPr lang="pt-BR" sz="2400" dirty="0"/>
          </a:p>
          <a:p>
            <a:pPr>
              <a:buNone/>
            </a:pPr>
            <a:r>
              <a:rPr lang="pt-BR" sz="2400" dirty="0"/>
              <a:t>	</a:t>
            </a:r>
            <a:r>
              <a:rPr lang="pt-BR" sz="1800" dirty="0" err="1"/>
              <a:t>Tem_filho</a:t>
            </a:r>
            <a:r>
              <a:rPr lang="pt-BR" sz="1800" dirty="0"/>
              <a:t>(X) :- progenitor(X,Y).</a:t>
            </a:r>
          </a:p>
          <a:p>
            <a:endParaRPr lang="pt-BR" sz="2400" dirty="0"/>
          </a:p>
          <a:p>
            <a:r>
              <a:rPr lang="pt-BR" sz="2400" dirty="0"/>
              <a:t>Para relação “ter filhos” não é necessário saber o nomes dos filhos. Neste vaso utiliza-se uma variável anônima representada por “_”.</a:t>
            </a:r>
          </a:p>
          <a:p>
            <a:pPr>
              <a:buNone/>
            </a:pPr>
            <a:r>
              <a:rPr lang="pt-BR" sz="2400" dirty="0"/>
              <a:t>	</a:t>
            </a:r>
            <a:endParaRPr lang="pt-BR" sz="1800" dirty="0"/>
          </a:p>
          <a:p>
            <a:pPr>
              <a:buNone/>
            </a:pPr>
            <a:r>
              <a:rPr lang="pt-BR" sz="1800" dirty="0"/>
              <a:t>	 </a:t>
            </a:r>
            <a:r>
              <a:rPr lang="pt-BR" sz="1800" dirty="0" err="1"/>
              <a:t>Tem_filho</a:t>
            </a:r>
            <a:r>
              <a:rPr lang="pt-BR" sz="1800" dirty="0"/>
              <a:t>(X) :- progenitor(X,_).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870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Variável Anônima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Cada vez que uma variável anônima aparece em uma cláusula, ele representa uma </a:t>
            </a:r>
            <a:r>
              <a:rPr lang="pt-BR" sz="2400" b="1" dirty="0"/>
              <a:t>nova variável</a:t>
            </a:r>
            <a:r>
              <a:rPr lang="pt-BR" sz="2400" dirty="0"/>
              <a:t> anônima. Por exemplo:</a:t>
            </a:r>
          </a:p>
          <a:p>
            <a:pPr lvl="1">
              <a:buNone/>
            </a:pPr>
            <a:endParaRPr lang="pt-BR" sz="1800" dirty="0"/>
          </a:p>
          <a:p>
            <a:pPr lvl="1">
              <a:buNone/>
            </a:pPr>
            <a:r>
              <a:rPr lang="pt-BR" sz="1800" dirty="0" err="1"/>
              <a:t>alguém_tem_filho</a:t>
            </a:r>
            <a:r>
              <a:rPr lang="pt-BR" sz="1800" dirty="0"/>
              <a:t> :- progenitor(_,_).</a:t>
            </a:r>
          </a:p>
          <a:p>
            <a:endParaRPr lang="pt-BR" sz="2400" dirty="0"/>
          </a:p>
          <a:p>
            <a:r>
              <a:rPr lang="pt-BR" sz="2400" dirty="0"/>
              <a:t>É equivale à:</a:t>
            </a:r>
          </a:p>
          <a:p>
            <a:pPr lvl="1">
              <a:buNone/>
            </a:pPr>
            <a:endParaRPr lang="pt-BR" sz="1800" dirty="0"/>
          </a:p>
          <a:p>
            <a:pPr lvl="1">
              <a:buNone/>
            </a:pPr>
            <a:r>
              <a:rPr lang="pt-BR" sz="1800" dirty="0" err="1"/>
              <a:t>alguém_tem_filho</a:t>
            </a:r>
            <a:r>
              <a:rPr lang="pt-BR" sz="1800" dirty="0"/>
              <a:t> :- progenitor(X,Y</a:t>
            </a:r>
            <a:r>
              <a:rPr lang="pt-BR" sz="18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04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Objetos estruturados </a:t>
            </a:r>
            <a:r>
              <a:rPr lang="pt-BR" sz="2400" dirty="0"/>
              <a:t>são objetos de dados com vários componentes.</a:t>
            </a:r>
          </a:p>
          <a:p>
            <a:endParaRPr lang="pt-BR" sz="2400" dirty="0"/>
          </a:p>
          <a:p>
            <a:r>
              <a:rPr lang="pt-BR" sz="2400" dirty="0"/>
              <a:t>Cada componente da estrutura pode ser outra estrutura.</a:t>
            </a:r>
          </a:p>
          <a:p>
            <a:endParaRPr lang="pt-BR" sz="2400" dirty="0"/>
          </a:p>
          <a:p>
            <a:r>
              <a:rPr lang="pt-BR" sz="2400" dirty="0"/>
              <a:t>Por exemplo, uma data pode ser vista como uma estrutura com três componentes: dia, mês, ano.</a:t>
            </a:r>
          </a:p>
          <a:p>
            <a:endParaRPr lang="pt-BR" sz="2400" dirty="0"/>
          </a:p>
          <a:p>
            <a:pPr lvl="1"/>
            <a:r>
              <a:rPr lang="pt-BR" sz="2000" dirty="0"/>
              <a:t>data(4,maio,2003</a:t>
            </a:r>
            <a:r>
              <a:rPr lang="pt-BR" sz="2000" dirty="0" smtClean="0"/>
              <a:t>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229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Todos os objetos estruturados são representados como </a:t>
            </a:r>
            <a:r>
              <a:rPr lang="pt-BR" sz="2400" b="1" dirty="0"/>
              <a:t>árvores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 raiz da árvore é o </a:t>
            </a:r>
            <a:r>
              <a:rPr lang="pt-BR" sz="2400" dirty="0" err="1"/>
              <a:t>funtor</a:t>
            </a:r>
            <a:r>
              <a:rPr lang="pt-BR" sz="2400" dirty="0"/>
              <a:t> e os filhos da raiz são os componentes.</a:t>
            </a:r>
          </a:p>
          <a:p>
            <a:endParaRPr lang="pt-BR" sz="2400" dirty="0"/>
          </a:p>
          <a:p>
            <a:r>
              <a:rPr lang="pt-BR" sz="2400" dirty="0"/>
              <a:t>data(4,maio,2003):</a:t>
            </a:r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63888" y="4389720"/>
            <a:ext cx="2198318" cy="1271528"/>
            <a:chOff x="3526217" y="3750940"/>
            <a:chExt cx="2198318" cy="1271528"/>
          </a:xfrm>
        </p:grpSpPr>
        <p:sp>
          <p:nvSpPr>
            <p:cNvPr id="5" name="Rectangle 4"/>
            <p:cNvSpPr/>
            <p:nvPr/>
          </p:nvSpPr>
          <p:spPr>
            <a:xfrm>
              <a:off x="4155192" y="3750940"/>
              <a:ext cx="6960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data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26217" y="4653136"/>
              <a:ext cx="4267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4 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128175" y="4653136"/>
              <a:ext cx="7505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maio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49964" y="4653136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2003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 bwMode="auto">
            <a:xfrm rot="5400000">
              <a:off x="3854959" y="4004891"/>
              <a:ext cx="532864" cy="76362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Straight Arrow Connector 9"/>
            <p:cNvCxnSpPr>
              <a:stCxn id="5" idx="2"/>
              <a:endCxn id="7" idx="0"/>
            </p:cNvCxnSpPr>
            <p:nvPr/>
          </p:nvCxnSpPr>
          <p:spPr bwMode="auto">
            <a:xfrm rot="16200000" flipH="1">
              <a:off x="4236889" y="4386587"/>
              <a:ext cx="532864" cy="23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Straight Arrow Connector 10"/>
            <p:cNvCxnSpPr>
              <a:stCxn id="5" idx="2"/>
              <a:endCxn id="8" idx="0"/>
            </p:cNvCxnSpPr>
            <p:nvPr/>
          </p:nvCxnSpPr>
          <p:spPr bwMode="auto">
            <a:xfrm rot="16200000" flipH="1">
              <a:off x="4653795" y="3969681"/>
              <a:ext cx="532864" cy="83404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524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Um triângulo pode ser representado da seguinte forma:</a:t>
            </a:r>
          </a:p>
          <a:p>
            <a:endParaRPr lang="pt-BR" sz="2400" dirty="0"/>
          </a:p>
          <a:p>
            <a:pPr lvl="1"/>
            <a:r>
              <a:rPr lang="pt-BR" sz="2000" dirty="0"/>
              <a:t>triângulo(ponto(2,4</a:t>
            </a:r>
            <a:r>
              <a:rPr lang="pt-BR" sz="2000" dirty="0" smtClean="0"/>
              <a:t>), ponto(3,6), ponto(4,2))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45024"/>
            <a:ext cx="2232248" cy="190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4311865" y="3573016"/>
            <a:ext cx="2708407" cy="2045772"/>
            <a:chOff x="4115078" y="3562052"/>
            <a:chExt cx="2708407" cy="2045772"/>
          </a:xfrm>
        </p:grpSpPr>
        <p:sp>
          <p:nvSpPr>
            <p:cNvPr id="6" name="Rectangle 5"/>
            <p:cNvSpPr/>
            <p:nvPr/>
          </p:nvSpPr>
          <p:spPr>
            <a:xfrm>
              <a:off x="4880153" y="3562052"/>
              <a:ext cx="12153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triângulo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139952" y="4355812"/>
              <a:ext cx="8451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ponto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72177" y="4355812"/>
              <a:ext cx="8451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ponto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74384" y="4355812"/>
              <a:ext cx="8451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ponto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15078" y="5238492"/>
              <a:ext cx="3321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96780" y="5229200"/>
              <a:ext cx="3321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4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51182" y="5238492"/>
              <a:ext cx="3321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3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80112" y="5238492"/>
              <a:ext cx="3321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6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15278" y="5238492"/>
              <a:ext cx="3321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4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91342" y="5238492"/>
              <a:ext cx="3321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6" name="Straight Arrow Connector 15"/>
            <p:cNvCxnSpPr>
              <a:stCxn id="7" idx="2"/>
              <a:endCxn id="10" idx="0"/>
            </p:cNvCxnSpPr>
            <p:nvPr/>
          </p:nvCxnSpPr>
          <p:spPr bwMode="auto">
            <a:xfrm rot="5400000">
              <a:off x="4165153" y="4841141"/>
              <a:ext cx="513348" cy="28135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7" name="Straight Arrow Connector 16"/>
            <p:cNvCxnSpPr>
              <a:stCxn id="6" idx="2"/>
              <a:endCxn id="7" idx="0"/>
            </p:cNvCxnSpPr>
            <p:nvPr/>
          </p:nvCxnSpPr>
          <p:spPr bwMode="auto">
            <a:xfrm rot="5400000">
              <a:off x="4812964" y="3680924"/>
              <a:ext cx="424428" cy="92534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Straight Arrow Connector 17"/>
            <p:cNvCxnSpPr>
              <a:stCxn id="7" idx="2"/>
              <a:endCxn id="11" idx="0"/>
            </p:cNvCxnSpPr>
            <p:nvPr/>
          </p:nvCxnSpPr>
          <p:spPr bwMode="auto">
            <a:xfrm rot="16200000" flipH="1">
              <a:off x="4460650" y="4826998"/>
              <a:ext cx="504056" cy="30034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Straight Arrow Connector 18"/>
            <p:cNvCxnSpPr>
              <a:stCxn id="6" idx="2"/>
              <a:endCxn id="8" idx="0"/>
            </p:cNvCxnSpPr>
            <p:nvPr/>
          </p:nvCxnSpPr>
          <p:spPr bwMode="auto">
            <a:xfrm rot="16200000" flipH="1">
              <a:off x="5279076" y="4140159"/>
              <a:ext cx="424428" cy="687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Straight Arrow Connector 19"/>
            <p:cNvCxnSpPr>
              <a:stCxn id="6" idx="2"/>
              <a:endCxn id="9" idx="0"/>
            </p:cNvCxnSpPr>
            <p:nvPr/>
          </p:nvCxnSpPr>
          <p:spPr bwMode="auto">
            <a:xfrm rot="16200000" flipH="1">
              <a:off x="5730180" y="3689056"/>
              <a:ext cx="424428" cy="90908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Straight Arrow Connector 20"/>
            <p:cNvCxnSpPr>
              <a:stCxn id="8" idx="2"/>
              <a:endCxn id="12" idx="0"/>
            </p:cNvCxnSpPr>
            <p:nvPr/>
          </p:nvCxnSpPr>
          <p:spPr bwMode="auto">
            <a:xfrm rot="5400000">
              <a:off x="5099318" y="4843081"/>
              <a:ext cx="513348" cy="277475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Straight Arrow Connector 21"/>
            <p:cNvCxnSpPr>
              <a:stCxn id="8" idx="2"/>
              <a:endCxn id="13" idx="0"/>
            </p:cNvCxnSpPr>
            <p:nvPr/>
          </p:nvCxnSpPr>
          <p:spPr bwMode="auto">
            <a:xfrm rot="16200000" flipH="1">
              <a:off x="5363782" y="4856090"/>
              <a:ext cx="513348" cy="251455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Straight Arrow Connector 22"/>
            <p:cNvCxnSpPr>
              <a:stCxn id="9" idx="2"/>
              <a:endCxn id="14" idx="0"/>
            </p:cNvCxnSpPr>
            <p:nvPr/>
          </p:nvCxnSpPr>
          <p:spPr bwMode="auto">
            <a:xfrm rot="5400000">
              <a:off x="5982469" y="4824025"/>
              <a:ext cx="513348" cy="31558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Straight Arrow Connector 23"/>
            <p:cNvCxnSpPr>
              <a:stCxn id="9" idx="2"/>
              <a:endCxn id="15" idx="0"/>
            </p:cNvCxnSpPr>
            <p:nvPr/>
          </p:nvCxnSpPr>
          <p:spPr bwMode="auto">
            <a:xfrm rot="16200000" flipH="1">
              <a:off x="6270501" y="4851579"/>
              <a:ext cx="513348" cy="26047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991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Operadores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91635"/>
              </p:ext>
            </p:extLst>
          </p:nvPr>
        </p:nvGraphicFramePr>
        <p:xfrm>
          <a:off x="971600" y="2132856"/>
          <a:ext cx="3024336" cy="331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2"/>
                <a:gridCol w="756084"/>
              </a:tblGrid>
              <a:tr h="36886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ysClr val="windowText" lastClr="000000"/>
                          </a:solidFill>
                        </a:rPr>
                        <a:t>Operadores Aritméticos</a:t>
                      </a:r>
                      <a:endParaRPr lang="pt-BR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Adição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Subtração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Multiplicação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Divisão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Divisão Inteira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//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Resto</a:t>
                      </a:r>
                      <a:r>
                        <a:rPr lang="pt-BR" sz="1800" b="0" baseline="0" dirty="0" smtClean="0">
                          <a:solidFill>
                            <a:sysClr val="windowText" lastClr="000000"/>
                          </a:solidFill>
                        </a:rPr>
                        <a:t> da Divisão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Mod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Potência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**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Atribuição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is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20737"/>
              </p:ext>
            </p:extLst>
          </p:nvPr>
        </p:nvGraphicFramePr>
        <p:xfrm>
          <a:off x="4499992" y="2143068"/>
          <a:ext cx="3672408" cy="295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114"/>
                <a:gridCol w="2652294"/>
              </a:tblGrid>
              <a:tr h="36886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ysClr val="windowText" lastClr="000000"/>
                          </a:solidFill>
                        </a:rPr>
                        <a:t>Operadores Relacionais</a:t>
                      </a:r>
                      <a:endParaRPr lang="pt-BR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&gt;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é maior do que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&lt; 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é menor do que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&gt;=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é maior ou  igual a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=&lt;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é menor ou igual a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==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é igual a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=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unifica com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\==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ysClr val="windowText" lastClr="000000"/>
                          </a:solidFill>
                        </a:rPr>
                        <a:t>X é diferente de Y</a:t>
                      </a:r>
                      <a:endParaRPr lang="pt-BR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4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Operadores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 operador “=” realiza apenas a </a:t>
            </a:r>
            <a:r>
              <a:rPr lang="pt-BR" sz="2400" b="1" dirty="0"/>
              <a:t>unificação de termos</a:t>
            </a:r>
            <a:r>
              <a:rPr lang="pt-BR" sz="2400" dirty="0"/>
              <a:t>: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dirty="0"/>
              <a:t>	?- X = 1 + 2.</a:t>
            </a:r>
          </a:p>
          <a:p>
            <a:pPr>
              <a:buNone/>
            </a:pPr>
            <a:r>
              <a:rPr lang="pt-BR" sz="2400" dirty="0"/>
              <a:t>	X = 1 + 2</a:t>
            </a:r>
          </a:p>
          <a:p>
            <a:endParaRPr lang="pt-BR" sz="2400" dirty="0"/>
          </a:p>
          <a:p>
            <a:r>
              <a:rPr lang="pt-BR" sz="2400" dirty="0"/>
              <a:t>O operador “</a:t>
            </a:r>
            <a:r>
              <a:rPr lang="pt-BR" sz="2400" dirty="0" err="1"/>
              <a:t>is</a:t>
            </a:r>
            <a:r>
              <a:rPr lang="pt-BR" sz="2400" dirty="0"/>
              <a:t>” </a:t>
            </a:r>
            <a:r>
              <a:rPr lang="pt-BR" sz="2400" b="1" dirty="0"/>
              <a:t>força a avaliação aritmética</a:t>
            </a:r>
            <a:r>
              <a:rPr lang="pt-BR" sz="2400" dirty="0"/>
              <a:t>:</a:t>
            </a:r>
          </a:p>
          <a:p>
            <a:pPr>
              <a:buNone/>
            </a:pPr>
            <a:endParaRPr lang="pt-BR" sz="2400" dirty="0"/>
          </a:p>
          <a:p>
            <a:pPr>
              <a:buNone/>
            </a:pPr>
            <a:r>
              <a:rPr lang="pt-BR" sz="2400" dirty="0"/>
              <a:t>	?- X </a:t>
            </a:r>
            <a:r>
              <a:rPr lang="pt-BR" sz="2400" dirty="0" err="1"/>
              <a:t>is</a:t>
            </a:r>
            <a:r>
              <a:rPr lang="pt-BR" sz="2400" dirty="0"/>
              <a:t> 1 + 2.</a:t>
            </a:r>
          </a:p>
          <a:p>
            <a:pPr>
              <a:buNone/>
            </a:pPr>
            <a:r>
              <a:rPr lang="pt-BR" sz="2400" dirty="0"/>
              <a:t>	X = 3</a:t>
            </a:r>
          </a:p>
          <a:p>
            <a:endParaRPr lang="pt-BR" sz="1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62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Programação em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Programar em Prolog envolve:</a:t>
            </a:r>
          </a:p>
          <a:p>
            <a:pPr lvl="1"/>
            <a:r>
              <a:rPr lang="pt-BR" dirty="0"/>
              <a:t>Declarar alguns </a:t>
            </a:r>
            <a:r>
              <a:rPr lang="pt-BR" b="1" dirty="0"/>
              <a:t>fatos</a:t>
            </a:r>
            <a:r>
              <a:rPr lang="pt-BR" dirty="0"/>
              <a:t> a respeito de objetos e seus relacionamentos.  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Definir algumas </a:t>
            </a:r>
            <a:r>
              <a:rPr lang="pt-BR" b="1" dirty="0"/>
              <a:t>regras</a:t>
            </a:r>
            <a:r>
              <a:rPr lang="pt-BR" dirty="0"/>
              <a:t> sobre os objetos e seus relacionamentos.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Fazer </a:t>
            </a:r>
            <a:r>
              <a:rPr lang="pt-BR" b="1" dirty="0"/>
              <a:t>perguntas</a:t>
            </a:r>
            <a:r>
              <a:rPr lang="pt-BR" dirty="0"/>
              <a:t> sobre os objetos e seus relacionamentos</a:t>
            </a:r>
            <a:r>
              <a:rPr lang="pt-BR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317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Operadores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Se a variável à esquerda do operador “</a:t>
            </a:r>
            <a:r>
              <a:rPr lang="pt-BR" sz="2400" dirty="0" err="1"/>
              <a:t>is</a:t>
            </a:r>
            <a:r>
              <a:rPr lang="pt-BR" sz="2400" dirty="0"/>
              <a:t>” já estiver instanciada, o Prolog apenas compara o valor da variável com o resultado da expressão à direita de “</a:t>
            </a:r>
            <a:r>
              <a:rPr lang="pt-BR" sz="2400" dirty="0" err="1"/>
              <a:t>is</a:t>
            </a:r>
            <a:r>
              <a:rPr lang="pt-BR" sz="2400" dirty="0"/>
              <a:t>”: 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dirty="0"/>
              <a:t>	?- X = 3, X </a:t>
            </a:r>
            <a:r>
              <a:rPr lang="pt-BR" sz="2400" dirty="0" err="1"/>
              <a:t>is</a:t>
            </a:r>
            <a:r>
              <a:rPr lang="pt-BR" sz="2400" dirty="0"/>
              <a:t> 1 + 2.</a:t>
            </a:r>
          </a:p>
          <a:p>
            <a:pPr>
              <a:buNone/>
            </a:pPr>
            <a:r>
              <a:rPr lang="pt-BR" sz="2400" dirty="0"/>
              <a:t>	X = 3</a:t>
            </a:r>
          </a:p>
          <a:p>
            <a:pPr>
              <a:buNone/>
            </a:pPr>
            <a:r>
              <a:rPr lang="pt-BR" sz="2400" dirty="0"/>
              <a:t>	</a:t>
            </a:r>
          </a:p>
          <a:p>
            <a:pPr>
              <a:buNone/>
            </a:pPr>
            <a:r>
              <a:rPr lang="pt-BR" sz="2400" dirty="0"/>
              <a:t>	?- X = 5, X </a:t>
            </a:r>
            <a:r>
              <a:rPr lang="pt-BR" sz="2400" dirty="0" err="1"/>
              <a:t>is</a:t>
            </a:r>
            <a:r>
              <a:rPr lang="pt-BR" sz="2400" dirty="0"/>
              <a:t> 1 + 2.</a:t>
            </a:r>
          </a:p>
          <a:p>
            <a:pPr>
              <a:buNone/>
            </a:pPr>
            <a:r>
              <a:rPr lang="pt-BR" sz="2400" dirty="0"/>
              <a:t>	</a:t>
            </a:r>
            <a:r>
              <a:rPr lang="pt-BR" sz="2400" dirty="0" smtClean="0"/>
              <a:t>false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762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Unificação de Termos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Dois termos se unificam (</a:t>
            </a:r>
            <a:r>
              <a:rPr lang="pt-BR" sz="2800" dirty="0" err="1"/>
              <a:t>matching</a:t>
            </a:r>
            <a:r>
              <a:rPr lang="pt-BR" sz="2800" dirty="0"/>
              <a:t>) se:</a:t>
            </a:r>
          </a:p>
          <a:p>
            <a:endParaRPr lang="pt-BR" sz="2800" dirty="0"/>
          </a:p>
          <a:p>
            <a:pPr lvl="1"/>
            <a:r>
              <a:rPr lang="pt-BR" sz="2400" dirty="0"/>
              <a:t>Eles são idênticos ou</a:t>
            </a:r>
            <a:r>
              <a:rPr lang="pt-BR" sz="2400" dirty="0" smtClean="0"/>
              <a:t> as variáveis </a:t>
            </a:r>
            <a:r>
              <a:rPr lang="pt-BR" sz="2400" dirty="0"/>
              <a:t>em ambos os termos podem ser instanciadas a objetos de maneira que após a substituição das variáveis os termos se tornam idênticos.</a:t>
            </a:r>
          </a:p>
          <a:p>
            <a:endParaRPr lang="pt-BR" sz="2800" dirty="0"/>
          </a:p>
          <a:p>
            <a:r>
              <a:rPr lang="pt-BR" sz="2400" dirty="0"/>
              <a:t>Por exemplo, existe a unificação entre os termos </a:t>
            </a:r>
            <a:r>
              <a:rPr lang="pt-BR" sz="2400" b="1" dirty="0"/>
              <a:t>data(D,M,2003)</a:t>
            </a:r>
            <a:r>
              <a:rPr lang="pt-BR" sz="2400" dirty="0"/>
              <a:t> e </a:t>
            </a:r>
            <a:r>
              <a:rPr lang="pt-BR" sz="2400" b="1" dirty="0"/>
              <a:t>data(D1,maio,A) </a:t>
            </a:r>
            <a:r>
              <a:rPr lang="pt-BR" sz="2400" dirty="0"/>
              <a:t>instanciando  D = D1, M = maio, A = 2003.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94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Unificação de Termos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000" dirty="0"/>
              <a:t>data(D,M,2003) = data(D1,maio,A), data(D,M,2003) = data(15,maio,A1).</a:t>
            </a:r>
          </a:p>
          <a:p>
            <a:endParaRPr lang="pt-BR" sz="2000" dirty="0"/>
          </a:p>
          <a:p>
            <a:pPr>
              <a:buNone/>
            </a:pPr>
            <a:r>
              <a:rPr lang="pt-BR" sz="2000" dirty="0"/>
              <a:t>D = 15</a:t>
            </a:r>
          </a:p>
          <a:p>
            <a:pPr>
              <a:buNone/>
            </a:pPr>
            <a:r>
              <a:rPr lang="pt-BR" sz="2000" dirty="0"/>
              <a:t>M = maio</a:t>
            </a:r>
          </a:p>
          <a:p>
            <a:pPr>
              <a:buNone/>
            </a:pPr>
            <a:r>
              <a:rPr lang="pt-BR" sz="2000" dirty="0"/>
              <a:t>D1 = 15</a:t>
            </a:r>
          </a:p>
          <a:p>
            <a:pPr>
              <a:buNone/>
            </a:pPr>
            <a:r>
              <a:rPr lang="pt-BR" sz="2000" dirty="0"/>
              <a:t>A = 2003</a:t>
            </a:r>
          </a:p>
          <a:p>
            <a:pPr>
              <a:buNone/>
            </a:pPr>
            <a:r>
              <a:rPr lang="pt-BR" sz="2000" dirty="0"/>
              <a:t>A1 = 2003</a:t>
            </a:r>
          </a:p>
          <a:p>
            <a:pPr>
              <a:buNone/>
            </a:pPr>
            <a:endParaRPr lang="pt-BR" sz="2000" dirty="0"/>
          </a:p>
          <a:p>
            <a:r>
              <a:rPr lang="pt-BR" sz="2800" dirty="0"/>
              <a:t>Por outro lado, </a:t>
            </a:r>
            <a:r>
              <a:rPr lang="pt-BR" sz="2800" b="1" dirty="0"/>
              <a:t>não existe </a:t>
            </a:r>
            <a:r>
              <a:rPr lang="pt-BR" sz="2800" dirty="0"/>
              <a:t>unificação entre os termos:</a:t>
            </a:r>
          </a:p>
          <a:p>
            <a:pPr>
              <a:buNone/>
            </a:pPr>
            <a:r>
              <a:rPr lang="pt-BR" sz="2000" dirty="0" smtClean="0"/>
              <a:t>data(D,M,2003</a:t>
            </a:r>
            <a:r>
              <a:rPr lang="pt-BR" sz="2000" dirty="0"/>
              <a:t>), data(D1,M1,1948)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46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Unificação de Termos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</a:t>
            </a:r>
            <a:r>
              <a:rPr lang="pt-BR" sz="2800" b="1" dirty="0"/>
              <a:t>unificação</a:t>
            </a:r>
            <a:r>
              <a:rPr lang="pt-BR" sz="2800" dirty="0"/>
              <a:t> é um processo que toma dois termos e verifica se eles unificam:</a:t>
            </a:r>
          </a:p>
          <a:p>
            <a:endParaRPr lang="pt-BR" sz="2400" dirty="0"/>
          </a:p>
          <a:p>
            <a:pPr lvl="1"/>
            <a:r>
              <a:rPr lang="pt-BR" sz="2000" dirty="0"/>
              <a:t>Se os termos não unificam, o processo falha (e as variáveis não se tornam instanciadas).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Se os termos unificam, o processo tem sucesso e também instancia as variáveis em ambos os termos para os valores que os tornam idênticos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492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Unificação de Termos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As regras que regem se dois termos S e T unificam são:</a:t>
            </a:r>
          </a:p>
          <a:p>
            <a:endParaRPr lang="pt-BR" sz="2400" dirty="0"/>
          </a:p>
          <a:p>
            <a:pPr lvl="1"/>
            <a:r>
              <a:rPr lang="pt-BR" sz="2000" b="1" dirty="0"/>
              <a:t>Se S e T são constantes</a:t>
            </a:r>
            <a:r>
              <a:rPr lang="pt-BR" sz="2000" dirty="0"/>
              <a:t>, então S e T unificam somente se são o mesmo objeto.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Se S for uma variável e T for qualquer termo</a:t>
            </a:r>
            <a:r>
              <a:rPr lang="pt-BR" sz="2000" dirty="0"/>
              <a:t>, então unificam e S é instanciado para T.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Se S e T são estruturas</a:t>
            </a:r>
            <a:r>
              <a:rPr lang="pt-BR" sz="2000" dirty="0"/>
              <a:t>, elas unificam somente se: </a:t>
            </a:r>
          </a:p>
          <a:p>
            <a:pPr lvl="2"/>
            <a:r>
              <a:rPr lang="pt-BR" sz="1600" dirty="0"/>
              <a:t>S e T têm o mesmo </a:t>
            </a:r>
            <a:r>
              <a:rPr lang="pt-BR" sz="1600" dirty="0" err="1"/>
              <a:t>funtor</a:t>
            </a:r>
            <a:r>
              <a:rPr lang="pt-BR" sz="1600" dirty="0"/>
              <a:t> principal.</a:t>
            </a:r>
          </a:p>
          <a:p>
            <a:pPr lvl="2"/>
            <a:r>
              <a:rPr lang="pt-BR" sz="1600" dirty="0"/>
              <a:t>Todos seus componentes correspondentes unificam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79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Comparação de Termos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3574"/>
              </p:ext>
            </p:extLst>
          </p:nvPr>
        </p:nvGraphicFramePr>
        <p:xfrm>
          <a:off x="755576" y="1891000"/>
          <a:ext cx="7632848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380"/>
                <a:gridCol w="607046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noProof="0" dirty="0" smtClean="0">
                          <a:solidFill>
                            <a:srgbClr val="000000"/>
                          </a:solidFill>
                        </a:rPr>
                        <a:t>Operadores Relacionais</a:t>
                      </a:r>
                      <a:endParaRPr lang="pt-BR" sz="18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noProof="0" smtClean="0">
                          <a:solidFill>
                            <a:srgbClr val="000000"/>
                          </a:solidFill>
                        </a:rPr>
                        <a:t>X = Y</a:t>
                      </a:r>
                      <a:endParaRPr lang="pt-BR" sz="1800" b="0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noProof="0" dirty="0" smtClean="0">
                          <a:solidFill>
                            <a:srgbClr val="000000"/>
                          </a:solidFill>
                        </a:rPr>
                        <a:t>X unifica com Y, é verdadeiro quando dois termos são o mesmo. Entretanto, se um dos termos é uma variável, o operador = causa a instanciação da variável.</a:t>
                      </a:r>
                      <a:endParaRPr lang="pt-BR" sz="1800" b="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noProof="0" smtClean="0">
                          <a:solidFill>
                            <a:srgbClr val="000000"/>
                          </a:solidFill>
                        </a:rPr>
                        <a:t>X \= Y</a:t>
                      </a:r>
                      <a:endParaRPr lang="pt-BR" sz="1800" b="0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noProof="0" smtClean="0">
                          <a:solidFill>
                            <a:srgbClr val="000000"/>
                          </a:solidFill>
                        </a:rPr>
                        <a:t>X não unifica com Y</a:t>
                      </a:r>
                      <a:endParaRPr lang="pt-BR" sz="1800" b="0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noProof="0" smtClean="0">
                          <a:solidFill>
                            <a:srgbClr val="000000"/>
                          </a:solidFill>
                        </a:rPr>
                        <a:t>X == Y </a:t>
                      </a:r>
                      <a:endParaRPr lang="pt-BR" sz="1800" b="0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noProof="0" dirty="0" smtClean="0">
                          <a:solidFill>
                            <a:srgbClr val="000000"/>
                          </a:solidFill>
                        </a:rPr>
                        <a:t>X é literalmente igual a Y (igualdade literal), que é verdadeiro se os termos X e Y são idênticos, ou seja, eles têm a mesma estrutura e todos os componentes correspondentes são os mesmos, incluindo o nome das variáveis.</a:t>
                      </a:r>
                      <a:endParaRPr lang="pt-BR" sz="1800" b="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noProof="0" dirty="0" smtClean="0">
                          <a:solidFill>
                            <a:srgbClr val="000000"/>
                          </a:solidFill>
                        </a:rPr>
                        <a:t>X \== Y</a:t>
                      </a:r>
                      <a:endParaRPr lang="pt-BR" sz="1800" b="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noProof="0" dirty="0" smtClean="0">
                          <a:solidFill>
                            <a:srgbClr val="000000"/>
                          </a:solidFill>
                        </a:rPr>
                        <a:t>X não é literalmente igual a Y que é o complemento de X==Y</a:t>
                      </a:r>
                      <a:endParaRPr lang="pt-BR" sz="1800" b="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Comparação de Termos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1800" b="1" dirty="0"/>
              <a:t>?- f(</a:t>
            </a:r>
            <a:r>
              <a:rPr lang="es-ES" sz="1800" b="1" dirty="0" err="1"/>
              <a:t>a,b</a:t>
            </a:r>
            <a:r>
              <a:rPr lang="es-ES" sz="1800" b="1" dirty="0"/>
              <a:t>) == f(</a:t>
            </a:r>
            <a:r>
              <a:rPr lang="es-ES" sz="1800" b="1" dirty="0" err="1"/>
              <a:t>a,b</a:t>
            </a:r>
            <a:r>
              <a:rPr lang="es-ES" sz="1800" b="1" dirty="0"/>
              <a:t>).</a:t>
            </a:r>
          </a:p>
          <a:p>
            <a:pPr>
              <a:buNone/>
            </a:pPr>
            <a:r>
              <a:rPr lang="es-ES" sz="1800" dirty="0"/>
              <a:t>true</a:t>
            </a:r>
          </a:p>
          <a:p>
            <a:pPr>
              <a:buNone/>
            </a:pPr>
            <a:r>
              <a:rPr lang="es-ES" sz="1800" b="1" dirty="0"/>
              <a:t>?- f(</a:t>
            </a:r>
            <a:r>
              <a:rPr lang="es-ES" sz="1800" b="1" dirty="0" err="1"/>
              <a:t>a,b</a:t>
            </a:r>
            <a:r>
              <a:rPr lang="es-ES" sz="1800" b="1" dirty="0"/>
              <a:t>) == f(</a:t>
            </a:r>
            <a:r>
              <a:rPr lang="es-ES" sz="1800" b="1" dirty="0" err="1"/>
              <a:t>a,X</a:t>
            </a:r>
            <a:r>
              <a:rPr lang="es-ES" sz="1800" b="1" dirty="0"/>
              <a:t>).</a:t>
            </a:r>
          </a:p>
          <a:p>
            <a:pPr>
              <a:buNone/>
            </a:pPr>
            <a:r>
              <a:rPr lang="es-ES" sz="1800" dirty="0"/>
              <a:t>false</a:t>
            </a:r>
          </a:p>
          <a:p>
            <a:pPr>
              <a:buNone/>
            </a:pPr>
            <a:r>
              <a:rPr lang="es-ES" sz="1800" b="1" dirty="0"/>
              <a:t>?- f(</a:t>
            </a:r>
            <a:r>
              <a:rPr lang="es-ES" sz="1800" b="1" dirty="0" err="1"/>
              <a:t>a,X</a:t>
            </a:r>
            <a:r>
              <a:rPr lang="es-ES" sz="1800" b="1" dirty="0"/>
              <a:t>) == f(</a:t>
            </a:r>
            <a:r>
              <a:rPr lang="es-ES" sz="1800" b="1" dirty="0" err="1"/>
              <a:t>a,Y</a:t>
            </a:r>
            <a:r>
              <a:rPr lang="es-ES" sz="1800" b="1" dirty="0"/>
              <a:t>).</a:t>
            </a:r>
          </a:p>
          <a:p>
            <a:pPr>
              <a:buNone/>
            </a:pPr>
            <a:r>
              <a:rPr lang="es-ES" sz="1800" dirty="0"/>
              <a:t>false</a:t>
            </a:r>
          </a:p>
          <a:p>
            <a:pPr>
              <a:buNone/>
            </a:pPr>
            <a:r>
              <a:rPr lang="es-ES" sz="1800" b="1" dirty="0"/>
              <a:t>?- X == X.</a:t>
            </a:r>
          </a:p>
          <a:p>
            <a:pPr>
              <a:buNone/>
            </a:pPr>
            <a:r>
              <a:rPr lang="es-ES" sz="1800" dirty="0"/>
              <a:t>true</a:t>
            </a:r>
          </a:p>
          <a:p>
            <a:pPr>
              <a:buNone/>
            </a:pPr>
            <a:r>
              <a:rPr lang="es-ES" sz="1800" b="1" dirty="0"/>
              <a:t>?- X == Y.</a:t>
            </a:r>
          </a:p>
          <a:p>
            <a:pPr>
              <a:buNone/>
            </a:pPr>
            <a:r>
              <a:rPr lang="es-ES" sz="1800" dirty="0"/>
              <a:t>false</a:t>
            </a:r>
          </a:p>
          <a:p>
            <a:pPr>
              <a:buNone/>
            </a:pPr>
            <a:r>
              <a:rPr lang="es-ES" sz="1800" b="1" dirty="0"/>
              <a:t>?- X \== Y.</a:t>
            </a:r>
          </a:p>
          <a:p>
            <a:pPr>
              <a:buNone/>
            </a:pPr>
            <a:r>
              <a:rPr lang="es-ES" sz="1800" dirty="0"/>
              <a:t>true</a:t>
            </a:r>
          </a:p>
          <a:p>
            <a:pPr>
              <a:buNone/>
            </a:pPr>
            <a:r>
              <a:rPr lang="es-ES" sz="1800" b="1" dirty="0"/>
              <a:t>?- g(</a:t>
            </a:r>
            <a:r>
              <a:rPr lang="es-ES" sz="1800" b="1" dirty="0" err="1"/>
              <a:t>X,f</a:t>
            </a:r>
            <a:r>
              <a:rPr lang="es-ES" sz="1800" b="1" dirty="0"/>
              <a:t>(</a:t>
            </a:r>
            <a:r>
              <a:rPr lang="es-ES" sz="1800" b="1" dirty="0" err="1"/>
              <a:t>a,Y</a:t>
            </a:r>
            <a:r>
              <a:rPr lang="es-ES" sz="1800" b="1" dirty="0"/>
              <a:t>)) == g(</a:t>
            </a:r>
            <a:r>
              <a:rPr lang="es-ES" sz="1800" b="1" dirty="0" err="1"/>
              <a:t>X,f</a:t>
            </a:r>
            <a:r>
              <a:rPr lang="es-ES" sz="1800" b="1" dirty="0"/>
              <a:t>(</a:t>
            </a:r>
            <a:r>
              <a:rPr lang="es-ES" sz="1800" b="1" dirty="0" err="1"/>
              <a:t>a,Y</a:t>
            </a:r>
            <a:r>
              <a:rPr lang="es-ES" sz="1800" b="1" dirty="0"/>
              <a:t>)).</a:t>
            </a:r>
          </a:p>
          <a:p>
            <a:pPr>
              <a:buNone/>
            </a:pPr>
            <a:r>
              <a:rPr lang="es-ES" sz="1800" dirty="0"/>
              <a:t>true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166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Predicados para Verificação de Tipos de Termos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9859"/>
              </p:ext>
            </p:extLst>
          </p:nvPr>
        </p:nvGraphicFramePr>
        <p:xfrm>
          <a:off x="1187624" y="2204864"/>
          <a:ext cx="69847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087"/>
                <a:gridCol w="517068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ysClr val="windowText" lastClr="000000"/>
                          </a:solidFill>
                        </a:rPr>
                        <a:t>Predicado</a:t>
                      </a:r>
                      <a:endParaRPr lang="pt-BR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ysClr val="windowText" lastClr="000000"/>
                          </a:solidFill>
                        </a:rPr>
                        <a:t>Verdadeiro se:</a:t>
                      </a:r>
                      <a:endParaRPr lang="pt-BR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var(X)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X é uma variável não instanciada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nonvar(X)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X não é uma variável ou X é uma variável instanciada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atom(X)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X é uma sentença atômica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integer(X)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X é um inteiro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float(X)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X é um número real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atomic(X)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X é uma constante 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compound(X)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ysClr val="windowText" lastClr="000000"/>
                          </a:solidFill>
                        </a:rPr>
                        <a:t>X é uma estrutura</a:t>
                      </a:r>
                      <a:endParaRPr lang="pt-BR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7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Predicados para Verificação de Tipos de Termos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b="1" dirty="0"/>
              <a:t>?- var(Z), Z = 2.</a:t>
            </a:r>
          </a:p>
          <a:p>
            <a:pPr>
              <a:buNone/>
            </a:pPr>
            <a:r>
              <a:rPr lang="pl-PL" sz="1800" dirty="0"/>
              <a:t>Z = 2</a:t>
            </a:r>
          </a:p>
          <a:p>
            <a:pPr>
              <a:buNone/>
            </a:pPr>
            <a:r>
              <a:rPr lang="pl-PL" sz="1800" b="1" dirty="0"/>
              <a:t>?- Z = 2, var(Z).</a:t>
            </a:r>
          </a:p>
          <a:p>
            <a:pPr>
              <a:buNone/>
            </a:pPr>
            <a:r>
              <a:rPr lang="pt-BR" sz="1800" dirty="0"/>
              <a:t>false</a:t>
            </a:r>
            <a:endParaRPr lang="pl-PL" sz="1800" dirty="0"/>
          </a:p>
          <a:p>
            <a:pPr>
              <a:buNone/>
            </a:pPr>
            <a:r>
              <a:rPr lang="pl-PL" sz="1800" b="1" dirty="0"/>
              <a:t>?- integer(Z), Z = 2.</a:t>
            </a:r>
          </a:p>
          <a:p>
            <a:pPr>
              <a:buNone/>
            </a:pPr>
            <a:r>
              <a:rPr lang="pt-BR" sz="1800" dirty="0"/>
              <a:t>false</a:t>
            </a:r>
            <a:endParaRPr lang="pl-PL" sz="1800" dirty="0"/>
          </a:p>
          <a:p>
            <a:pPr>
              <a:buNone/>
            </a:pPr>
            <a:r>
              <a:rPr lang="pl-PL" sz="1800" b="1" dirty="0"/>
              <a:t>?- Z = 2, integer(Z), nonvar(Z).</a:t>
            </a:r>
          </a:p>
          <a:p>
            <a:pPr>
              <a:buNone/>
            </a:pPr>
            <a:r>
              <a:rPr lang="pl-PL" sz="1800" dirty="0"/>
              <a:t>Z = 2</a:t>
            </a:r>
          </a:p>
          <a:p>
            <a:pPr>
              <a:buNone/>
            </a:pPr>
            <a:r>
              <a:rPr lang="pl-PL" sz="1800" b="1" dirty="0"/>
              <a:t>?- atom(3.14).</a:t>
            </a:r>
          </a:p>
          <a:p>
            <a:pPr>
              <a:buNone/>
            </a:pPr>
            <a:r>
              <a:rPr lang="pt-BR" sz="1800" dirty="0" smtClean="0"/>
              <a:t>false</a:t>
            </a:r>
            <a:endParaRPr lang="pl-PL" sz="1800" dirty="0"/>
          </a:p>
        </p:txBody>
      </p:sp>
      <p:sp>
        <p:nvSpPr>
          <p:cNvPr id="4" name="Rectangle 3"/>
          <p:cNvSpPr/>
          <p:nvPr/>
        </p:nvSpPr>
        <p:spPr>
          <a:xfrm>
            <a:off x="5076056" y="1556792"/>
            <a:ext cx="280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b="1" dirty="0"/>
              <a:t>?- atomic(3.14).</a:t>
            </a:r>
          </a:p>
          <a:p>
            <a:pPr>
              <a:buNone/>
            </a:pPr>
            <a:r>
              <a:rPr lang="pt-BR" dirty="0" err="1"/>
              <a:t>true</a:t>
            </a:r>
            <a:endParaRPr lang="pl-PL" dirty="0"/>
          </a:p>
          <a:p>
            <a:pPr>
              <a:buNone/>
            </a:pPr>
            <a:r>
              <a:rPr lang="pl-PL" b="1" dirty="0"/>
              <a:t>?- atom(==&gt;).</a:t>
            </a:r>
          </a:p>
          <a:p>
            <a:pPr>
              <a:buNone/>
            </a:pPr>
            <a:r>
              <a:rPr lang="pt-BR" dirty="0" err="1"/>
              <a:t>true</a:t>
            </a:r>
            <a:endParaRPr lang="pl-PL" dirty="0"/>
          </a:p>
          <a:p>
            <a:pPr>
              <a:buNone/>
            </a:pPr>
            <a:r>
              <a:rPr lang="pl-PL" b="1" dirty="0"/>
              <a:t>?- atom(p(1)).</a:t>
            </a:r>
          </a:p>
          <a:p>
            <a:pPr>
              <a:buNone/>
            </a:pPr>
            <a:r>
              <a:rPr lang="pt-BR" dirty="0"/>
              <a:t>false</a:t>
            </a:r>
            <a:endParaRPr lang="pl-PL" dirty="0"/>
          </a:p>
          <a:p>
            <a:pPr>
              <a:buNone/>
            </a:pPr>
            <a:r>
              <a:rPr lang="pl-PL" b="1" dirty="0"/>
              <a:t>?- compound(2+X).</a:t>
            </a:r>
          </a:p>
          <a:p>
            <a:pPr>
              <a:buNone/>
            </a:pPr>
            <a:r>
              <a:rPr lang="pt-BR" dirty="0" err="1"/>
              <a:t>true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2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Um macaco encontra-se próximo à porta de uma sala. No meio da sala há uma banana pendurada no teto. O macaco tem fome e quer comer a banana mas ela está a uma altura fora de seu alcance. Perto da janela da sala encontra-se uma caixa que o macaco pode utilizar para alcançar a banana. O macaco pode realizar as seguintes ações:</a:t>
            </a:r>
          </a:p>
          <a:p>
            <a:endParaRPr lang="pt-BR" sz="2000" dirty="0"/>
          </a:p>
          <a:p>
            <a:pPr lvl="1"/>
            <a:r>
              <a:rPr lang="pt-BR" sz="1600" dirty="0"/>
              <a:t>Caminhar no chão da sala;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Subir na caixa (se estiver ao lado da caixa);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Empurrar a caixa pelo chão da sala (se estiver ao lado da caixa);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Pegar a banana (se estiver parado sobre a caixa diretamente embaixo da banana</a:t>
            </a:r>
            <a:r>
              <a:rPr lang="pt-BR" sz="1600" dirty="0" smtClean="0"/>
              <a:t>).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447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SWI-Prolog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Open </a:t>
            </a:r>
            <a:r>
              <a:rPr lang="pt-BR" dirty="0" err="1" smtClean="0"/>
              <a:t>Source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 err="1"/>
              <a:t>Multiplataforma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/>
              <a:t>Possui interface com as linguagens C e C++.</a:t>
            </a:r>
          </a:p>
          <a:p>
            <a:endParaRPr lang="pt-BR" dirty="0"/>
          </a:p>
          <a:p>
            <a:r>
              <a:rPr lang="pt-BR" dirty="0">
                <a:hlinkClick r:id="rId2"/>
              </a:rPr>
              <a:t>www.swi-prolog.org</a:t>
            </a:r>
            <a:r>
              <a:rPr lang="pt-BR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É conveniente combinar essas 4 informações em uma </a:t>
            </a:r>
            <a:r>
              <a:rPr lang="pt-BR" b="1" dirty="0"/>
              <a:t>estrutura de estado</a:t>
            </a:r>
            <a:r>
              <a:rPr lang="pt-BR" dirty="0"/>
              <a:t>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 estado inicial é determinado pela posição dos objetos. </a:t>
            </a:r>
          </a:p>
          <a:p>
            <a:endParaRPr lang="pt-BR" dirty="0"/>
          </a:p>
          <a:p>
            <a:r>
              <a:rPr lang="pt-BR" dirty="0"/>
              <a:t>O estado final é qualquer estado onde o último componente da estrutura é “</a:t>
            </a:r>
            <a:r>
              <a:rPr lang="pt-BR" dirty="0" smtClean="0"/>
              <a:t>tem”:</a:t>
            </a:r>
            <a:endParaRPr lang="pt-BR" sz="2400" dirty="0"/>
          </a:p>
          <a:p>
            <a:pPr>
              <a:buNone/>
            </a:pPr>
            <a:r>
              <a:rPr lang="pt-BR" sz="2400" dirty="0"/>
              <a:t>	</a:t>
            </a:r>
          </a:p>
          <a:p>
            <a:pPr>
              <a:buNone/>
            </a:pPr>
            <a:r>
              <a:rPr lang="pt-BR" dirty="0"/>
              <a:t>	estado(_,_,_,tem)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97164" y="2492896"/>
            <a:ext cx="5418564" cy="1136804"/>
            <a:chOff x="1697164" y="2771636"/>
            <a:chExt cx="5418564" cy="1136804"/>
          </a:xfrm>
        </p:grpSpPr>
        <p:grpSp>
          <p:nvGrpSpPr>
            <p:cNvPr id="5" name="Group 4"/>
            <p:cNvGrpSpPr/>
            <p:nvPr/>
          </p:nvGrpSpPr>
          <p:grpSpPr>
            <a:xfrm>
              <a:off x="1697164" y="2771636"/>
              <a:ext cx="4123349" cy="1136804"/>
              <a:chOff x="1731501" y="3885664"/>
              <a:chExt cx="4123349" cy="113680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975656" y="3885664"/>
                <a:ext cx="10550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rgbClr val="000000"/>
                    </a:solidFill>
                    <a:latin typeface="+mn-lt"/>
                  </a:rPr>
                  <a:t>estado</a:t>
                </a:r>
                <a:endParaRPr lang="pt-BR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731501" y="4653136"/>
                <a:ext cx="14414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rgbClr val="000000"/>
                    </a:solidFill>
                    <a:latin typeface="+mn-lt"/>
                  </a:rPr>
                  <a:t>na_porta </a:t>
                </a:r>
                <a:endParaRPr lang="pt-BR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171837" y="4653136"/>
                <a:ext cx="12073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rgbClr val="000000"/>
                    </a:solidFill>
                    <a:latin typeface="+mn-lt"/>
                  </a:rPr>
                  <a:t>no_piso</a:t>
                </a:r>
                <a:endParaRPr lang="pt-BR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89384" y="4653136"/>
                <a:ext cx="1465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rgbClr val="000000"/>
                    </a:solidFill>
                    <a:latin typeface="+mn-lt"/>
                  </a:rPr>
                  <a:t>na_janela</a:t>
                </a:r>
                <a:endParaRPr lang="pt-BR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  <p:cxnSp>
            <p:nvCxnSpPr>
              <p:cNvPr id="12" name="Straight Arrow Connector 11"/>
              <p:cNvCxnSpPr>
                <a:stCxn id="8" idx="2"/>
                <a:endCxn id="9" idx="0"/>
              </p:cNvCxnSpPr>
              <p:nvPr/>
            </p:nvCxnSpPr>
            <p:spPr bwMode="auto">
              <a:xfrm rot="5400000">
                <a:off x="3278638" y="3428569"/>
                <a:ext cx="398140" cy="2050994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3" name="Straight Arrow Connector 12"/>
              <p:cNvCxnSpPr>
                <a:stCxn id="8" idx="2"/>
                <a:endCxn id="10" idx="0"/>
              </p:cNvCxnSpPr>
              <p:nvPr/>
            </p:nvCxnSpPr>
            <p:spPr bwMode="auto">
              <a:xfrm rot="5400000">
                <a:off x="3940297" y="4090228"/>
                <a:ext cx="398140" cy="727676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4" name="Straight Arrow Connector 13"/>
              <p:cNvCxnSpPr>
                <a:stCxn id="8" idx="2"/>
                <a:endCxn id="11" idx="0"/>
              </p:cNvCxnSpPr>
              <p:nvPr/>
            </p:nvCxnSpPr>
            <p:spPr bwMode="auto">
              <a:xfrm rot="16200000" flipH="1">
                <a:off x="4613591" y="4144610"/>
                <a:ext cx="398140" cy="618912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</p:grpSp>
        <p:sp>
          <p:nvSpPr>
            <p:cNvPr id="6" name="Rectangle 5"/>
            <p:cNvSpPr/>
            <p:nvPr/>
          </p:nvSpPr>
          <p:spPr>
            <a:xfrm>
              <a:off x="5796136" y="3539108"/>
              <a:ext cx="131959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 smtClean="0">
                  <a:solidFill>
                    <a:srgbClr val="000000"/>
                  </a:solidFill>
                  <a:latin typeface="+mn-lt"/>
                </a:rPr>
                <a:t>não_tem</a:t>
              </a:r>
              <a:endParaRPr lang="pt-BR" b="1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7" name="Straight Arrow Connector 6"/>
            <p:cNvCxnSpPr>
              <a:stCxn id="8" idx="2"/>
              <a:endCxn id="6" idx="0"/>
            </p:cNvCxnSpPr>
            <p:nvPr/>
          </p:nvCxnSpPr>
          <p:spPr bwMode="auto">
            <a:xfrm rot="16200000" flipH="1">
              <a:off x="5263330" y="2346506"/>
              <a:ext cx="398140" cy="198706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999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300" dirty="0"/>
              <a:t>Possíveis valores para os argumentos da </a:t>
            </a:r>
            <a:r>
              <a:rPr lang="pt-BR" sz="2300" b="1" dirty="0"/>
              <a:t>estrutura estado</a:t>
            </a:r>
            <a:r>
              <a:rPr lang="pt-BR" sz="2300" dirty="0"/>
              <a:t>:</a:t>
            </a:r>
          </a:p>
          <a:p>
            <a:endParaRPr lang="pt-BR" sz="2300" dirty="0"/>
          </a:p>
          <a:p>
            <a:pPr lvl="1"/>
            <a:r>
              <a:rPr lang="pt-BR" sz="2300" b="1" dirty="0"/>
              <a:t>1º argumento </a:t>
            </a:r>
            <a:r>
              <a:rPr lang="pt-BR" sz="2300" dirty="0"/>
              <a:t>(posição do macaco): </a:t>
            </a:r>
          </a:p>
          <a:p>
            <a:pPr lvl="1">
              <a:buNone/>
            </a:pPr>
            <a:r>
              <a:rPr lang="pt-BR" sz="2300" dirty="0"/>
              <a:t>	</a:t>
            </a:r>
            <a:r>
              <a:rPr lang="pt-BR" sz="2300" dirty="0" err="1"/>
              <a:t>na_porta</a:t>
            </a:r>
            <a:r>
              <a:rPr lang="pt-BR" sz="2300" dirty="0"/>
              <a:t>, </a:t>
            </a:r>
            <a:r>
              <a:rPr lang="pt-BR" sz="2300" dirty="0" err="1"/>
              <a:t>no_centro</a:t>
            </a:r>
            <a:r>
              <a:rPr lang="pt-BR" sz="2300" dirty="0"/>
              <a:t>, </a:t>
            </a:r>
            <a:r>
              <a:rPr lang="pt-BR" sz="2300" dirty="0" err="1"/>
              <a:t>na_janela</a:t>
            </a:r>
            <a:endParaRPr lang="pt-BR" sz="2300" dirty="0"/>
          </a:p>
          <a:p>
            <a:pPr lvl="1"/>
            <a:r>
              <a:rPr lang="pt-BR" sz="2300" b="1" dirty="0"/>
              <a:t>2º argumento </a:t>
            </a:r>
            <a:r>
              <a:rPr lang="pt-BR" sz="2300" dirty="0"/>
              <a:t>(posição vertical do macaco): </a:t>
            </a:r>
          </a:p>
          <a:p>
            <a:pPr lvl="1">
              <a:buNone/>
            </a:pPr>
            <a:r>
              <a:rPr lang="pt-BR" sz="2300" dirty="0"/>
              <a:t>	</a:t>
            </a:r>
            <a:r>
              <a:rPr lang="pt-BR" sz="2300" dirty="0" err="1"/>
              <a:t>no_chão</a:t>
            </a:r>
            <a:r>
              <a:rPr lang="pt-BR" sz="2300" dirty="0"/>
              <a:t>, </a:t>
            </a:r>
            <a:r>
              <a:rPr lang="pt-BR" sz="2300" dirty="0" err="1"/>
              <a:t>acima_caixa</a:t>
            </a:r>
            <a:endParaRPr lang="pt-BR" sz="2300" dirty="0"/>
          </a:p>
          <a:p>
            <a:pPr lvl="1"/>
            <a:r>
              <a:rPr lang="pt-BR" sz="2300" b="1" dirty="0"/>
              <a:t>3º argumento </a:t>
            </a:r>
            <a:r>
              <a:rPr lang="pt-BR" sz="2300" dirty="0"/>
              <a:t>(posição da caixa): </a:t>
            </a:r>
          </a:p>
          <a:p>
            <a:pPr lvl="1">
              <a:buNone/>
            </a:pPr>
            <a:r>
              <a:rPr lang="pt-BR" sz="2300" dirty="0"/>
              <a:t>	</a:t>
            </a:r>
            <a:r>
              <a:rPr lang="pt-BR" sz="2300" dirty="0" err="1"/>
              <a:t>na_porta</a:t>
            </a:r>
            <a:r>
              <a:rPr lang="pt-BR" sz="2300" dirty="0"/>
              <a:t>, </a:t>
            </a:r>
            <a:r>
              <a:rPr lang="pt-BR" sz="2300" dirty="0" err="1"/>
              <a:t>no_centro</a:t>
            </a:r>
            <a:r>
              <a:rPr lang="pt-BR" sz="2300" dirty="0"/>
              <a:t>, </a:t>
            </a:r>
            <a:r>
              <a:rPr lang="pt-BR" sz="2300" dirty="0" err="1"/>
              <a:t>na_janela</a:t>
            </a:r>
            <a:endParaRPr lang="pt-BR" sz="2300" dirty="0"/>
          </a:p>
          <a:p>
            <a:pPr lvl="1"/>
            <a:r>
              <a:rPr lang="pt-BR" sz="2300" b="1" dirty="0"/>
              <a:t>4º argumento </a:t>
            </a:r>
            <a:r>
              <a:rPr lang="pt-BR" sz="2300" dirty="0"/>
              <a:t>(macaco tem ou não tem banana): tem, </a:t>
            </a:r>
            <a:r>
              <a:rPr lang="pt-BR" sz="2300" dirty="0" err="1"/>
              <a:t>não_tem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3202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Movimentos permitidos </a:t>
            </a:r>
            <a:r>
              <a:rPr lang="pt-BR" sz="2400" dirty="0"/>
              <a:t>que alteram o mundo de um estado para outro: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Pegar a banana;</a:t>
            </a:r>
          </a:p>
          <a:p>
            <a:pPr lvl="1"/>
            <a:r>
              <a:rPr lang="pt-BR" sz="1800" dirty="0"/>
              <a:t>Subir na caixa;</a:t>
            </a:r>
          </a:p>
          <a:p>
            <a:pPr lvl="1"/>
            <a:r>
              <a:rPr lang="pt-BR" sz="1800" dirty="0"/>
              <a:t>Empurrar a caixa;</a:t>
            </a:r>
          </a:p>
          <a:p>
            <a:pPr lvl="1"/>
            <a:r>
              <a:rPr lang="pt-BR" sz="1800" dirty="0"/>
              <a:t>Caminhar no chão da sala;</a:t>
            </a:r>
          </a:p>
          <a:p>
            <a:pPr lvl="1"/>
            <a:endParaRPr lang="pt-BR" sz="1800" dirty="0"/>
          </a:p>
          <a:p>
            <a:r>
              <a:rPr lang="pt-BR" sz="2400" b="1" dirty="0"/>
              <a:t>Nem todos os movimentos são possíveis </a:t>
            </a:r>
            <a:r>
              <a:rPr lang="pt-BR" sz="2400" dirty="0"/>
              <a:t>em cada estado do </a:t>
            </a:r>
            <a:r>
              <a:rPr lang="pt-BR" sz="2400" dirty="0" smtClean="0"/>
              <a:t>mundo.</a:t>
            </a:r>
            <a:r>
              <a:rPr lang="pt-BR" sz="2400" dirty="0"/>
              <a:t> </a:t>
            </a:r>
            <a:r>
              <a:rPr lang="pt-BR" sz="2400" dirty="0" smtClean="0"/>
              <a:t>Por </a:t>
            </a:r>
            <a:r>
              <a:rPr lang="pt-BR" sz="2400" dirty="0"/>
              <a:t>exemplo, “pegar a banana” somente é possível se o macaco estiver em cima da caixa, diretamente em baixo da banana e o macaco ainda não possuir a banana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9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Formalizando o problema em Prolog é possível estabelecer a seguinte relação: </a:t>
            </a:r>
          </a:p>
          <a:p>
            <a:pPr>
              <a:buNone/>
            </a:pPr>
            <a:r>
              <a:rPr lang="pt-BR" sz="2400" dirty="0"/>
              <a:t>	</a:t>
            </a:r>
          </a:p>
          <a:p>
            <a:pPr>
              <a:buNone/>
            </a:pPr>
            <a:r>
              <a:rPr lang="pt-BR" sz="2400" dirty="0"/>
              <a:t>	move(Estado1,Movimento,Estado2) </a:t>
            </a:r>
          </a:p>
          <a:p>
            <a:pPr lvl="1"/>
            <a:endParaRPr lang="pt-BR" sz="1600" dirty="0"/>
          </a:p>
          <a:p>
            <a:pPr lvl="1"/>
            <a:endParaRPr lang="pt-BR" sz="1600" dirty="0"/>
          </a:p>
          <a:p>
            <a:r>
              <a:rPr lang="pt-BR" sz="2400" dirty="0"/>
              <a:t>Onde: 	</a:t>
            </a:r>
          </a:p>
          <a:p>
            <a:pPr lvl="1"/>
            <a:r>
              <a:rPr lang="pt-BR" sz="1800" dirty="0"/>
              <a:t>Estado1 é o estado antes do movimento (</a:t>
            </a:r>
            <a:r>
              <a:rPr lang="pt-BR" sz="1800" b="1" dirty="0"/>
              <a:t>pré-condição</a:t>
            </a:r>
            <a:r>
              <a:rPr lang="pt-BR" sz="1800" dirty="0"/>
              <a:t>);</a:t>
            </a:r>
          </a:p>
          <a:p>
            <a:pPr lvl="1"/>
            <a:r>
              <a:rPr lang="pt-BR" sz="1800" dirty="0"/>
              <a:t>Movimento é o movimento executado;</a:t>
            </a:r>
          </a:p>
          <a:p>
            <a:pPr lvl="1"/>
            <a:r>
              <a:rPr lang="pt-BR" sz="1800" dirty="0"/>
              <a:t>Estado2 é o estado após o movimento</a:t>
            </a:r>
            <a:r>
              <a:rPr lang="pt-BR" sz="1800" dirty="0" smtClean="0"/>
              <a:t>;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514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 movimento “pegar a banana” pode ser definido por:</a:t>
            </a:r>
          </a:p>
          <a:p>
            <a:endParaRPr lang="pt-BR" sz="2400" dirty="0"/>
          </a:p>
          <a:p>
            <a:pPr>
              <a:buNone/>
            </a:pPr>
            <a:r>
              <a:rPr lang="pt-BR" sz="1800" dirty="0"/>
              <a:t>	move(</a:t>
            </a:r>
          </a:p>
          <a:p>
            <a:pPr>
              <a:buNone/>
            </a:pPr>
            <a:r>
              <a:rPr lang="pt-BR" sz="1800" dirty="0"/>
              <a:t>		estado(</a:t>
            </a:r>
            <a:r>
              <a:rPr lang="pt-BR" sz="1800" dirty="0" err="1"/>
              <a:t>no_centro</a:t>
            </a:r>
            <a:r>
              <a:rPr lang="pt-BR" sz="1800" dirty="0"/>
              <a:t>, </a:t>
            </a:r>
            <a:r>
              <a:rPr lang="pt-BR" sz="1800" dirty="0" err="1"/>
              <a:t>acima_caixa</a:t>
            </a:r>
            <a:r>
              <a:rPr lang="pt-BR" sz="1800" dirty="0"/>
              <a:t>, </a:t>
            </a:r>
            <a:r>
              <a:rPr lang="pt-BR" sz="1800" dirty="0" err="1"/>
              <a:t>no_centro</a:t>
            </a:r>
            <a:r>
              <a:rPr lang="pt-BR" sz="1800" dirty="0"/>
              <a:t>, </a:t>
            </a:r>
            <a:r>
              <a:rPr lang="pt-BR" sz="1800" dirty="0" err="1"/>
              <a:t>não_tem</a:t>
            </a:r>
            <a:r>
              <a:rPr lang="pt-BR" sz="1800" dirty="0"/>
              <a:t>), 	</a:t>
            </a:r>
          </a:p>
          <a:p>
            <a:pPr>
              <a:buNone/>
            </a:pPr>
            <a:r>
              <a:rPr lang="pt-BR" sz="1800" dirty="0"/>
              <a:t>		</a:t>
            </a:r>
            <a:r>
              <a:rPr lang="pt-BR" sz="1800" dirty="0" err="1"/>
              <a:t>pegar_banana</a:t>
            </a:r>
            <a:r>
              <a:rPr lang="pt-BR" sz="1800" dirty="0"/>
              <a:t>, 	</a:t>
            </a:r>
          </a:p>
          <a:p>
            <a:pPr>
              <a:buNone/>
            </a:pPr>
            <a:r>
              <a:rPr lang="pt-BR" sz="1800" dirty="0"/>
              <a:t>		estado(</a:t>
            </a:r>
            <a:r>
              <a:rPr lang="pt-BR" sz="1800" dirty="0" err="1"/>
              <a:t>no_centro</a:t>
            </a:r>
            <a:r>
              <a:rPr lang="pt-BR" sz="1800" dirty="0"/>
              <a:t>, </a:t>
            </a:r>
            <a:r>
              <a:rPr lang="pt-BR" sz="1800" dirty="0" err="1"/>
              <a:t>acima_caixa</a:t>
            </a:r>
            <a:r>
              <a:rPr lang="pt-BR" sz="1800" dirty="0"/>
              <a:t>, </a:t>
            </a:r>
            <a:r>
              <a:rPr lang="pt-BR" sz="1800" dirty="0" err="1"/>
              <a:t>no_centro</a:t>
            </a:r>
            <a:r>
              <a:rPr lang="pt-BR" sz="1800" dirty="0"/>
              <a:t>, tem)</a:t>
            </a:r>
          </a:p>
          <a:p>
            <a:pPr>
              <a:buNone/>
            </a:pPr>
            <a:r>
              <a:rPr lang="pt-BR" sz="1800" dirty="0"/>
              <a:t>	).</a:t>
            </a:r>
          </a:p>
          <a:p>
            <a:endParaRPr lang="pt-BR" sz="2400" dirty="0"/>
          </a:p>
          <a:p>
            <a:r>
              <a:rPr lang="pt-BR" sz="2400" dirty="0"/>
              <a:t>Este fato diz que após o movimento “</a:t>
            </a:r>
            <a:r>
              <a:rPr lang="pt-BR" sz="2400" dirty="0" err="1"/>
              <a:t>pegar_banana</a:t>
            </a:r>
            <a:r>
              <a:rPr lang="pt-BR" sz="2400" dirty="0"/>
              <a:t>” o macaco tem a banana e ele permanece em cima da caixa no meio da sala.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22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Também é necessário expressar o fato que o macaco no chão pode caminhar de qualquer posição “Pos1” para qualquer posição “Pos2”:</a:t>
            </a:r>
          </a:p>
          <a:p>
            <a:endParaRPr lang="pt-BR" sz="2000" dirty="0"/>
          </a:p>
          <a:p>
            <a:pPr>
              <a:buNone/>
            </a:pPr>
            <a:r>
              <a:rPr lang="pt-BR" sz="2000" dirty="0"/>
              <a:t>	move(</a:t>
            </a:r>
          </a:p>
          <a:p>
            <a:pPr>
              <a:buNone/>
            </a:pPr>
            <a:r>
              <a:rPr lang="pt-BR" sz="2000" dirty="0"/>
              <a:t>		estado(Pos1, </a:t>
            </a:r>
            <a:r>
              <a:rPr lang="pt-BR" sz="2000" dirty="0" err="1"/>
              <a:t>no_chão</a:t>
            </a:r>
            <a:r>
              <a:rPr lang="pt-BR" sz="2000" dirty="0"/>
              <a:t>, Caixa, Banana),</a:t>
            </a:r>
          </a:p>
          <a:p>
            <a:pPr>
              <a:buNone/>
            </a:pPr>
            <a:r>
              <a:rPr lang="pt-BR" sz="2000" dirty="0"/>
              <a:t>		caminhar(Pos1,Pos2),</a:t>
            </a:r>
          </a:p>
          <a:p>
            <a:pPr>
              <a:buNone/>
            </a:pPr>
            <a:r>
              <a:rPr lang="pt-BR" sz="2000" dirty="0"/>
              <a:t>		estado(Pos2, </a:t>
            </a:r>
            <a:r>
              <a:rPr lang="pt-BR" sz="2000" dirty="0" err="1"/>
              <a:t>no_chão</a:t>
            </a:r>
            <a:r>
              <a:rPr lang="pt-BR" sz="2000" dirty="0"/>
              <a:t>, Caixa, Banana) </a:t>
            </a:r>
          </a:p>
          <a:p>
            <a:pPr>
              <a:buNone/>
            </a:pPr>
            <a:r>
              <a:rPr lang="pt-BR" sz="2000" dirty="0"/>
              <a:t>	).</a:t>
            </a:r>
          </a:p>
          <a:p>
            <a:pPr>
              <a:buNone/>
            </a:pPr>
            <a:endParaRPr lang="pt-BR" sz="2000" dirty="0"/>
          </a:p>
          <a:p>
            <a:r>
              <a:rPr lang="pt-BR" sz="2000" dirty="0"/>
              <a:t>De maneira similar, é possível especificar os movimentos “empurrar” e “subir”.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51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pergunta principal que o programa deve responder é: </a:t>
            </a:r>
          </a:p>
          <a:p>
            <a:pPr>
              <a:buNone/>
            </a:pPr>
            <a:r>
              <a:rPr lang="pt-BR" sz="2800" dirty="0"/>
              <a:t>	</a:t>
            </a:r>
          </a:p>
          <a:p>
            <a:pPr>
              <a:buNone/>
            </a:pPr>
            <a:r>
              <a:rPr lang="pt-BR" sz="2800" dirty="0"/>
              <a:t>	O macaco consegue, a partir de um </a:t>
            </a:r>
            <a:r>
              <a:rPr lang="pt-BR" sz="2800" b="1" dirty="0"/>
              <a:t>estado</a:t>
            </a:r>
            <a:r>
              <a:rPr lang="pt-BR" sz="2800" dirty="0"/>
              <a:t> </a:t>
            </a:r>
            <a:r>
              <a:rPr lang="pt-BR" sz="2800" b="1" dirty="0"/>
              <a:t>inicial</a:t>
            </a:r>
            <a:r>
              <a:rPr lang="pt-BR" sz="2800" dirty="0"/>
              <a:t>, pegar as bananas?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Para isso é necessário formular duas regras que definam </a:t>
            </a:r>
            <a:r>
              <a:rPr lang="pt-BR" sz="2000" b="1" dirty="0"/>
              <a:t>quando o estado</a:t>
            </a:r>
            <a:r>
              <a:rPr lang="pt-BR" sz="2000" dirty="0"/>
              <a:t> </a:t>
            </a:r>
            <a:r>
              <a:rPr lang="pt-BR" sz="2000" b="1" dirty="0"/>
              <a:t>final é alcançável</a:t>
            </a:r>
            <a:r>
              <a:rPr lang="pt-BR" sz="2000" dirty="0"/>
              <a:t>:</a:t>
            </a:r>
          </a:p>
          <a:p>
            <a:pPr lvl="1"/>
            <a:endParaRPr lang="pt-BR" sz="800" dirty="0"/>
          </a:p>
          <a:p>
            <a:pPr lvl="1"/>
            <a:r>
              <a:rPr lang="pt-BR" sz="1800" b="1" dirty="0"/>
              <a:t>Para qualquer estado no qual o macaco já tem a banana</a:t>
            </a:r>
            <a:r>
              <a:rPr lang="pt-BR" sz="1800" dirty="0"/>
              <a:t>, o predicado “consegue” certamente deve ser verdadeiro e nenhum movimento é necessário</a:t>
            </a:r>
            <a:r>
              <a:rPr lang="pt-BR" sz="1800" dirty="0" smtClean="0"/>
              <a:t>:</a:t>
            </a:r>
          </a:p>
          <a:p>
            <a:pPr lvl="1">
              <a:buNone/>
            </a:pPr>
            <a:endParaRPr lang="pt-BR" sz="1100" dirty="0"/>
          </a:p>
          <a:p>
            <a:pPr lvl="1">
              <a:buNone/>
            </a:pPr>
            <a:r>
              <a:rPr lang="pt-BR" sz="1100" dirty="0"/>
              <a:t>	</a:t>
            </a:r>
            <a:r>
              <a:rPr lang="pt-BR" sz="1600" dirty="0" smtClean="0"/>
              <a:t>consegue(estado</a:t>
            </a:r>
            <a:r>
              <a:rPr lang="pt-BR" sz="1600" dirty="0"/>
              <a:t>(_,_,_,tem)).</a:t>
            </a:r>
            <a:endParaRPr lang="pt-BR" sz="1800" dirty="0"/>
          </a:p>
          <a:p>
            <a:endParaRPr lang="pt-BR" sz="1200" dirty="0"/>
          </a:p>
          <a:p>
            <a:pPr lvl="1"/>
            <a:r>
              <a:rPr lang="pt-BR" sz="1800" b="1" dirty="0"/>
              <a:t>Nos demais casos, </a:t>
            </a:r>
            <a:r>
              <a:rPr lang="pt-BR" sz="1800" dirty="0"/>
              <a:t>um ou mais movimentos são necessários; o macaco pode obter a banana em qualquer estado “Estado1” se existe algum movimento de “Estado1” para algum estado “Estado2” tal que o macaco consegue pegar a banana no “Estado2”:</a:t>
            </a:r>
          </a:p>
          <a:p>
            <a:pPr lvl="1">
              <a:buNone/>
            </a:pPr>
            <a:endParaRPr lang="pt-BR" sz="1800" dirty="0"/>
          </a:p>
          <a:p>
            <a:pPr lvl="1">
              <a:buNone/>
            </a:pPr>
            <a:r>
              <a:rPr lang="pt-BR" sz="1600" dirty="0"/>
              <a:t>	consegue(Estado1) :- move(Estado1, Movimento, Estado2),                				consegue(Estado2</a:t>
            </a:r>
            <a:r>
              <a:rPr lang="pt-BR" sz="1600" dirty="0" smtClean="0"/>
              <a:t>).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2196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</a:t>
            </a:r>
            <a:r>
              <a:rPr lang="pt-BR" dirty="0" err="1"/>
              <a:t>no_centro</a:t>
            </a:r>
            <a:r>
              <a:rPr lang="pt-BR" dirty="0"/>
              <a:t>, </a:t>
            </a:r>
            <a:r>
              <a:rPr lang="pt-BR" dirty="0" err="1"/>
              <a:t>acima_caixa</a:t>
            </a:r>
            <a:r>
              <a:rPr lang="pt-BR" dirty="0"/>
              <a:t>, </a:t>
            </a:r>
            <a:r>
              <a:rPr lang="pt-BR" dirty="0" err="1"/>
              <a:t>no_centro</a:t>
            </a:r>
            <a:r>
              <a:rPr lang="pt-BR" dirty="0"/>
              <a:t>, </a:t>
            </a:r>
            <a:r>
              <a:rPr lang="pt-BR" dirty="0" err="1"/>
              <a:t>não_tem</a:t>
            </a:r>
            <a:r>
              <a:rPr lang="pt-BR" dirty="0"/>
              <a:t>),   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err="1"/>
              <a:t>pegar_banana</a:t>
            </a:r>
            <a:r>
              <a:rPr lang="pt-BR" dirty="0"/>
              <a:t>, 				        </a:t>
            </a:r>
          </a:p>
          <a:p>
            <a:pPr>
              <a:buNone/>
            </a:pPr>
            <a:r>
              <a:rPr lang="pt-BR" dirty="0"/>
              <a:t>	estado(</a:t>
            </a:r>
            <a:r>
              <a:rPr lang="pt-BR" dirty="0" err="1"/>
              <a:t>no_centro</a:t>
            </a:r>
            <a:r>
              <a:rPr lang="pt-BR" dirty="0"/>
              <a:t>, </a:t>
            </a:r>
            <a:r>
              <a:rPr lang="pt-BR" dirty="0" err="1"/>
              <a:t>acima_caixa</a:t>
            </a:r>
            <a:r>
              <a:rPr lang="pt-BR" dirty="0"/>
              <a:t>, </a:t>
            </a:r>
            <a:r>
              <a:rPr lang="pt-BR" dirty="0" err="1"/>
              <a:t>no_centro,tem</a:t>
            </a:r>
            <a:r>
              <a:rPr lang="pt-BR" dirty="0"/>
              <a:t>) </a:t>
            </a:r>
          </a:p>
          <a:p>
            <a:pPr>
              <a:buNone/>
            </a:pP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estado(P, </a:t>
            </a:r>
            <a:r>
              <a:rPr lang="pt-BR" dirty="0" err="1"/>
              <a:t>no_chão</a:t>
            </a:r>
            <a:r>
              <a:rPr lang="pt-BR" dirty="0"/>
              <a:t>, P, Banana),</a:t>
            </a:r>
          </a:p>
          <a:p>
            <a:pPr>
              <a:buNone/>
            </a:pPr>
            <a:r>
              <a:rPr lang="pt-BR" dirty="0"/>
              <a:t>	subir,</a:t>
            </a:r>
          </a:p>
          <a:p>
            <a:pPr>
              <a:buNone/>
            </a:pPr>
            <a:r>
              <a:rPr lang="pt-BR" dirty="0"/>
              <a:t>	estado(P, </a:t>
            </a:r>
            <a:r>
              <a:rPr lang="pt-BR" dirty="0" err="1"/>
              <a:t>acima_caixa</a:t>
            </a:r>
            <a:r>
              <a:rPr lang="pt-BR" dirty="0"/>
              <a:t>, P, Banana)</a:t>
            </a:r>
          </a:p>
          <a:p>
            <a:pPr>
              <a:buNone/>
            </a:pP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estado(P1, </a:t>
            </a:r>
            <a:r>
              <a:rPr lang="pt-BR" dirty="0" err="1"/>
              <a:t>no_chão</a:t>
            </a:r>
            <a:r>
              <a:rPr lang="pt-BR" dirty="0"/>
              <a:t>, P1, Banana),</a:t>
            </a:r>
          </a:p>
          <a:p>
            <a:pPr>
              <a:buNone/>
            </a:pPr>
            <a:r>
              <a:rPr lang="pt-BR" dirty="0"/>
              <a:t>	empurrar(P1, P2), </a:t>
            </a:r>
          </a:p>
          <a:p>
            <a:pPr>
              <a:buNone/>
            </a:pPr>
            <a:r>
              <a:rPr lang="pt-BR" dirty="0"/>
              <a:t>	estado(P2, </a:t>
            </a:r>
            <a:r>
              <a:rPr lang="pt-BR" dirty="0" err="1"/>
              <a:t>no_chão</a:t>
            </a:r>
            <a:r>
              <a:rPr lang="pt-BR" dirty="0"/>
              <a:t>, P2, Banana)</a:t>
            </a:r>
          </a:p>
          <a:p>
            <a:pPr>
              <a:buNone/>
            </a:pPr>
            <a:r>
              <a:rPr lang="pt-BR" dirty="0"/>
              <a:t>). </a:t>
            </a:r>
          </a:p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estado(P1, </a:t>
            </a:r>
            <a:r>
              <a:rPr lang="pt-BR" dirty="0" err="1"/>
              <a:t>no_chão</a:t>
            </a:r>
            <a:r>
              <a:rPr lang="pt-BR" dirty="0"/>
              <a:t>, Caixa, Banana),</a:t>
            </a:r>
          </a:p>
          <a:p>
            <a:pPr>
              <a:buNone/>
            </a:pPr>
            <a:r>
              <a:rPr lang="pt-BR" dirty="0"/>
              <a:t>	caminhar(P1, P2), </a:t>
            </a:r>
          </a:p>
          <a:p>
            <a:pPr>
              <a:buNone/>
            </a:pPr>
            <a:r>
              <a:rPr lang="pt-BR" dirty="0"/>
              <a:t>	estado(P2, </a:t>
            </a:r>
            <a:r>
              <a:rPr lang="pt-BR" dirty="0" err="1"/>
              <a:t>no_chão</a:t>
            </a:r>
            <a:r>
              <a:rPr lang="pt-BR" dirty="0"/>
              <a:t>, Caixa, Banana)</a:t>
            </a:r>
          </a:p>
          <a:p>
            <a:pPr>
              <a:buNone/>
            </a:pP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consegue(estado(_, _, _, tem)).                 </a:t>
            </a:r>
          </a:p>
          <a:p>
            <a:pPr>
              <a:buNone/>
            </a:pPr>
            <a:r>
              <a:rPr lang="pt-BR" dirty="0"/>
              <a:t>consegue(Estado1) :- move(Estado1, Movimento, Estado2), consegue(Estado2).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?- consegue(estado(</a:t>
            </a:r>
            <a:r>
              <a:rPr lang="pt-BR" sz="2400" dirty="0" err="1"/>
              <a:t>na_porta</a:t>
            </a:r>
            <a:r>
              <a:rPr lang="pt-BR" sz="2400" dirty="0"/>
              <a:t>, </a:t>
            </a:r>
            <a:r>
              <a:rPr lang="pt-BR" sz="2400" dirty="0" err="1"/>
              <a:t>no_chão</a:t>
            </a:r>
            <a:r>
              <a:rPr lang="pt-BR" sz="2400" dirty="0"/>
              <a:t>, </a:t>
            </a:r>
            <a:r>
              <a:rPr lang="pt-BR" sz="2400" dirty="0" err="1"/>
              <a:t>na_janela</a:t>
            </a:r>
            <a:r>
              <a:rPr lang="pt-BR" sz="2400" dirty="0"/>
              <a:t>, </a:t>
            </a:r>
            <a:r>
              <a:rPr lang="pt-BR" sz="2400" dirty="0" err="1"/>
              <a:t>não_tem</a:t>
            </a:r>
            <a:r>
              <a:rPr lang="pt-BR" sz="2400" dirty="0"/>
              <a:t>)).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7679" y="2132856"/>
            <a:ext cx="4199804" cy="3745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estado(na_porta, no_chão, na_janela, não_tem)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665" y="3019196"/>
            <a:ext cx="3684561" cy="3745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estado(P2, no_chão, na_janela, não_tem)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762" y="3966422"/>
            <a:ext cx="4538807" cy="3745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estado(na_janela, acima_caixa, na_janela, não_tem)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3256" y="3967831"/>
            <a:ext cx="3142815" cy="3745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estado(P2’, no_chão, P2’, não_tem)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3184" y="4830518"/>
            <a:ext cx="3435636" cy="3745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estado(P2’, acima_caixa, P2’, não_tem)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6441" y="5775011"/>
            <a:ext cx="4072526" cy="3745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estado(no_centro,acima_caixa,no_centro,tem)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 bwMode="auto">
          <a:xfrm flipH="1">
            <a:off x="4254946" y="2507427"/>
            <a:ext cx="2635" cy="511769"/>
          </a:xfrm>
          <a:prstGeom prst="straightConnector1">
            <a:avLst/>
          </a:prstGeom>
          <a:solidFill>
            <a:schemeClr val="hlink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 flipH="1">
            <a:off x="2707166" y="3390358"/>
            <a:ext cx="568690" cy="576064"/>
          </a:xfrm>
          <a:prstGeom prst="straightConnector1">
            <a:avLst/>
          </a:prstGeom>
          <a:solidFill>
            <a:schemeClr val="hlink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7" idx="0"/>
          </p:cNvCxnSpPr>
          <p:nvPr/>
        </p:nvCxnSpPr>
        <p:spPr bwMode="auto">
          <a:xfrm>
            <a:off x="5220072" y="3390358"/>
            <a:ext cx="1504592" cy="577473"/>
          </a:xfrm>
          <a:prstGeom prst="straightConnector1">
            <a:avLst/>
          </a:prstGeom>
          <a:solidFill>
            <a:schemeClr val="hlink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>
            <a:off x="3495566" y="3394045"/>
            <a:ext cx="576064" cy="568690"/>
          </a:xfrm>
          <a:prstGeom prst="straightConnector1">
            <a:avLst/>
          </a:prstGeom>
          <a:solidFill>
            <a:schemeClr val="hlink"/>
          </a:solidFill>
          <a:ln w="1905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 bwMode="auto">
          <a:xfrm flipH="1">
            <a:off x="6721002" y="4342402"/>
            <a:ext cx="3662" cy="488116"/>
          </a:xfrm>
          <a:prstGeom prst="straightConnector1">
            <a:avLst/>
          </a:prstGeom>
          <a:solidFill>
            <a:schemeClr val="hlink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 bwMode="auto">
          <a:xfrm>
            <a:off x="6721002" y="5205089"/>
            <a:ext cx="1702" cy="569922"/>
          </a:xfrm>
          <a:prstGeom prst="straightConnector1">
            <a:avLst/>
          </a:prstGeom>
          <a:solidFill>
            <a:schemeClr val="hlink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4250174" y="2548316"/>
            <a:ext cx="1627433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caminhar(na_porta,P2)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73833" y="3560041"/>
            <a:ext cx="49404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subir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75900" y="3574949"/>
            <a:ext cx="78508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backtrack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49672" y="3519566"/>
            <a:ext cx="126194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empurrar(P2,P2’)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21820" y="4440035"/>
            <a:ext cx="49404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subir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0534" y="5273688"/>
            <a:ext cx="110248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Pegar_banana</a:t>
            </a:r>
          </a:p>
          <a:p>
            <a:pPr algn="ctr"/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P2’=no_centro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422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SWI-Prolog - Interface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280299"/>
            <a:ext cx="4356524" cy="233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220" y="2280300"/>
            <a:ext cx="3246345" cy="287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10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Lista</a:t>
            </a:r>
            <a:r>
              <a:rPr lang="pt-BR" sz="2800" dirty="0"/>
              <a:t> é uma das estruturas mais simples em Prolog e pode ser aplicada em diversas situações.</a:t>
            </a:r>
          </a:p>
          <a:p>
            <a:endParaRPr lang="pt-BR" sz="2800" dirty="0"/>
          </a:p>
          <a:p>
            <a:r>
              <a:rPr lang="pt-BR" sz="2800" dirty="0"/>
              <a:t>Uma lista pode ter qualquer comprimento.</a:t>
            </a:r>
          </a:p>
          <a:p>
            <a:pPr>
              <a:buNone/>
            </a:pPr>
            <a:r>
              <a:rPr lang="pt-BR" sz="2800" dirty="0"/>
              <a:t> </a:t>
            </a:r>
          </a:p>
          <a:p>
            <a:r>
              <a:rPr lang="pt-BR" sz="2800" dirty="0"/>
              <a:t>Uma lista contendo os elementos “</a:t>
            </a:r>
            <a:r>
              <a:rPr lang="pt-BR" sz="2800" dirty="0" err="1"/>
              <a:t>ana</a:t>
            </a:r>
            <a:r>
              <a:rPr lang="pt-BR" sz="2800" dirty="0"/>
              <a:t>”, “tênis” e “</a:t>
            </a:r>
            <a:r>
              <a:rPr lang="pt-BR" sz="2800" dirty="0" err="1"/>
              <a:t>pedro</a:t>
            </a:r>
            <a:r>
              <a:rPr lang="pt-BR" sz="2800" dirty="0"/>
              <a:t>” pode ser escrita em Prolog como:</a:t>
            </a:r>
          </a:p>
          <a:p>
            <a:pPr>
              <a:buNone/>
            </a:pPr>
            <a:r>
              <a:rPr lang="pt-BR" sz="2800" dirty="0"/>
              <a:t>	</a:t>
            </a:r>
          </a:p>
          <a:p>
            <a:pPr>
              <a:buNone/>
            </a:pPr>
            <a:r>
              <a:rPr lang="pt-BR" sz="2800" dirty="0"/>
              <a:t>	[</a:t>
            </a:r>
            <a:r>
              <a:rPr lang="pt-BR" sz="2800" dirty="0" err="1"/>
              <a:t>ana</a:t>
            </a:r>
            <a:r>
              <a:rPr lang="pt-BR" sz="2800" dirty="0"/>
              <a:t>, tênis, </a:t>
            </a:r>
            <a:r>
              <a:rPr lang="pt-BR" sz="2800" dirty="0" err="1"/>
              <a:t>pedro</a:t>
            </a:r>
            <a:r>
              <a:rPr lang="pt-BR" sz="2800" dirty="0"/>
              <a:t>]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58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 uso de colchetes é apenas uma melhoria da notação, pois internamente listas são representadas como árvores, assim como todos objetos estruturados em Prolog.</a:t>
            </a:r>
          </a:p>
          <a:p>
            <a:endParaRPr lang="pt-BR" sz="2400" dirty="0"/>
          </a:p>
          <a:p>
            <a:r>
              <a:rPr lang="pt-BR" sz="2400" dirty="0"/>
              <a:t>Internamente o exemplo [</a:t>
            </a:r>
            <a:r>
              <a:rPr lang="pt-BR" sz="2400" dirty="0" err="1"/>
              <a:t>ana</a:t>
            </a:r>
            <a:r>
              <a:rPr lang="pt-BR" sz="2400" dirty="0"/>
              <a:t>, tênis, </a:t>
            </a:r>
            <a:r>
              <a:rPr lang="pt-BR" sz="2400" dirty="0" err="1"/>
              <a:t>pedro</a:t>
            </a:r>
            <a:r>
              <a:rPr lang="pt-BR" sz="2400" dirty="0"/>
              <a:t>] é representando da seguinte maneira:</a:t>
            </a:r>
          </a:p>
          <a:p>
            <a:pPr>
              <a:buNone/>
            </a:pPr>
            <a:r>
              <a:rPr lang="pt-BR" sz="2400" dirty="0"/>
              <a:t>	</a:t>
            </a:r>
          </a:p>
          <a:p>
            <a:pPr>
              <a:buNone/>
            </a:pPr>
            <a:r>
              <a:rPr lang="pt-BR" sz="2400" dirty="0"/>
              <a:t>	.(</a:t>
            </a:r>
            <a:r>
              <a:rPr lang="pt-BR" sz="2400" dirty="0" err="1"/>
              <a:t>ana</a:t>
            </a:r>
            <a:r>
              <a:rPr lang="pt-BR" sz="2400" dirty="0"/>
              <a:t>, .(tênis, .(</a:t>
            </a:r>
            <a:r>
              <a:rPr lang="pt-BR" sz="2400" dirty="0" err="1"/>
              <a:t>pedro</a:t>
            </a:r>
            <a:r>
              <a:rPr lang="pt-BR" sz="2400" dirty="0"/>
              <a:t>, []) ) ) </a:t>
            </a:r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240051" y="3714264"/>
            <a:ext cx="1765890" cy="2333293"/>
            <a:chOff x="5940152" y="3913311"/>
            <a:chExt cx="1765890" cy="2333293"/>
          </a:xfrm>
        </p:grpSpPr>
        <p:sp>
          <p:nvSpPr>
            <p:cNvPr id="5" name="Rectangle 4"/>
            <p:cNvSpPr/>
            <p:nvPr/>
          </p:nvSpPr>
          <p:spPr>
            <a:xfrm>
              <a:off x="5940152" y="4561383"/>
              <a:ext cx="5277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ana</a:t>
              </a:r>
              <a:endParaRPr lang="pt-BR" sz="2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57176" y="5209455"/>
              <a:ext cx="6390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tênis</a:t>
              </a:r>
              <a:endParaRPr lang="pt-BR" sz="2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05868" y="5857527"/>
              <a:ext cx="7419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pedro</a:t>
              </a:r>
              <a:endParaRPr lang="pt-BR" sz="2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380312" y="5877272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[]</a:t>
              </a:r>
              <a:endParaRPr lang="pt-BR" sz="2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44208" y="3913311"/>
              <a:ext cx="2423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.</a:t>
              </a:r>
              <a:endParaRPr lang="pt-BR" sz="2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69883" y="4546143"/>
              <a:ext cx="2423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.</a:t>
              </a:r>
              <a:endParaRPr lang="pt-BR" sz="2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92280" y="5157192"/>
              <a:ext cx="2423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+mn-lt"/>
                </a:rPr>
                <a:t>.</a:t>
              </a:r>
              <a:endParaRPr lang="pt-BR" sz="24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2" name="Straight Connector 11"/>
            <p:cNvCxnSpPr>
              <a:stCxn id="9" idx="2"/>
              <a:endCxn id="5" idx="0"/>
            </p:cNvCxnSpPr>
            <p:nvPr/>
          </p:nvCxnSpPr>
          <p:spPr bwMode="auto">
            <a:xfrm flipH="1">
              <a:off x="6204007" y="4282643"/>
              <a:ext cx="361388" cy="27874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9" idx="2"/>
              <a:endCxn id="10" idx="0"/>
            </p:cNvCxnSpPr>
            <p:nvPr/>
          </p:nvCxnSpPr>
          <p:spPr bwMode="auto">
            <a:xfrm>
              <a:off x="6565395" y="4282643"/>
              <a:ext cx="325675" cy="26350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0" idx="2"/>
              <a:endCxn id="6" idx="0"/>
            </p:cNvCxnSpPr>
            <p:nvPr/>
          </p:nvCxnSpPr>
          <p:spPr bwMode="auto">
            <a:xfrm flipH="1">
              <a:off x="6576687" y="4915475"/>
              <a:ext cx="314383" cy="29398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0" idx="2"/>
              <a:endCxn id="11" idx="0"/>
            </p:cNvCxnSpPr>
            <p:nvPr/>
          </p:nvCxnSpPr>
          <p:spPr bwMode="auto">
            <a:xfrm>
              <a:off x="6891070" y="4915475"/>
              <a:ext cx="322397" cy="241717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11" idx="2"/>
              <a:endCxn id="7" idx="0"/>
            </p:cNvCxnSpPr>
            <p:nvPr/>
          </p:nvCxnSpPr>
          <p:spPr bwMode="auto">
            <a:xfrm flipH="1">
              <a:off x="6976867" y="5526524"/>
              <a:ext cx="236600" cy="331003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11" idx="2"/>
              <a:endCxn id="8" idx="0"/>
            </p:cNvCxnSpPr>
            <p:nvPr/>
          </p:nvCxnSpPr>
          <p:spPr bwMode="auto">
            <a:xfrm>
              <a:off x="7213467" y="5526524"/>
              <a:ext cx="329710" cy="35074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39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000" dirty="0"/>
              <a:t>?- Lista1 = [</a:t>
            </a:r>
            <a:r>
              <a:rPr lang="pt-BR" sz="2000" dirty="0" err="1"/>
              <a:t>a,b,c</a:t>
            </a:r>
            <a:r>
              <a:rPr lang="pt-BR" sz="2000" dirty="0"/>
              <a:t>], Lista2 = .(a,.(b,.(c,[]))).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Lista1 = [a, b, c]</a:t>
            </a:r>
          </a:p>
          <a:p>
            <a:pPr>
              <a:buNone/>
            </a:pPr>
            <a:r>
              <a:rPr lang="pt-BR" sz="2000" dirty="0"/>
              <a:t>	Lista2 = [a, b, c]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?- Hobbies1 = .(tênis, .(música,[])), Hobbies2 = [esqui, comida], L = [ana,Hobbies1,pedro,Hobbies2].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Hobbies1 = [</a:t>
            </a:r>
            <a:r>
              <a:rPr lang="pt-BR" sz="2000" dirty="0" err="1"/>
              <a:t>tênis,música</a:t>
            </a:r>
            <a:r>
              <a:rPr lang="pt-BR" sz="2000" dirty="0"/>
              <a:t>]</a:t>
            </a:r>
          </a:p>
          <a:p>
            <a:pPr>
              <a:buNone/>
            </a:pPr>
            <a:r>
              <a:rPr lang="pt-BR" sz="2000" dirty="0"/>
              <a:t>	Hobbies2 = [</a:t>
            </a:r>
            <a:r>
              <a:rPr lang="pt-BR" sz="2000" dirty="0" err="1"/>
              <a:t>esqui,comida</a:t>
            </a:r>
            <a:r>
              <a:rPr lang="pt-BR" sz="2000" dirty="0"/>
              <a:t>]</a:t>
            </a:r>
          </a:p>
          <a:p>
            <a:pPr>
              <a:buNone/>
            </a:pPr>
            <a:r>
              <a:rPr lang="pt-BR" sz="2000" dirty="0"/>
              <a:t>	L = [</a:t>
            </a:r>
            <a:r>
              <a:rPr lang="pt-BR" sz="2000" dirty="0" err="1"/>
              <a:t>ana</a:t>
            </a:r>
            <a:r>
              <a:rPr lang="pt-BR" sz="2000" dirty="0"/>
              <a:t>, [</a:t>
            </a:r>
            <a:r>
              <a:rPr lang="pt-BR" sz="2000" dirty="0" err="1"/>
              <a:t>tênis,música</a:t>
            </a:r>
            <a:r>
              <a:rPr lang="pt-BR" sz="2000" dirty="0"/>
              <a:t>], </a:t>
            </a:r>
            <a:r>
              <a:rPr lang="pt-BR" sz="2000" dirty="0" err="1"/>
              <a:t>pedro</a:t>
            </a:r>
            <a:r>
              <a:rPr lang="pt-BR" sz="2000" dirty="0"/>
              <a:t>, [</a:t>
            </a:r>
            <a:r>
              <a:rPr lang="pt-BR" sz="2000" dirty="0" err="1"/>
              <a:t>esqui,comida</a:t>
            </a:r>
            <a:r>
              <a:rPr lang="pt-BR" sz="2000" dirty="0"/>
              <a:t>]]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801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Para entender a representação de listas do Prolog, é necessário considerar dois casos:</a:t>
            </a:r>
          </a:p>
          <a:p>
            <a:pPr lvl="1"/>
            <a:r>
              <a:rPr lang="pt-BR" sz="2400" dirty="0"/>
              <a:t>Lista vazia [].</a:t>
            </a:r>
          </a:p>
          <a:p>
            <a:pPr lvl="1"/>
            <a:endParaRPr lang="pt-BR" sz="1200" dirty="0"/>
          </a:p>
          <a:p>
            <a:pPr lvl="1"/>
            <a:r>
              <a:rPr lang="pt-BR" sz="2400" dirty="0"/>
              <a:t>E lista não vazia, onde:</a:t>
            </a:r>
          </a:p>
          <a:p>
            <a:pPr lvl="2"/>
            <a:r>
              <a:rPr lang="pt-BR" sz="2000" dirty="0"/>
              <a:t>O primeiro item é chamado de cabeça (</a:t>
            </a:r>
            <a:r>
              <a:rPr lang="pt-BR" sz="2000" dirty="0" err="1"/>
              <a:t>head</a:t>
            </a:r>
            <a:r>
              <a:rPr lang="pt-BR" sz="2000" dirty="0"/>
              <a:t>) da lista.</a:t>
            </a:r>
          </a:p>
          <a:p>
            <a:pPr lvl="2"/>
            <a:r>
              <a:rPr lang="pt-BR" sz="2000" dirty="0"/>
              <a:t>A parte restante da lista é chamada cauda (</a:t>
            </a:r>
            <a:r>
              <a:rPr lang="pt-BR" sz="2000" dirty="0" err="1"/>
              <a:t>tail</a:t>
            </a:r>
            <a:r>
              <a:rPr lang="pt-BR" sz="2000" dirty="0"/>
              <a:t>).</a:t>
            </a:r>
          </a:p>
          <a:p>
            <a:pPr lvl="2"/>
            <a:endParaRPr lang="pt-BR" sz="1200" dirty="0"/>
          </a:p>
          <a:p>
            <a:r>
              <a:rPr lang="pt-BR" sz="2800" dirty="0"/>
              <a:t>No exemplo [</a:t>
            </a:r>
            <a:r>
              <a:rPr lang="pt-BR" sz="2800" dirty="0" err="1"/>
              <a:t>ana</a:t>
            </a:r>
            <a:r>
              <a:rPr lang="pt-BR" sz="2800" dirty="0"/>
              <a:t>, tênis, </a:t>
            </a:r>
            <a:r>
              <a:rPr lang="pt-BR" sz="2800" dirty="0" err="1"/>
              <a:t>pedro</a:t>
            </a:r>
            <a:r>
              <a:rPr lang="pt-BR" sz="2800" dirty="0"/>
              <a:t>]:</a:t>
            </a:r>
          </a:p>
          <a:p>
            <a:pPr lvl="1"/>
            <a:r>
              <a:rPr lang="pt-BR" sz="2400" dirty="0" err="1"/>
              <a:t>ana</a:t>
            </a:r>
            <a:r>
              <a:rPr lang="pt-BR" sz="2400" dirty="0"/>
              <a:t> é a Cabeça da lista.</a:t>
            </a:r>
          </a:p>
          <a:p>
            <a:pPr lvl="1"/>
            <a:r>
              <a:rPr lang="pt-BR" sz="2400" dirty="0"/>
              <a:t>[tênis, </a:t>
            </a:r>
            <a:r>
              <a:rPr lang="pt-BR" sz="2400" dirty="0" err="1"/>
              <a:t>pedro</a:t>
            </a:r>
            <a:r>
              <a:rPr lang="pt-BR" sz="2400" dirty="0"/>
              <a:t>] é a Cauda da lista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553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Em geral, é comum tratar a cauda como um objeto simples. Por exemplo, L = [</a:t>
            </a:r>
            <a:r>
              <a:rPr lang="pt-BR" sz="2400" dirty="0" err="1"/>
              <a:t>a,b,c</a:t>
            </a:r>
            <a:r>
              <a:rPr lang="pt-BR" sz="2400" dirty="0"/>
              <a:t>] pode ser escrito como:</a:t>
            </a:r>
          </a:p>
          <a:p>
            <a:pPr>
              <a:buNone/>
            </a:pPr>
            <a:r>
              <a:rPr lang="pt-BR" sz="2400" dirty="0"/>
              <a:t>	</a:t>
            </a:r>
          </a:p>
          <a:p>
            <a:pPr>
              <a:buNone/>
            </a:pPr>
            <a:r>
              <a:rPr lang="pt-BR" sz="2400" dirty="0"/>
              <a:t>	Cauda = [</a:t>
            </a:r>
            <a:r>
              <a:rPr lang="pt-BR" sz="2400" dirty="0" err="1"/>
              <a:t>b,c</a:t>
            </a:r>
            <a:r>
              <a:rPr lang="pt-BR" sz="2400" dirty="0"/>
              <a:t>]</a:t>
            </a:r>
          </a:p>
          <a:p>
            <a:pPr>
              <a:buNone/>
            </a:pPr>
            <a:r>
              <a:rPr lang="pt-BR" sz="2400" dirty="0"/>
              <a:t>	L = [a, Cauda]</a:t>
            </a:r>
          </a:p>
          <a:p>
            <a:endParaRPr lang="pt-BR" sz="2400" dirty="0"/>
          </a:p>
          <a:p>
            <a:r>
              <a:rPr lang="pt-BR" sz="2400" dirty="0"/>
              <a:t>O Prolog também fornece uma notação alternativa para separar a cabeça da cauda de uma lista, a barra vertical:</a:t>
            </a:r>
          </a:p>
          <a:p>
            <a:pPr>
              <a:buNone/>
            </a:pPr>
            <a:r>
              <a:rPr lang="pt-BR" sz="2400" dirty="0"/>
              <a:t>	</a:t>
            </a:r>
          </a:p>
          <a:p>
            <a:pPr>
              <a:buNone/>
            </a:pPr>
            <a:r>
              <a:rPr lang="pt-BR" sz="2400" dirty="0"/>
              <a:t>	L = [a | Cauda]</a:t>
            </a:r>
          </a:p>
          <a:p>
            <a:endParaRPr lang="pt-B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70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Operações em Listas -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Frequentemente existe a necessidade de se realizar operações em listas, por exemplo, buscar um elemento que faz parte de uma lista.</a:t>
            </a:r>
          </a:p>
          <a:p>
            <a:endParaRPr lang="pt-BR" sz="2800" dirty="0"/>
          </a:p>
          <a:p>
            <a:r>
              <a:rPr lang="pt-BR" sz="2800" dirty="0"/>
              <a:t>Para verificar se um nome está na lista, é preciso verificar se ele está na cabeça ou se ele está na cauda da lista.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1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Operações em Listas -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A primeira regra para verificar se um elemento X pertence à lista é </a:t>
            </a:r>
            <a:r>
              <a:rPr lang="pt-BR" sz="2400" b="1" dirty="0"/>
              <a:t>verificar se ele se encontra na cabeça da lista</a:t>
            </a:r>
            <a:r>
              <a:rPr lang="pt-BR" sz="2400" dirty="0"/>
              <a:t>. Isto pode ser especificado da seguinte maneira:</a:t>
            </a:r>
          </a:p>
          <a:p>
            <a:pPr>
              <a:buNone/>
            </a:pPr>
            <a:endParaRPr lang="pt-BR" sz="2400" dirty="0"/>
          </a:p>
          <a:p>
            <a:pPr>
              <a:buNone/>
            </a:pPr>
            <a:r>
              <a:rPr lang="pt-BR" sz="2400" dirty="0"/>
              <a:t>	pertence(X,[X|Z]).</a:t>
            </a:r>
          </a:p>
          <a:p>
            <a:endParaRPr lang="pt-BR" sz="2400" dirty="0"/>
          </a:p>
          <a:p>
            <a:r>
              <a:rPr lang="pt-BR" sz="2400" dirty="0"/>
              <a:t>A segunda condição deve </a:t>
            </a:r>
            <a:r>
              <a:rPr lang="pt-BR" sz="2400" b="1" dirty="0"/>
              <a:t>verificar se o elemento X pertence à cauda da lista</a:t>
            </a:r>
            <a:r>
              <a:rPr lang="pt-BR" sz="2400" dirty="0"/>
              <a:t>. Esta regra pode ser especificada da seguinte maneira: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dirty="0"/>
              <a:t>	pertence(X,[W|Z]) :- pertence(X,Z).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0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Operações em Listas -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 programa para buscar por um item em uma lista pode ser escrito da seguinte maneira:</a:t>
            </a:r>
          </a:p>
          <a:p>
            <a:endParaRPr lang="pt-BR" sz="2400" dirty="0"/>
          </a:p>
          <a:p>
            <a:pPr>
              <a:buNone/>
            </a:pPr>
            <a:r>
              <a:rPr lang="pt-BR" sz="1800" dirty="0"/>
              <a:t>	pertence(Elemento,[</a:t>
            </a:r>
            <a:r>
              <a:rPr lang="pt-BR" sz="1800" dirty="0" err="1"/>
              <a:t>Elemento|Cauda</a:t>
            </a:r>
            <a:r>
              <a:rPr lang="pt-BR" sz="1800" dirty="0"/>
              <a:t>]). </a:t>
            </a:r>
          </a:p>
          <a:p>
            <a:pPr>
              <a:buNone/>
            </a:pPr>
            <a:r>
              <a:rPr lang="pt-BR" sz="1800" dirty="0"/>
              <a:t>	pertence(Elemento,[</a:t>
            </a:r>
            <a:r>
              <a:rPr lang="pt-BR" sz="1800" dirty="0" err="1"/>
              <a:t>Cabeca|Cauda</a:t>
            </a:r>
            <a:r>
              <a:rPr lang="pt-BR" sz="1800" dirty="0"/>
              <a:t>]) :- pertence(</a:t>
            </a:r>
            <a:r>
              <a:rPr lang="pt-BR" sz="1800" dirty="0" err="1"/>
              <a:t>Elemento,Cauda</a:t>
            </a:r>
            <a:r>
              <a:rPr lang="pt-BR" sz="1800" dirty="0"/>
              <a:t>).</a:t>
            </a:r>
          </a:p>
          <a:p>
            <a:pPr>
              <a:buNone/>
            </a:pPr>
            <a:endParaRPr lang="pt-BR" sz="1800" dirty="0"/>
          </a:p>
          <a:p>
            <a:endParaRPr lang="pt-BR" sz="1800" dirty="0"/>
          </a:p>
          <a:p>
            <a:r>
              <a:rPr lang="pt-BR" sz="2400" dirty="0"/>
              <a:t>Após a definição do programa, é possível interrogá-lo. 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dirty="0"/>
              <a:t>	</a:t>
            </a:r>
            <a:r>
              <a:rPr lang="pt-BR" sz="1800" dirty="0"/>
              <a:t>?- pertence(a,[</a:t>
            </a:r>
            <a:r>
              <a:rPr lang="pt-BR" sz="1800" dirty="0" err="1"/>
              <a:t>a,b,c</a:t>
            </a:r>
            <a:r>
              <a:rPr lang="pt-BR" sz="1800" dirty="0"/>
              <a:t>]).</a:t>
            </a:r>
          </a:p>
          <a:p>
            <a:pPr>
              <a:buNone/>
            </a:pPr>
            <a:r>
              <a:rPr lang="pt-BR" sz="1800" dirty="0"/>
              <a:t>	</a:t>
            </a:r>
            <a:r>
              <a:rPr lang="pt-BR" sz="1800" dirty="0" err="1"/>
              <a:t>true</a:t>
            </a:r>
            <a:endParaRPr lang="pt-BR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70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Operações em Listas -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1800" b="1" dirty="0"/>
              <a:t>	?- pertence(d,[</a:t>
            </a:r>
            <a:r>
              <a:rPr lang="pt-BR" sz="1800" b="1" dirty="0" err="1"/>
              <a:t>a,b,c</a:t>
            </a:r>
            <a:r>
              <a:rPr lang="pt-BR" sz="1800" b="1" dirty="0"/>
              <a:t>]).</a:t>
            </a:r>
          </a:p>
          <a:p>
            <a:pPr>
              <a:buNone/>
            </a:pPr>
            <a:r>
              <a:rPr lang="pt-BR" sz="1800" dirty="0"/>
              <a:t>	false</a:t>
            </a:r>
          </a:p>
          <a:p>
            <a:pPr>
              <a:buNone/>
            </a:pPr>
            <a:r>
              <a:rPr lang="pt-BR" sz="1800" dirty="0"/>
              <a:t>	</a:t>
            </a:r>
          </a:p>
          <a:p>
            <a:pPr>
              <a:buNone/>
            </a:pPr>
            <a:r>
              <a:rPr lang="pt-BR" sz="1800" b="1" dirty="0"/>
              <a:t>	?- pertence(X,[</a:t>
            </a:r>
            <a:r>
              <a:rPr lang="pt-BR" sz="1800" b="1" dirty="0" err="1"/>
              <a:t>a,b,c</a:t>
            </a:r>
            <a:r>
              <a:rPr lang="pt-BR" sz="1800" b="1" dirty="0"/>
              <a:t>]).</a:t>
            </a:r>
          </a:p>
          <a:p>
            <a:pPr>
              <a:buNone/>
            </a:pPr>
            <a:r>
              <a:rPr lang="pt-BR" sz="1800" dirty="0"/>
              <a:t>	X = a ;</a:t>
            </a:r>
          </a:p>
          <a:p>
            <a:pPr>
              <a:buNone/>
            </a:pPr>
            <a:r>
              <a:rPr lang="pt-BR" sz="1800" dirty="0"/>
              <a:t>	X = b ;</a:t>
            </a:r>
          </a:p>
          <a:p>
            <a:pPr>
              <a:buNone/>
            </a:pPr>
            <a:r>
              <a:rPr lang="pt-BR" sz="1800" dirty="0"/>
              <a:t>	X = c ;</a:t>
            </a:r>
          </a:p>
          <a:p>
            <a:pPr>
              <a:buNone/>
            </a:pPr>
            <a:r>
              <a:rPr lang="pt-BR" sz="1800" dirty="0"/>
              <a:t>	false</a:t>
            </a:r>
          </a:p>
          <a:p>
            <a:endParaRPr lang="pt-BR" sz="1400" dirty="0"/>
          </a:p>
          <a:p>
            <a:r>
              <a:rPr lang="pt-BR" sz="1800" dirty="0"/>
              <a:t>E se as perguntas forem:</a:t>
            </a:r>
          </a:p>
          <a:p>
            <a:pPr>
              <a:buNone/>
            </a:pPr>
            <a:r>
              <a:rPr lang="pt-BR" sz="1800" dirty="0"/>
              <a:t>	?- pertence(</a:t>
            </a:r>
            <a:r>
              <a:rPr lang="pt-BR" sz="1800" dirty="0" err="1"/>
              <a:t>a,X</a:t>
            </a:r>
            <a:r>
              <a:rPr lang="pt-BR" sz="1800" dirty="0"/>
              <a:t>).</a:t>
            </a:r>
          </a:p>
          <a:p>
            <a:pPr>
              <a:buNone/>
            </a:pPr>
            <a:r>
              <a:rPr lang="pt-BR" sz="1800" dirty="0"/>
              <a:t>	?- pertence(X,Y).</a:t>
            </a:r>
          </a:p>
          <a:p>
            <a:endParaRPr lang="pt-BR" sz="1400" dirty="0"/>
          </a:p>
          <a:p>
            <a:r>
              <a:rPr lang="pt-BR" sz="1800" dirty="0"/>
              <a:t>Existem infinitas respostas.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92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Operações em Listas – Último Elemento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O último elemento de uma lista que tenha somente um elemento é o próprio elemento: 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1600" dirty="0"/>
              <a:t>	ultimo(Elemento, [Elemento]).</a:t>
            </a:r>
          </a:p>
          <a:p>
            <a:endParaRPr lang="pt-BR" sz="1600" dirty="0"/>
          </a:p>
          <a:p>
            <a:r>
              <a:rPr lang="pt-BR" sz="2000" dirty="0"/>
              <a:t>O último elemento de uma lista que tenha mais de um elemento é o ultimo elemento da cauda: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	</a:t>
            </a:r>
            <a:r>
              <a:rPr lang="pt-BR" sz="1600" dirty="0"/>
              <a:t>ultimo(Elemento, [</a:t>
            </a:r>
            <a:r>
              <a:rPr lang="pt-BR" sz="1600" dirty="0" err="1"/>
              <a:t>Cabeca|Cauda</a:t>
            </a:r>
            <a:r>
              <a:rPr lang="pt-BR" sz="1600" dirty="0"/>
              <a:t>]) :- ultimo(Elemento, Cauda).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Programa completo:</a:t>
            </a:r>
          </a:p>
          <a:p>
            <a:pPr>
              <a:buNone/>
            </a:pPr>
            <a:r>
              <a:rPr lang="pt-BR" sz="2000" dirty="0"/>
              <a:t>	</a:t>
            </a:r>
            <a:r>
              <a:rPr lang="pt-BR" sz="1600" dirty="0"/>
              <a:t>ultimo(Elemento, [Elemento]).</a:t>
            </a:r>
          </a:p>
          <a:p>
            <a:pPr>
              <a:buNone/>
            </a:pPr>
            <a:r>
              <a:rPr lang="pt-BR" sz="1600" dirty="0"/>
              <a:t>	ultimo(Elemento, [</a:t>
            </a:r>
            <a:r>
              <a:rPr lang="pt-BR" sz="1600" dirty="0" err="1"/>
              <a:t>Cabeca|Cauda</a:t>
            </a:r>
            <a:r>
              <a:rPr lang="pt-BR" sz="1600" dirty="0"/>
              <a:t>]) :- ultimo(Elemento, Cauda).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3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Sentenças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Nomes de constantes e predicados </a:t>
            </a:r>
            <a:r>
              <a:rPr lang="pt-BR" sz="2400" dirty="0"/>
              <a:t>iniciam sempre com letra </a:t>
            </a:r>
            <a:r>
              <a:rPr lang="pt-BR" sz="2400" b="1" dirty="0"/>
              <a:t>minúscula</a:t>
            </a:r>
            <a:r>
              <a:rPr lang="pt-BR" sz="2400" dirty="0"/>
              <a:t>. </a:t>
            </a:r>
          </a:p>
          <a:p>
            <a:endParaRPr lang="pt-BR" sz="1600" dirty="0"/>
          </a:p>
          <a:p>
            <a:r>
              <a:rPr lang="pt-BR" sz="2400" dirty="0"/>
              <a:t>O </a:t>
            </a:r>
            <a:r>
              <a:rPr lang="pt-BR" sz="2400" b="1" dirty="0"/>
              <a:t>predicado</a:t>
            </a:r>
            <a:r>
              <a:rPr lang="pt-BR" sz="2400" dirty="0"/>
              <a:t> (relação unária, n-ária ou função) é escrito primeiro e os objetos relacionados são escritos depois entre parênteses.</a:t>
            </a:r>
          </a:p>
          <a:p>
            <a:endParaRPr lang="pt-BR" sz="1600" dirty="0"/>
          </a:p>
          <a:p>
            <a:r>
              <a:rPr lang="pt-BR" sz="2400" b="1" dirty="0"/>
              <a:t>Variáveis</a:t>
            </a:r>
            <a:r>
              <a:rPr lang="pt-BR" sz="2400" dirty="0"/>
              <a:t> sempre começam por letra </a:t>
            </a:r>
            <a:r>
              <a:rPr lang="pt-BR" sz="2400" b="1" dirty="0"/>
              <a:t>maiúscula</a:t>
            </a:r>
            <a:r>
              <a:rPr lang="pt-BR" sz="2400" dirty="0"/>
              <a:t>.</a:t>
            </a:r>
          </a:p>
          <a:p>
            <a:endParaRPr lang="pt-BR" sz="1600" dirty="0"/>
          </a:p>
          <a:p>
            <a:r>
              <a:rPr lang="pt-BR" sz="2400" dirty="0"/>
              <a:t>Toda sentença termina com ponto “.”</a:t>
            </a:r>
          </a:p>
          <a:p>
            <a:endParaRPr lang="pt-BR" sz="1600" dirty="0"/>
          </a:p>
          <a:p>
            <a:r>
              <a:rPr lang="pt-BR" sz="2400" b="1" dirty="0"/>
              <a:t>Exemplo: </a:t>
            </a:r>
            <a:r>
              <a:rPr lang="pt-BR" sz="2400" dirty="0"/>
              <a:t>gosta(</a:t>
            </a:r>
            <a:r>
              <a:rPr lang="pt-BR" sz="2400" dirty="0" err="1"/>
              <a:t>maria</a:t>
            </a:r>
            <a:r>
              <a:rPr lang="pt-BR" sz="2400" dirty="0"/>
              <a:t>, </a:t>
            </a:r>
            <a:r>
              <a:rPr lang="pt-BR" sz="2400" dirty="0" err="1"/>
              <a:t>jose</a:t>
            </a:r>
            <a:r>
              <a:rPr lang="pt-B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491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Macaco e as 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</a:t>
            </a:r>
            <a:r>
              <a:rPr lang="pt-BR" dirty="0" err="1"/>
              <a:t>no_centro</a:t>
            </a:r>
            <a:r>
              <a:rPr lang="pt-BR" dirty="0"/>
              <a:t>, </a:t>
            </a:r>
            <a:r>
              <a:rPr lang="pt-BR" dirty="0" err="1"/>
              <a:t>acima_caixa</a:t>
            </a:r>
            <a:r>
              <a:rPr lang="pt-BR" dirty="0"/>
              <a:t>, </a:t>
            </a:r>
            <a:r>
              <a:rPr lang="pt-BR" dirty="0" err="1"/>
              <a:t>no_centro</a:t>
            </a:r>
            <a:r>
              <a:rPr lang="pt-BR" dirty="0"/>
              <a:t>, </a:t>
            </a:r>
            <a:r>
              <a:rPr lang="pt-BR" dirty="0" err="1"/>
              <a:t>não_tem</a:t>
            </a:r>
            <a:r>
              <a:rPr lang="pt-BR" dirty="0"/>
              <a:t>), 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err="1"/>
              <a:t>pegar_banana</a:t>
            </a:r>
            <a:r>
              <a:rPr lang="pt-BR" dirty="0"/>
              <a:t>, </a:t>
            </a:r>
          </a:p>
          <a:p>
            <a:pPr>
              <a:buNone/>
            </a:pPr>
            <a:r>
              <a:rPr lang="pt-BR" dirty="0"/>
              <a:t>	estado(</a:t>
            </a:r>
            <a:r>
              <a:rPr lang="pt-BR" dirty="0" err="1"/>
              <a:t>no_centro,acima_caixa,no_centro,tem</a:t>
            </a:r>
            <a:r>
              <a:rPr lang="pt-BR" dirty="0"/>
              <a:t>) </a:t>
            </a:r>
          </a:p>
          <a:p>
            <a:pPr>
              <a:buNone/>
            </a:pPr>
            <a:r>
              <a:rPr lang="pt-BR" dirty="0"/>
              <a:t>).     </a:t>
            </a:r>
          </a:p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</a:t>
            </a:r>
            <a:r>
              <a:rPr lang="pt-BR" dirty="0" err="1"/>
              <a:t>P,no_chão,P,Banana</a:t>
            </a:r>
            <a:r>
              <a:rPr lang="pt-BR" dirty="0"/>
              <a:t>), </a:t>
            </a:r>
          </a:p>
          <a:p>
            <a:pPr>
              <a:buNone/>
            </a:pPr>
            <a:r>
              <a:rPr lang="pt-BR" dirty="0"/>
              <a:t>	subir, </a:t>
            </a:r>
          </a:p>
          <a:p>
            <a:pPr>
              <a:buNone/>
            </a:pPr>
            <a:r>
              <a:rPr lang="pt-BR" dirty="0"/>
              <a:t>	estado(</a:t>
            </a:r>
            <a:r>
              <a:rPr lang="pt-BR" dirty="0" err="1"/>
              <a:t>P,acima_caixa,P,Banana</a:t>
            </a:r>
            <a:r>
              <a:rPr lang="pt-BR" dirty="0"/>
              <a:t>) </a:t>
            </a:r>
          </a:p>
          <a:p>
            <a:pPr>
              <a:buNone/>
            </a:pP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estado(P1,no_chão,P1,Banana), </a:t>
            </a:r>
          </a:p>
          <a:p>
            <a:pPr>
              <a:buNone/>
            </a:pPr>
            <a:r>
              <a:rPr lang="pt-BR" dirty="0"/>
              <a:t>	empurrar(P1,P2), </a:t>
            </a:r>
          </a:p>
          <a:p>
            <a:pPr>
              <a:buNone/>
            </a:pPr>
            <a:r>
              <a:rPr lang="pt-BR" dirty="0"/>
              <a:t>	estado(P2,no_chão,P2,Banana) </a:t>
            </a:r>
          </a:p>
          <a:p>
            <a:pPr>
              <a:buNone/>
            </a:pPr>
            <a:r>
              <a:rPr lang="pt-BR" dirty="0"/>
              <a:t>). </a:t>
            </a:r>
          </a:p>
          <a:p>
            <a:pPr>
              <a:buNone/>
            </a:pPr>
            <a:r>
              <a:rPr lang="pt-BR" dirty="0"/>
              <a:t>move(</a:t>
            </a:r>
          </a:p>
          <a:p>
            <a:pPr>
              <a:buNone/>
            </a:pPr>
            <a:r>
              <a:rPr lang="pt-BR" dirty="0"/>
              <a:t>	estado(P1,no_chão,Caixa,Banana), </a:t>
            </a:r>
          </a:p>
          <a:p>
            <a:pPr>
              <a:buNone/>
            </a:pPr>
            <a:r>
              <a:rPr lang="pt-BR" dirty="0"/>
              <a:t>	caminhar(P1,P2), </a:t>
            </a:r>
          </a:p>
          <a:p>
            <a:pPr>
              <a:buNone/>
            </a:pPr>
            <a:r>
              <a:rPr lang="pt-BR" dirty="0"/>
              <a:t>	estado(P2,no_chão,Caixa,Banana) </a:t>
            </a:r>
          </a:p>
          <a:p>
            <a:pPr>
              <a:buNone/>
            </a:pP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consegue(estado(_,_,_,tem),[]).             </a:t>
            </a:r>
          </a:p>
          <a:p>
            <a:pPr>
              <a:buNone/>
            </a:pPr>
            <a:r>
              <a:rPr lang="pt-BR" dirty="0"/>
              <a:t>consegue(Estado1,[</a:t>
            </a:r>
            <a:r>
              <a:rPr lang="pt-BR" dirty="0" err="1"/>
              <a:t>Movimento|Resto</a:t>
            </a:r>
            <a:r>
              <a:rPr lang="pt-BR" dirty="0"/>
              <a:t>]) :-  move(Estado1,Movimento,Estado2), consegue(Estado2,Resto).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Adicionando Novos Fatos a Base de Conhecimento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O predicado </a:t>
            </a:r>
            <a:r>
              <a:rPr lang="pt-BR" sz="2400" b="1" dirty="0" err="1"/>
              <a:t>assert</a:t>
            </a:r>
            <a:r>
              <a:rPr lang="pt-BR" sz="2400" dirty="0"/>
              <a:t> é utilizado pelo Prolog para adicionar novas sentenças na base de conhecimento.</a:t>
            </a:r>
          </a:p>
          <a:p>
            <a:endParaRPr lang="pt-BR" sz="2400" b="1" dirty="0"/>
          </a:p>
          <a:p>
            <a:r>
              <a:rPr lang="pt-BR" sz="2400" b="1" dirty="0"/>
              <a:t>Exemplos:</a:t>
            </a:r>
            <a:endParaRPr lang="pt-BR" sz="2400" dirty="0"/>
          </a:p>
          <a:p>
            <a:pPr lvl="1"/>
            <a:r>
              <a:rPr lang="pt-BR" sz="2000" dirty="0" err="1"/>
              <a:t>assert</a:t>
            </a:r>
            <a:r>
              <a:rPr lang="pt-BR" sz="2000" dirty="0"/>
              <a:t>(homem(</a:t>
            </a:r>
            <a:r>
              <a:rPr lang="pt-BR" sz="2000" dirty="0" err="1"/>
              <a:t>joao</a:t>
            </a:r>
            <a:r>
              <a:rPr lang="pt-BR" sz="2000" dirty="0"/>
              <a:t>)).</a:t>
            </a:r>
          </a:p>
          <a:p>
            <a:pPr lvl="1"/>
            <a:r>
              <a:rPr lang="pt-BR" sz="2000" dirty="0" err="1"/>
              <a:t>assert</a:t>
            </a:r>
            <a:r>
              <a:rPr lang="pt-BR" sz="2000" dirty="0"/>
              <a:t>(filho(Y,X) :- progenitor(X,Y)).</a:t>
            </a:r>
          </a:p>
          <a:p>
            <a:endParaRPr lang="pt-BR" sz="2400" dirty="0"/>
          </a:p>
          <a:p>
            <a:endParaRPr lang="pt-B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Adicionando Novos Fatos a Base de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O predicado </a:t>
            </a:r>
            <a:r>
              <a:rPr lang="pt-BR" sz="2000" b="1" dirty="0" err="1"/>
              <a:t>assert</a:t>
            </a:r>
            <a:r>
              <a:rPr lang="pt-BR" sz="2000" dirty="0"/>
              <a:t> permite adicionar </a:t>
            </a:r>
            <a:r>
              <a:rPr lang="pt-BR" sz="2000" b="1" dirty="0"/>
              <a:t>fatos</a:t>
            </a:r>
            <a:r>
              <a:rPr lang="pt-BR" sz="2000" dirty="0"/>
              <a:t> e </a:t>
            </a:r>
            <a:r>
              <a:rPr lang="pt-BR" sz="2000" b="1" dirty="0"/>
              <a:t>regras </a:t>
            </a:r>
            <a:r>
              <a:rPr lang="pt-BR" sz="2000" dirty="0"/>
              <a:t>a base de conhecimento.</a:t>
            </a:r>
          </a:p>
          <a:p>
            <a:endParaRPr lang="pt-BR" sz="2000" b="1" dirty="0"/>
          </a:p>
          <a:p>
            <a:r>
              <a:rPr lang="pt-BR" sz="2000" dirty="0"/>
              <a:t>Normalmente, o SWI-Prolog compila o código de forma que </a:t>
            </a:r>
            <a:r>
              <a:rPr lang="pt-BR" sz="2000" b="1" dirty="0"/>
              <a:t>não é possível modificar </a:t>
            </a:r>
            <a:r>
              <a:rPr lang="pt-BR" sz="2000" dirty="0"/>
              <a:t>fatos durante a execução do programa. </a:t>
            </a:r>
          </a:p>
          <a:p>
            <a:endParaRPr lang="pt-BR" sz="2000" dirty="0"/>
          </a:p>
          <a:p>
            <a:r>
              <a:rPr lang="pt-BR" sz="2000" dirty="0"/>
              <a:t>Para indicar ao Prolog que determinada sentença pode ser modificado durante a execução do programa é possível utilizar o predicado </a:t>
            </a:r>
            <a:r>
              <a:rPr lang="pt-BR" sz="2000" b="1" dirty="0" err="1"/>
              <a:t>dynamic</a:t>
            </a:r>
            <a:r>
              <a:rPr lang="pt-BR" sz="2000" dirty="0"/>
              <a:t>.</a:t>
            </a:r>
          </a:p>
          <a:p>
            <a:endParaRPr lang="pt-BR" sz="2000" b="1" dirty="0"/>
          </a:p>
          <a:p>
            <a:r>
              <a:rPr lang="pt-BR" sz="2000" b="1" dirty="0"/>
              <a:t>Exemplo: </a:t>
            </a:r>
          </a:p>
          <a:p>
            <a:pPr lvl="1"/>
            <a:r>
              <a:rPr lang="pt-BR" sz="1600" dirty="0"/>
              <a:t>:- </a:t>
            </a:r>
            <a:r>
              <a:rPr lang="pt-BR" sz="1600" dirty="0" err="1"/>
              <a:t>dynamic</a:t>
            </a:r>
            <a:r>
              <a:rPr lang="pt-BR" sz="1600" dirty="0"/>
              <a:t> homem/1.</a:t>
            </a:r>
            <a:r>
              <a:rPr lang="pt-BR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18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Removendo Fatos da Base de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Também é possível </a:t>
            </a:r>
            <a:r>
              <a:rPr lang="pt-BR" sz="2800" b="1" dirty="0"/>
              <a:t>remover</a:t>
            </a:r>
            <a:r>
              <a:rPr lang="pt-BR" sz="2800" dirty="0"/>
              <a:t> fatos e regras da base de conhecimento utilizando o predicado </a:t>
            </a:r>
            <a:r>
              <a:rPr lang="pt-BR" sz="2800" b="1" dirty="0" err="1"/>
              <a:t>retract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dirty="0"/>
              <a:t>Funciona de forma similar ao </a:t>
            </a:r>
            <a:r>
              <a:rPr lang="pt-BR" sz="2800" dirty="0" err="1"/>
              <a:t>assert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b="1" dirty="0"/>
              <a:t>Exemplos:</a:t>
            </a:r>
          </a:p>
          <a:p>
            <a:pPr lvl="1"/>
            <a:r>
              <a:rPr lang="pt-BR" sz="2400" dirty="0" err="1"/>
              <a:t>retract</a:t>
            </a:r>
            <a:r>
              <a:rPr lang="pt-BR" sz="2400" dirty="0"/>
              <a:t>(homem(</a:t>
            </a:r>
            <a:r>
              <a:rPr lang="pt-BR" sz="2400" dirty="0" err="1"/>
              <a:t>joao</a:t>
            </a:r>
            <a:r>
              <a:rPr lang="pt-BR" sz="2400" dirty="0"/>
              <a:t>)).</a:t>
            </a:r>
          </a:p>
          <a:p>
            <a:pPr lvl="1"/>
            <a:r>
              <a:rPr lang="pt-BR" sz="2400" dirty="0" err="1"/>
              <a:t>retract</a:t>
            </a:r>
            <a:r>
              <a:rPr lang="pt-BR" sz="2400" dirty="0"/>
              <a:t>(filho(Y,X) :- progenitor(X,Y)).</a:t>
            </a:r>
          </a:p>
        </p:txBody>
      </p:sp>
    </p:spTree>
    <p:extLst>
      <p:ext uri="{BB962C8B-B14F-4D97-AF65-F5344CB8AC3E}">
        <p14:creationId xmlns:p14="http://schemas.microsoft.com/office/powerpoint/2010/main" val="18673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Predicados do SWI-Prolog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O SWI-Prolog inclui diversas sentenças predefinidas para </a:t>
            </a:r>
            <a:r>
              <a:rPr lang="pt-BR" sz="2400" dirty="0" err="1"/>
              <a:t>para</a:t>
            </a:r>
            <a:r>
              <a:rPr lang="pt-BR" sz="2400" dirty="0"/>
              <a:t> diversos usos, como por exemplo:</a:t>
            </a:r>
          </a:p>
          <a:p>
            <a:pPr lvl="1"/>
            <a:r>
              <a:rPr lang="pt-BR" sz="2000" dirty="0"/>
              <a:t>Manipulação de listas; </a:t>
            </a:r>
          </a:p>
          <a:p>
            <a:pPr lvl="1"/>
            <a:r>
              <a:rPr lang="pt-BR" sz="2000" dirty="0"/>
              <a:t>Comparação de tipos de dados;</a:t>
            </a:r>
          </a:p>
          <a:p>
            <a:pPr lvl="1"/>
            <a:r>
              <a:rPr lang="pt-BR" sz="2000" dirty="0"/>
              <a:t>Leitura e escrita de dados em arquivos;</a:t>
            </a:r>
          </a:p>
          <a:p>
            <a:pPr lvl="1"/>
            <a:r>
              <a:rPr lang="pt-BR" sz="2000" dirty="0"/>
              <a:t>Entrada e saída de dados pelo console;</a:t>
            </a:r>
          </a:p>
          <a:p>
            <a:pPr lvl="1"/>
            <a:r>
              <a:rPr lang="pt-BR" sz="2000" dirty="0"/>
              <a:t>Manipulação de arquivos;</a:t>
            </a:r>
          </a:p>
          <a:p>
            <a:pPr lvl="1"/>
            <a:r>
              <a:rPr lang="pt-BR" sz="2000" dirty="0"/>
              <a:t>Execução de comandos no sistema operacional;</a:t>
            </a:r>
          </a:p>
          <a:p>
            <a:pPr lvl="1"/>
            <a:r>
              <a:rPr lang="pt-BR" sz="2000" dirty="0"/>
              <a:t>Entre outros.</a:t>
            </a:r>
          </a:p>
          <a:p>
            <a:pPr lvl="1"/>
            <a:endParaRPr lang="pt-BR" sz="2000" dirty="0"/>
          </a:p>
          <a:p>
            <a:r>
              <a:rPr lang="pt-BR" sz="2400" dirty="0">
                <a:hlinkClick r:id="rId2"/>
              </a:rPr>
              <a:t>http://www.swi-prolog.org/pldoc/refman/</a:t>
            </a:r>
            <a:r>
              <a:rPr lang="pt-BR" sz="2400" dirty="0"/>
              <a:t> </a:t>
            </a:r>
          </a:p>
          <a:p>
            <a:endParaRPr lang="pt-B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Utilizando o SWI-Prolog em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Download</a:t>
            </a:r>
            <a:r>
              <a:rPr lang="pt-BR" dirty="0"/>
              <a:t>:</a:t>
            </a:r>
          </a:p>
          <a:p>
            <a:pPr lvl="1"/>
            <a:endParaRPr lang="pt-BR" dirty="0" smtClean="0">
              <a:hlinkClick r:id="rId2"/>
            </a:endParaRPr>
          </a:p>
          <a:p>
            <a:pPr lvl="1"/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://www.swi-prolog.org/download/stable</a:t>
            </a:r>
            <a:r>
              <a:rPr lang="pt-BR" dirty="0"/>
              <a:t> </a:t>
            </a: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Configuração </a:t>
            </a:r>
            <a:r>
              <a:rPr lang="pt-BR" dirty="0" smtClean="0"/>
              <a:t>- Visual Studio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err="1"/>
              <a:t>Control</a:t>
            </a:r>
            <a:r>
              <a:rPr lang="pt-BR" sz="1800" dirty="0"/>
              <a:t> </a:t>
            </a:r>
            <a:r>
              <a:rPr lang="pt-BR" sz="1800" dirty="0" err="1"/>
              <a:t>Panel</a:t>
            </a:r>
            <a:r>
              <a:rPr lang="pt-BR" sz="1800" dirty="0"/>
              <a:t> -&gt; System -&gt;</a:t>
            </a:r>
            <a:r>
              <a:rPr lang="pt-BR" sz="1800" dirty="0" err="1"/>
              <a:t>Advanced</a:t>
            </a:r>
            <a:r>
              <a:rPr lang="pt-BR" sz="1800" dirty="0"/>
              <a:t>-&gt; </a:t>
            </a:r>
            <a:r>
              <a:rPr lang="pt-BR" sz="1800" dirty="0" err="1"/>
              <a:t>Environment</a:t>
            </a:r>
            <a:r>
              <a:rPr lang="pt-BR" sz="1800" dirty="0"/>
              <a:t> </a:t>
            </a:r>
            <a:r>
              <a:rPr lang="pt-BR" sz="1800" dirty="0" err="1"/>
              <a:t>Variables</a:t>
            </a:r>
            <a:endParaRPr lang="pt-BR" sz="1800" dirty="0"/>
          </a:p>
          <a:p>
            <a:endParaRPr lang="pt-BR" sz="1800" dirty="0"/>
          </a:p>
          <a:p>
            <a:r>
              <a:rPr lang="pt-BR" sz="1800" dirty="0"/>
              <a:t>Adicionar o diretório </a:t>
            </a:r>
            <a:r>
              <a:rPr lang="pt-BR" sz="1800" dirty="0"/>
              <a:t>“C:\</a:t>
            </a:r>
            <a:r>
              <a:rPr lang="pt-BR" sz="1800" dirty="0" err="1"/>
              <a:t>Program</a:t>
            </a:r>
            <a:r>
              <a:rPr lang="pt-BR" sz="1800" dirty="0"/>
              <a:t> Files (x86)</a:t>
            </a:r>
            <a:r>
              <a:rPr lang="pt-BR" sz="1800" dirty="0" smtClean="0"/>
              <a:t>\</a:t>
            </a:r>
            <a:r>
              <a:rPr lang="pt-BR" sz="1800" dirty="0" err="1"/>
              <a:t>swipl</a:t>
            </a:r>
            <a:r>
              <a:rPr lang="pt-BR" sz="1800" dirty="0"/>
              <a:t>\bin</a:t>
            </a:r>
            <a:r>
              <a:rPr lang="pt-BR" sz="1800" dirty="0"/>
              <a:t>” a variável “PATH” do sistema.</a:t>
            </a:r>
          </a:p>
          <a:p>
            <a:endParaRPr lang="en-US" sz="1800" dirty="0"/>
          </a:p>
          <a:p>
            <a:endParaRPr lang="pt-BR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447" y="3003982"/>
            <a:ext cx="2596505" cy="287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25202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18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Configuração - Visual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Include </a:t>
            </a:r>
            <a:r>
              <a:rPr lang="pt-BR" sz="2400" dirty="0" err="1" smtClean="0"/>
              <a:t>Directory</a:t>
            </a:r>
            <a:r>
              <a:rPr lang="pt-BR" sz="2400" dirty="0"/>
              <a:t>: </a:t>
            </a:r>
            <a:r>
              <a:rPr lang="pt-BR" sz="2400" dirty="0"/>
              <a:t>“C:\</a:t>
            </a:r>
            <a:r>
              <a:rPr lang="pt-BR" sz="2400" dirty="0" err="1"/>
              <a:t>Program</a:t>
            </a:r>
            <a:r>
              <a:rPr lang="pt-BR" sz="2400" dirty="0"/>
              <a:t> Files (x86)</a:t>
            </a:r>
            <a:r>
              <a:rPr lang="pt-BR" sz="2400" dirty="0" smtClean="0"/>
              <a:t>\</a:t>
            </a:r>
            <a:r>
              <a:rPr lang="pt-BR" sz="2400" dirty="0" err="1" smtClean="0"/>
              <a:t>swipl</a:t>
            </a:r>
            <a:r>
              <a:rPr lang="pt-BR" sz="2400" dirty="0" smtClean="0"/>
              <a:t>\include</a:t>
            </a:r>
            <a:r>
              <a:rPr lang="pt-BR" sz="2400" dirty="0" smtClean="0"/>
              <a:t>”</a:t>
            </a:r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184576" cy="367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4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Configuração - Visual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Library </a:t>
            </a:r>
            <a:r>
              <a:rPr lang="pt-BR" sz="2400" dirty="0" err="1" smtClean="0"/>
              <a:t>Directory</a:t>
            </a:r>
            <a:r>
              <a:rPr lang="pt-BR" sz="2400" dirty="0"/>
              <a:t>: </a:t>
            </a:r>
            <a:r>
              <a:rPr lang="pt-BR" sz="2400" dirty="0"/>
              <a:t>“C:\</a:t>
            </a:r>
            <a:r>
              <a:rPr lang="pt-BR" sz="2400" dirty="0" err="1"/>
              <a:t>Program</a:t>
            </a:r>
            <a:r>
              <a:rPr lang="pt-BR" sz="2400" dirty="0"/>
              <a:t> Files (x86)</a:t>
            </a:r>
            <a:r>
              <a:rPr lang="pt-BR" sz="2400" dirty="0" smtClean="0"/>
              <a:t>\</a:t>
            </a:r>
            <a:r>
              <a:rPr lang="pt-BR" sz="2400" dirty="0" err="1" smtClean="0"/>
              <a:t>swipl</a:t>
            </a:r>
            <a:r>
              <a:rPr lang="pt-BR" sz="2400" dirty="0" smtClean="0"/>
              <a:t>\</a:t>
            </a:r>
            <a:r>
              <a:rPr lang="pt-BR" sz="2400" dirty="0" err="1" smtClean="0"/>
              <a:t>lib</a:t>
            </a:r>
            <a:r>
              <a:rPr lang="pt-BR" sz="2400" dirty="0" smtClean="0"/>
              <a:t>”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13" y="2212421"/>
            <a:ext cx="5275659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5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Configuração – 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Dependência: </a:t>
            </a:r>
            <a:r>
              <a:rPr lang="pt-BR" sz="2800" dirty="0" err="1"/>
              <a:t>libswipl.dll.a</a:t>
            </a:r>
            <a:r>
              <a:rPr lang="pt-BR" sz="2800" dirty="0"/>
              <a:t> </a:t>
            </a:r>
            <a:endParaRPr lang="pt-BR" sz="2800" dirty="0"/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48611"/>
            <a:ext cx="5112568" cy="3628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8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Operadores Lógicos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25509"/>
              </p:ext>
            </p:extLst>
          </p:nvPr>
        </p:nvGraphicFramePr>
        <p:xfrm>
          <a:off x="1475656" y="2276872"/>
          <a:ext cx="60960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Símbolo</a:t>
                      </a:r>
                      <a:endParaRPr lang="pt-BR" sz="2000" b="1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Conectivo</a:t>
                      </a:r>
                      <a:endParaRPr lang="pt-BR" sz="2000" b="1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Operação Lógica</a:t>
                      </a:r>
                      <a:endParaRPr lang="pt-BR" sz="2000" b="1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:-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IF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Implicação</a:t>
                      </a:r>
                      <a:endParaRPr lang="pt-BR" sz="1800" b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  <a:endParaRPr lang="pt-BR" sz="1800" b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Conjunção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;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  <a:endParaRPr lang="pt-BR" sz="1800" b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Disjunção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</a:t>
                      </a:r>
                      <a:endParaRPr lang="pt-BR" sz="1800" b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Negação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3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t-BR" dirty="0"/>
              <a:t>progenitor(</a:t>
            </a:r>
            <a:r>
              <a:rPr lang="pt-BR" dirty="0" err="1"/>
              <a:t>sara,isaque</a:t>
            </a:r>
            <a:r>
              <a:rPr lang="pt-BR" dirty="0"/>
              <a:t>).  </a:t>
            </a:r>
          </a:p>
          <a:p>
            <a:pPr>
              <a:buNone/>
            </a:pPr>
            <a:r>
              <a:rPr lang="pt-BR" dirty="0"/>
              <a:t>progenitor(</a:t>
            </a:r>
            <a:r>
              <a:rPr lang="pt-BR" dirty="0" err="1"/>
              <a:t>abraao,isaque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progenitor(</a:t>
            </a:r>
            <a:r>
              <a:rPr lang="pt-BR" dirty="0" err="1"/>
              <a:t>abraao,ismael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progenitor(</a:t>
            </a:r>
            <a:r>
              <a:rPr lang="pt-BR" dirty="0" err="1"/>
              <a:t>isaque,esau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progenitor(</a:t>
            </a:r>
            <a:r>
              <a:rPr lang="pt-BR" dirty="0" err="1"/>
              <a:t>isaque,jaco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progenitor(</a:t>
            </a:r>
            <a:r>
              <a:rPr lang="pt-BR" dirty="0" err="1"/>
              <a:t>jaco,jose</a:t>
            </a:r>
            <a:r>
              <a:rPr lang="pt-BR" dirty="0"/>
              <a:t>).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mulher(sara).</a:t>
            </a:r>
          </a:p>
          <a:p>
            <a:pPr>
              <a:buNone/>
            </a:pPr>
            <a:r>
              <a:rPr lang="pt-BR" dirty="0"/>
              <a:t>homem(</a:t>
            </a:r>
            <a:r>
              <a:rPr lang="pt-BR" dirty="0" err="1"/>
              <a:t>abraao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homem(</a:t>
            </a:r>
            <a:r>
              <a:rPr lang="pt-BR" dirty="0" err="1"/>
              <a:t>isaque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homem(</a:t>
            </a:r>
            <a:r>
              <a:rPr lang="pt-BR" dirty="0" err="1"/>
              <a:t>ismael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homem(</a:t>
            </a:r>
            <a:r>
              <a:rPr lang="pt-BR" dirty="0" err="1"/>
              <a:t>esau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homem(</a:t>
            </a:r>
            <a:r>
              <a:rPr lang="pt-BR" dirty="0" err="1"/>
              <a:t>jaco</a:t>
            </a:r>
            <a:r>
              <a:rPr lang="pt-BR" dirty="0"/>
              <a:t>).</a:t>
            </a:r>
          </a:p>
          <a:p>
            <a:pPr>
              <a:buNone/>
            </a:pPr>
            <a:r>
              <a:rPr lang="pt-BR" dirty="0"/>
              <a:t>homem(</a:t>
            </a:r>
            <a:r>
              <a:rPr lang="pt-BR" dirty="0" err="1"/>
              <a:t>jose</a:t>
            </a:r>
            <a:r>
              <a:rPr lang="pt-BR" dirty="0"/>
              <a:t>).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filho(Y,X) :- progenitor(X,Y).</a:t>
            </a:r>
          </a:p>
          <a:p>
            <a:pPr>
              <a:buNone/>
            </a:pPr>
            <a:r>
              <a:rPr lang="pt-BR" dirty="0" err="1"/>
              <a:t>mae</a:t>
            </a:r>
            <a:r>
              <a:rPr lang="pt-BR" dirty="0"/>
              <a:t>(X,Y) :- progenitor(X,Y), mulher(X).</a:t>
            </a:r>
          </a:p>
          <a:p>
            <a:pPr>
              <a:buNone/>
            </a:pPr>
            <a:r>
              <a:rPr lang="pt-BR" dirty="0"/>
              <a:t>avo(X,Z) :- progenitor(X,Y), progenitor(Y,Z).</a:t>
            </a:r>
          </a:p>
          <a:p>
            <a:pPr>
              <a:buNone/>
            </a:pPr>
            <a:r>
              <a:rPr lang="pt-BR" dirty="0" err="1"/>
              <a:t>irmao</a:t>
            </a:r>
            <a:r>
              <a:rPr lang="pt-BR" dirty="0"/>
              <a:t>(X,Y) :- progenitor(Z,X), progenitor(Z,Y).</a:t>
            </a:r>
          </a:p>
          <a:p>
            <a:pPr>
              <a:buNone/>
            </a:pPr>
            <a:r>
              <a:rPr lang="pt-BR" dirty="0"/>
              <a:t>ancestral(X,Z) :- progenitor(X,Z).</a:t>
            </a:r>
          </a:p>
          <a:p>
            <a:pPr>
              <a:buNone/>
            </a:pPr>
            <a:r>
              <a:rPr lang="pt-BR" dirty="0"/>
              <a:t>ancestral(X,Z) :- progenitor(X,Y), ancestral(Y,Z</a:t>
            </a:r>
            <a:r>
              <a:rPr lang="pt-BR" dirty="0" smtClean="0"/>
              <a:t>).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3" y="1651659"/>
            <a:ext cx="2952328" cy="345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24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#include &lt;SWI-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cpp.h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pt-BR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using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namespace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char*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[] = {"swipl.dll", "-s", "D:\\teste.pl", NULL};  </a:t>
            </a:r>
          </a:p>
          <a:p>
            <a:pPr>
              <a:buNone/>
            </a:pP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putenv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("SWI_HOME_DIR=C:\\Program Files (x86)\\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swipl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");</a:t>
            </a:r>
            <a:endParaRPr lang="pt-BR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  <a:endParaRPr lang="pt-BR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PlEngine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e(3,argv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pt-BR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PlTermv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av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(2);                                  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av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[1] = 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PlCompound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jose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");                   	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PlQuery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q("ancestral",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av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q.next_solution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{	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&lt;&lt; (char*)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av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[0] &lt;&lt; 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cin.get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pt-BR" sz="11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1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http://www.swi-prolog.org/pldoc/index.html</a:t>
            </a:r>
            <a:r>
              <a:rPr lang="pt-BR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Bratko</a:t>
            </a:r>
            <a:r>
              <a:rPr lang="en-US" sz="1800" dirty="0"/>
              <a:t>, I</a:t>
            </a:r>
            <a:r>
              <a:rPr lang="en-US" sz="1800" dirty="0" smtClean="0"/>
              <a:t>., “</a:t>
            </a:r>
            <a:r>
              <a:rPr lang="en-US" sz="1800" b="1" dirty="0" smtClean="0"/>
              <a:t>Prolog </a:t>
            </a:r>
            <a:r>
              <a:rPr lang="en-US" sz="1800" b="1" dirty="0"/>
              <a:t>Programming for Artificial </a:t>
            </a:r>
            <a:r>
              <a:rPr lang="en-US" sz="1800" b="1" dirty="0" smtClean="0"/>
              <a:t>Intelligence</a:t>
            </a:r>
            <a:r>
              <a:rPr lang="en-US" sz="1800" dirty="0" smtClean="0"/>
              <a:t>” </a:t>
            </a:r>
            <a:r>
              <a:rPr lang="en-US" sz="1800" dirty="0"/>
              <a:t>(3rd edition), Addison Wesley, 2000.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pt-BR" sz="1800" dirty="0" err="1" smtClean="0"/>
              <a:t>Clocksin</a:t>
            </a:r>
            <a:r>
              <a:rPr lang="pt-BR" sz="1800" dirty="0" smtClean="0"/>
              <a:t>, W.F</a:t>
            </a:r>
            <a:r>
              <a:rPr lang="pt-BR" sz="1800" dirty="0"/>
              <a:t>., </a:t>
            </a:r>
            <a:r>
              <a:rPr lang="pt-BR" sz="1800" dirty="0" err="1" smtClean="0"/>
              <a:t>Mellish</a:t>
            </a:r>
            <a:r>
              <a:rPr lang="pt-BR" sz="1800" dirty="0" smtClean="0"/>
              <a:t>, C.S., </a:t>
            </a:r>
            <a:r>
              <a:rPr lang="pt-BR" sz="1800" dirty="0"/>
              <a:t>“</a:t>
            </a:r>
            <a:r>
              <a:rPr lang="pt-BR" sz="1800" b="1" dirty="0" err="1" smtClean="0"/>
              <a:t>Programming</a:t>
            </a:r>
            <a:r>
              <a:rPr lang="pt-BR" sz="1800" b="1" dirty="0" smtClean="0"/>
              <a:t> in Prolog</a:t>
            </a:r>
            <a:r>
              <a:rPr lang="pt-BR" sz="1800" dirty="0" smtClean="0"/>
              <a:t>” (5th </a:t>
            </a:r>
            <a:r>
              <a:rPr lang="pt-BR" sz="1800" dirty="0" err="1" smtClean="0"/>
              <a:t>edition</a:t>
            </a:r>
            <a:r>
              <a:rPr lang="pt-BR" sz="1800" dirty="0" smtClean="0"/>
              <a:t>), Springer, 2003.</a:t>
            </a:r>
          </a:p>
          <a:p>
            <a:endParaRPr lang="pt-BR" sz="1800" dirty="0" smtClean="0"/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en-US" sz="1800" dirty="0" smtClean="0"/>
              <a:t>Sterling, L., Shapiro, E., “</a:t>
            </a:r>
            <a:r>
              <a:rPr lang="en-US" sz="1800" b="1" dirty="0" smtClean="0"/>
              <a:t>The Art of Prolog</a:t>
            </a:r>
            <a:r>
              <a:rPr lang="en-US" sz="1800" dirty="0" smtClean="0"/>
              <a:t>” (</a:t>
            </a:r>
            <a:r>
              <a:rPr lang="en-US" sz="1800" dirty="0"/>
              <a:t>2th edition), MIT </a:t>
            </a:r>
            <a:r>
              <a:rPr lang="en-US" sz="1800" dirty="0" smtClean="0"/>
              <a:t>Press, 1994.</a:t>
            </a:r>
            <a:endParaRPr lang="pt-BR" sz="1800" dirty="0"/>
          </a:p>
          <a:p>
            <a:endParaRPr lang="pt-BR" sz="2000" dirty="0"/>
          </a:p>
        </p:txBody>
      </p:sp>
      <p:pic>
        <p:nvPicPr>
          <p:cNvPr id="1026" name="Picture 2" descr="http://vig-fp.prenhall.com/bigcovers/02014037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79449"/>
            <a:ext cx="1454828" cy="198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hoto.goodreads.com/books/1185816358l/1608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680" y="1879449"/>
            <a:ext cx="1313866" cy="198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lazx.us/data/02/62/19/33/0262193388/0000.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229" y="4255713"/>
            <a:ext cx="1642249" cy="190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5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Operadores Relacionais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06134"/>
              </p:ext>
            </p:extLst>
          </p:nvPr>
        </p:nvGraphicFramePr>
        <p:xfrm>
          <a:off x="2555776" y="2276872"/>
          <a:ext cx="4064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Operador</a:t>
                      </a:r>
                      <a:endParaRPr lang="pt-BR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Significado</a:t>
                      </a:r>
                      <a:endParaRPr lang="pt-BR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 = Y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Igual 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 \= Y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Não igual 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pt-BR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&lt; Y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Menor</a:t>
                      </a:r>
                      <a:r>
                        <a:rPr lang="pt-BR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que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 &gt; X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Maior que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 =&lt; X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Menor ou igual 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 &gt;= </a:t>
                      </a:r>
                      <a:r>
                        <a:rPr lang="pt-BR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Maior ou igual 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4018</TotalTime>
  <Words>3418</Words>
  <Application>Microsoft Office PowerPoint</Application>
  <PresentationFormat>On-screen Show (4:3)</PresentationFormat>
  <Paragraphs>914</Paragraphs>
  <Slides>83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Office Theme</vt:lpstr>
      <vt:lpstr>INF 1771 – Inteligência Artificial</vt:lpstr>
      <vt:lpstr>Introdução</vt:lpstr>
      <vt:lpstr>Prolog x Outras Linguagens</vt:lpstr>
      <vt:lpstr>Programação em Prolog</vt:lpstr>
      <vt:lpstr>SWI-Prolog</vt:lpstr>
      <vt:lpstr>SWI-Prolog - Interface</vt:lpstr>
      <vt:lpstr>Sentenças Prolog</vt:lpstr>
      <vt:lpstr>Operadores Lógicos</vt:lpstr>
      <vt:lpstr>Operadores Relacionais</vt:lpstr>
      <vt:lpstr>Regras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Fatos</vt:lpstr>
      <vt:lpstr>Definindo Relações por Regras</vt:lpstr>
      <vt:lpstr>Definindo Relações por Regras</vt:lpstr>
      <vt:lpstr>Definindo Relações por Regras</vt:lpstr>
      <vt:lpstr>Definindo Relações por Regras</vt:lpstr>
      <vt:lpstr>Definindo Relações por Regras</vt:lpstr>
      <vt:lpstr>Definindo Relações por Regras</vt:lpstr>
      <vt:lpstr>Definindo Relações por Regras</vt:lpstr>
      <vt:lpstr>Interpretação Prolog</vt:lpstr>
      <vt:lpstr>Programas Prolog</vt:lpstr>
      <vt:lpstr>Regras Recursivas</vt:lpstr>
      <vt:lpstr>Programa Exemplo</vt:lpstr>
      <vt:lpstr>Variáveis</vt:lpstr>
      <vt:lpstr>Variáveis</vt:lpstr>
      <vt:lpstr>Variável Anônima</vt:lpstr>
      <vt:lpstr>Variável Anônima</vt:lpstr>
      <vt:lpstr>Estruturas</vt:lpstr>
      <vt:lpstr>Estruturas</vt:lpstr>
      <vt:lpstr>Estruturas</vt:lpstr>
      <vt:lpstr>Operadores</vt:lpstr>
      <vt:lpstr>Operadores</vt:lpstr>
      <vt:lpstr>Operadores</vt:lpstr>
      <vt:lpstr>Unificação de Termos</vt:lpstr>
      <vt:lpstr>Unificação de Termos</vt:lpstr>
      <vt:lpstr>Unificação de Termos</vt:lpstr>
      <vt:lpstr>Unificação de Termos</vt:lpstr>
      <vt:lpstr>Comparação de Termos</vt:lpstr>
      <vt:lpstr>Comparação de Termos</vt:lpstr>
      <vt:lpstr>Predicados para Verificação de Tipos de Termos</vt:lpstr>
      <vt:lpstr>Predicados para Verificação de Tipos de Termos</vt:lpstr>
      <vt:lpstr>Exemplo: Macaco e as Bananas</vt:lpstr>
      <vt:lpstr>Exemplo: Macaco e as Bananas</vt:lpstr>
      <vt:lpstr>Exemplo: Macaco e as Bananas</vt:lpstr>
      <vt:lpstr>Exemplo: Macaco e as Bananas</vt:lpstr>
      <vt:lpstr>Exemplo: Macaco e as Bananas</vt:lpstr>
      <vt:lpstr>Exemplo: Macaco e as Bananas</vt:lpstr>
      <vt:lpstr>Exemplo: Macaco e as Bananas</vt:lpstr>
      <vt:lpstr>Exemplo: Macaco e as Bananas</vt:lpstr>
      <vt:lpstr>Exemplo: Macaco e as Bananas</vt:lpstr>
      <vt:lpstr>Exemplo: Macaco e as Bananas</vt:lpstr>
      <vt:lpstr>Exemplo: Macaco e as Bananas</vt:lpstr>
      <vt:lpstr>Listas</vt:lpstr>
      <vt:lpstr>Listas</vt:lpstr>
      <vt:lpstr>Listas</vt:lpstr>
      <vt:lpstr>Listas</vt:lpstr>
      <vt:lpstr>Listas</vt:lpstr>
      <vt:lpstr>Operações em Listas - Busca</vt:lpstr>
      <vt:lpstr>Operações em Listas - Busca</vt:lpstr>
      <vt:lpstr>Operações em Listas - Busca</vt:lpstr>
      <vt:lpstr>Operações em Listas - Busca</vt:lpstr>
      <vt:lpstr>Operações em Listas – Último Elemento</vt:lpstr>
      <vt:lpstr>Exemplo: Macaco e as Bananas</vt:lpstr>
      <vt:lpstr>Adicionando Novos Fatos a Base de Conhecimento</vt:lpstr>
      <vt:lpstr>Adicionando Novos Fatos a Base de Conhecimento</vt:lpstr>
      <vt:lpstr>Removendo Fatos da Base de Conhecimento</vt:lpstr>
      <vt:lpstr>Predicados do SWI-Prolog</vt:lpstr>
      <vt:lpstr>Utilizando o SWI-Prolog em C++</vt:lpstr>
      <vt:lpstr>Configuração - Visual Studio</vt:lpstr>
      <vt:lpstr>Configuração - Visual Studio</vt:lpstr>
      <vt:lpstr>Configuração - Visual Studio</vt:lpstr>
      <vt:lpstr>Configuração – Visual Studio</vt:lpstr>
      <vt:lpstr>Exemplo de Programa</vt:lpstr>
      <vt:lpstr>Exemplo de Programa</vt:lpstr>
      <vt:lpstr>Manual</vt:lpstr>
      <vt:lpstr>Bibliografia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Prolog</dc:title>
  <dc:creator>Edirlei Soares de Lima</dc:creator>
  <cp:lastModifiedBy>Edirlei</cp:lastModifiedBy>
  <cp:revision>379</cp:revision>
  <cp:lastPrinted>2011-10-02T19:34:20Z</cp:lastPrinted>
  <dcterms:created xsi:type="dcterms:W3CDTF">2011-09-17T12:50:29Z</dcterms:created>
  <dcterms:modified xsi:type="dcterms:W3CDTF">2013-10-09T13:46:27Z</dcterms:modified>
</cp:coreProperties>
</file>