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04" r:id="rId3"/>
    <p:sldId id="302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01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pt-BR" sz="4800" dirty="0" smtClean="0"/>
              <a:t>INF 1771 – Inteligência Artificial</a:t>
            </a:r>
            <a:endParaRPr lang="pt-B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 smtClean="0"/>
              <a:t>Aula 08 – Lógica de Primeira Ordem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Sintaxe da 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Sentenças complexas </a:t>
            </a:r>
            <a:r>
              <a:rPr lang="pt-BR" sz="2800" dirty="0"/>
              <a:t>podem ser formadas pelo uso de conectivos lógicos, da mesma maneira que na lógica proposicional. </a:t>
            </a:r>
          </a:p>
          <a:p>
            <a:endParaRPr lang="pt-BR" sz="2000" dirty="0"/>
          </a:p>
          <a:p>
            <a:r>
              <a:rPr lang="pt-BR" sz="2800" dirty="0"/>
              <a:t>Exemplos:</a:t>
            </a:r>
          </a:p>
          <a:p>
            <a:endParaRPr lang="pt-BR" sz="2800" dirty="0"/>
          </a:p>
          <a:p>
            <a:pPr lvl="1"/>
            <a:r>
              <a:rPr lang="pt-BR" sz="2400" dirty="0"/>
              <a:t>¬Irmão(</a:t>
            </a:r>
            <a:r>
              <a:rPr lang="pt-BR" sz="2400" dirty="0" err="1"/>
              <a:t>PernaEsquerda</a:t>
            </a:r>
            <a:r>
              <a:rPr lang="pt-BR" sz="2400" dirty="0"/>
              <a:t>(Ricardo), João)</a:t>
            </a:r>
          </a:p>
          <a:p>
            <a:pPr lvl="1"/>
            <a:r>
              <a:rPr lang="pt-BR" sz="2400" dirty="0"/>
              <a:t>Irmão(</a:t>
            </a:r>
            <a:r>
              <a:rPr lang="pt-BR" sz="2400" dirty="0" err="1"/>
              <a:t>Ricardo,João</a:t>
            </a:r>
            <a:r>
              <a:rPr lang="pt-BR" sz="2400" dirty="0"/>
              <a:t>) ∧ Irmão(João, Ricardo)</a:t>
            </a:r>
          </a:p>
          <a:p>
            <a:pPr lvl="1"/>
            <a:r>
              <a:rPr lang="pt-BR" sz="2400" dirty="0"/>
              <a:t>Rei(Ricardo) ∨ Rei(João)</a:t>
            </a:r>
          </a:p>
          <a:p>
            <a:pPr lvl="1"/>
            <a:r>
              <a:rPr lang="pt-BR" sz="2400" dirty="0"/>
              <a:t>¬Rei(Ricardo) ⇒ Rei(João</a:t>
            </a:r>
            <a:r>
              <a:rPr lang="pt-BR" sz="2400" dirty="0" smtClean="0"/>
              <a:t>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11454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Sintaxe da 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b="1" dirty="0"/>
              <a:t>Quantificadores</a:t>
            </a:r>
            <a:r>
              <a:rPr lang="pt-BR" sz="2000" dirty="0"/>
              <a:t> (∀, ∃) são utilizados para expressar propriedades de coleções inteiras de objetos.</a:t>
            </a:r>
          </a:p>
          <a:p>
            <a:endParaRPr lang="pt-BR" sz="2000" dirty="0"/>
          </a:p>
          <a:p>
            <a:r>
              <a:rPr lang="pt-BR" sz="2000" b="1" dirty="0"/>
              <a:t>Quantificador Universal (∀): </a:t>
            </a:r>
            <a:r>
              <a:rPr lang="pt-BR" sz="2000" dirty="0"/>
              <a:t>“Para todo...” ∀</a:t>
            </a:r>
            <a:r>
              <a:rPr lang="pt-BR" sz="1600" dirty="0"/>
              <a:t>x</a:t>
            </a:r>
            <a:r>
              <a:rPr lang="pt-BR" sz="2000" dirty="0"/>
              <a:t> P, onde P é qualquer expressão lógica, afirma que P é verdadeira para todo objeto x. </a:t>
            </a:r>
          </a:p>
          <a:p>
            <a:pPr>
              <a:buNone/>
            </a:pPr>
            <a:r>
              <a:rPr lang="pt-BR" sz="2000" dirty="0"/>
              <a:t>	Exemplo:</a:t>
            </a:r>
          </a:p>
          <a:p>
            <a:pPr>
              <a:buNone/>
            </a:pPr>
            <a:r>
              <a:rPr lang="pt-BR" sz="2000" dirty="0"/>
              <a:t>	∀</a:t>
            </a:r>
            <a:r>
              <a:rPr lang="pt-BR" sz="1600" dirty="0"/>
              <a:t>x</a:t>
            </a:r>
            <a:r>
              <a:rPr lang="pt-BR" sz="2000" dirty="0"/>
              <a:t> Rei(x) ⇒ Pessoa(x)</a:t>
            </a:r>
          </a:p>
          <a:p>
            <a:endParaRPr lang="pt-BR" sz="2000" dirty="0"/>
          </a:p>
          <a:p>
            <a:r>
              <a:rPr lang="pt-BR" sz="2000" b="1" dirty="0"/>
              <a:t>Quantificador Existencial (∃): </a:t>
            </a:r>
            <a:r>
              <a:rPr lang="pt-BR" sz="2000" dirty="0"/>
              <a:t>“Para algum...” ∃</a:t>
            </a:r>
            <a:r>
              <a:rPr lang="pt-BR" sz="1600" dirty="0"/>
              <a:t>x</a:t>
            </a:r>
            <a:r>
              <a:rPr lang="pt-BR" sz="2000" dirty="0"/>
              <a:t> P afirma que P é verdadeira para pelo menos um x. </a:t>
            </a:r>
          </a:p>
          <a:p>
            <a:pPr>
              <a:buNone/>
            </a:pPr>
            <a:r>
              <a:rPr lang="pt-BR" sz="2000" dirty="0"/>
              <a:t>	Exemplo:</a:t>
            </a:r>
          </a:p>
          <a:p>
            <a:pPr>
              <a:buNone/>
            </a:pPr>
            <a:r>
              <a:rPr lang="pt-BR" sz="2000" dirty="0">
                <a:solidFill>
                  <a:srgbClr val="000000"/>
                </a:solidFill>
              </a:rPr>
              <a:t>	∃</a:t>
            </a:r>
            <a:r>
              <a:rPr lang="pt-BR" sz="1600" dirty="0">
                <a:solidFill>
                  <a:srgbClr val="000000"/>
                </a:solidFill>
              </a:rPr>
              <a:t>x</a:t>
            </a:r>
            <a:r>
              <a:rPr lang="pt-BR" sz="2000" dirty="0">
                <a:solidFill>
                  <a:srgbClr val="000000"/>
                </a:solidFill>
              </a:rPr>
              <a:t> Rei(x</a:t>
            </a:r>
            <a:r>
              <a:rPr lang="pt-BR" sz="2000" dirty="0" smtClean="0">
                <a:solidFill>
                  <a:srgbClr val="000000"/>
                </a:solidFill>
              </a:rPr>
              <a:t>)</a:t>
            </a:r>
            <a:endParaRPr 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2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Sintaxe da 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Quantificadores aninhados </a:t>
            </a:r>
            <a:r>
              <a:rPr lang="pt-BR" sz="2400" dirty="0"/>
              <a:t>são usados em sentenças complexas compostas. </a:t>
            </a:r>
          </a:p>
          <a:p>
            <a:endParaRPr lang="pt-BR" sz="800" dirty="0"/>
          </a:p>
          <a:p>
            <a:r>
              <a:rPr lang="pt-BR" sz="2400" dirty="0"/>
              <a:t>Exemplos:</a:t>
            </a:r>
          </a:p>
          <a:p>
            <a:endParaRPr lang="pt-BR" sz="1400" dirty="0"/>
          </a:p>
          <a:p>
            <a:pPr lvl="1"/>
            <a:r>
              <a:rPr lang="pt-BR" sz="2000" dirty="0">
                <a:solidFill>
                  <a:srgbClr val="000000"/>
                </a:solidFill>
              </a:rPr>
              <a:t>∀x ∀y  Irmão(</a:t>
            </a:r>
            <a:r>
              <a:rPr lang="pt-BR" sz="2000" dirty="0" err="1">
                <a:solidFill>
                  <a:srgbClr val="000000"/>
                </a:solidFill>
              </a:rPr>
              <a:t>x,y</a:t>
            </a:r>
            <a:r>
              <a:rPr lang="pt-BR" sz="2000" dirty="0">
                <a:solidFill>
                  <a:srgbClr val="000000"/>
                </a:solidFill>
              </a:rPr>
              <a:t>) ⇒ Parente(</a:t>
            </a:r>
            <a:r>
              <a:rPr lang="pt-BR" sz="2000" dirty="0" err="1">
                <a:solidFill>
                  <a:srgbClr val="000000"/>
                </a:solidFill>
              </a:rPr>
              <a:t>x,y</a:t>
            </a:r>
            <a:r>
              <a:rPr lang="pt-BR" sz="2000" dirty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</a:rPr>
              <a:t>“Irmãos são parentes”</a:t>
            </a:r>
          </a:p>
          <a:p>
            <a:pPr lvl="1"/>
            <a:r>
              <a:rPr lang="pt-BR" sz="2000" dirty="0">
                <a:solidFill>
                  <a:srgbClr val="000000"/>
                </a:solidFill>
              </a:rPr>
              <a:t>∀</a:t>
            </a:r>
            <a:r>
              <a:rPr lang="pt-BR" sz="2000" dirty="0" err="1">
                <a:solidFill>
                  <a:srgbClr val="000000"/>
                </a:solidFill>
              </a:rPr>
              <a:t>x,y</a:t>
            </a:r>
            <a:r>
              <a:rPr lang="pt-BR" sz="2000" dirty="0">
                <a:solidFill>
                  <a:srgbClr val="000000"/>
                </a:solidFill>
              </a:rPr>
              <a:t>  Parente(</a:t>
            </a:r>
            <a:r>
              <a:rPr lang="pt-BR" sz="2000" dirty="0" err="1">
                <a:solidFill>
                  <a:srgbClr val="000000"/>
                </a:solidFill>
              </a:rPr>
              <a:t>x,y</a:t>
            </a:r>
            <a:r>
              <a:rPr lang="pt-BR" sz="2000" dirty="0">
                <a:solidFill>
                  <a:srgbClr val="000000"/>
                </a:solidFill>
              </a:rPr>
              <a:t>) ⇔ Parente(</a:t>
            </a:r>
            <a:r>
              <a:rPr lang="pt-BR" sz="2000" dirty="0" err="1">
                <a:solidFill>
                  <a:srgbClr val="000000"/>
                </a:solidFill>
              </a:rPr>
              <a:t>y,x</a:t>
            </a:r>
            <a:r>
              <a:rPr lang="pt-BR" sz="2000" dirty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</a:rPr>
              <a:t>“Parente é uma relação simétrica”</a:t>
            </a:r>
          </a:p>
          <a:p>
            <a:pPr lvl="1"/>
            <a:r>
              <a:rPr lang="pt-BR" sz="2000" dirty="0">
                <a:solidFill>
                  <a:srgbClr val="000000"/>
                </a:solidFill>
              </a:rPr>
              <a:t>∀x ∃y  Ama(</a:t>
            </a:r>
            <a:r>
              <a:rPr lang="pt-BR" sz="2000" dirty="0" err="1">
                <a:solidFill>
                  <a:srgbClr val="000000"/>
                </a:solidFill>
              </a:rPr>
              <a:t>x,y</a:t>
            </a:r>
            <a:r>
              <a:rPr lang="pt-BR" sz="2000" dirty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</a:rPr>
              <a:t>“Todo mundo ama alguém”</a:t>
            </a:r>
          </a:p>
          <a:p>
            <a:pPr lvl="1"/>
            <a:r>
              <a:rPr lang="pt-BR" sz="2000" dirty="0">
                <a:solidFill>
                  <a:srgbClr val="000000"/>
                </a:solidFill>
              </a:rPr>
              <a:t>∃y ∀x  Ama(</a:t>
            </a:r>
            <a:r>
              <a:rPr lang="pt-BR" sz="2000" dirty="0" err="1">
                <a:solidFill>
                  <a:srgbClr val="000000"/>
                </a:solidFill>
              </a:rPr>
              <a:t>x,y</a:t>
            </a:r>
            <a:r>
              <a:rPr lang="pt-BR" sz="2000" dirty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lang="pt-BR" sz="1600" dirty="0">
                <a:solidFill>
                  <a:srgbClr val="000000"/>
                </a:solidFill>
              </a:rPr>
              <a:t>“Existe alguém que é amado por todo mundo</a:t>
            </a:r>
            <a:r>
              <a:rPr lang="pt-BR" sz="1600" dirty="0" smtClean="0">
                <a:solidFill>
                  <a:srgbClr val="000000"/>
                </a:solidFill>
              </a:rPr>
              <a:t>”</a:t>
            </a:r>
            <a:endParaRPr lang="pt-B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66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Sintaxe da 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Os quantificadores (∀, ∃) estão </a:t>
            </a:r>
            <a:r>
              <a:rPr lang="pt-BR" sz="2400" b="1" dirty="0"/>
              <a:t>conectados</a:t>
            </a:r>
            <a:r>
              <a:rPr lang="pt-BR" sz="2400" dirty="0"/>
              <a:t> um ao outro por meio de negação. </a:t>
            </a:r>
          </a:p>
          <a:p>
            <a:endParaRPr lang="pt-BR" sz="2400" dirty="0"/>
          </a:p>
          <a:p>
            <a:r>
              <a:rPr lang="pt-BR" sz="2400" dirty="0"/>
              <a:t>Exemplos:</a:t>
            </a:r>
          </a:p>
          <a:p>
            <a:endParaRPr lang="pt-BR" sz="2400" dirty="0"/>
          </a:p>
          <a:p>
            <a:pPr lvl="1"/>
            <a:r>
              <a:rPr lang="pt-BR" sz="2000" dirty="0"/>
              <a:t>∀x ¬Gosta(</a:t>
            </a:r>
            <a:r>
              <a:rPr lang="pt-BR" sz="2000" dirty="0" err="1"/>
              <a:t>x,Cenouras</a:t>
            </a:r>
            <a:r>
              <a:rPr lang="pt-BR" sz="2000" dirty="0"/>
              <a:t>) ≡¬∃x Gosta(</a:t>
            </a:r>
            <a:r>
              <a:rPr lang="pt-BR" sz="2000" dirty="0" err="1"/>
              <a:t>x,Cenouras</a:t>
            </a:r>
            <a:r>
              <a:rPr lang="pt-BR" sz="2000" dirty="0"/>
              <a:t>)</a:t>
            </a:r>
          </a:p>
          <a:p>
            <a:pPr lvl="1">
              <a:buNone/>
            </a:pPr>
            <a:r>
              <a:rPr lang="pt-BR" sz="2000" dirty="0"/>
              <a:t>	“todo mundo detesta cenouras” ≡ “não existe alguém que goste de cenouras”</a:t>
            </a:r>
          </a:p>
          <a:p>
            <a:pPr lvl="1">
              <a:buNone/>
            </a:pPr>
            <a:endParaRPr lang="pt-BR" sz="2000" dirty="0"/>
          </a:p>
          <a:p>
            <a:pPr lvl="1"/>
            <a:r>
              <a:rPr lang="pt-BR" sz="2000" dirty="0"/>
              <a:t>∀x Gosta(</a:t>
            </a:r>
            <a:r>
              <a:rPr lang="pt-BR" sz="2000" dirty="0" err="1"/>
              <a:t>x,Sorvete</a:t>
            </a:r>
            <a:r>
              <a:rPr lang="pt-BR" sz="2000" dirty="0"/>
              <a:t>) ≡¬∃x ¬Gosta(</a:t>
            </a:r>
            <a:r>
              <a:rPr lang="pt-BR" sz="2000" dirty="0" err="1"/>
              <a:t>x,Sorvete</a:t>
            </a:r>
            <a:r>
              <a:rPr lang="pt-BR" sz="2000" dirty="0"/>
              <a:t>)</a:t>
            </a:r>
          </a:p>
          <a:p>
            <a:pPr lvl="1">
              <a:buNone/>
            </a:pPr>
            <a:r>
              <a:rPr lang="pt-BR" sz="2000" dirty="0"/>
              <a:t>	“todo mundo gosta de sorvete” ≡ “não existe alguém que não goste de sorvete</a:t>
            </a:r>
            <a:r>
              <a:rPr lang="pt-BR" sz="2000" dirty="0" smtClean="0"/>
              <a:t>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92714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Sintaxe da 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Em lógica de primeira ordem pode-se usar o símbolo de </a:t>
            </a:r>
            <a:r>
              <a:rPr lang="pt-BR" sz="2800" b="1" dirty="0"/>
              <a:t>igualdade</a:t>
            </a:r>
            <a:r>
              <a:rPr lang="pt-BR" sz="2800" dirty="0"/>
              <a:t> para fazer declarações afirmando que dois termos se referem ao mesmo objeto.</a:t>
            </a:r>
          </a:p>
          <a:p>
            <a:endParaRPr lang="pt-BR" sz="2800" dirty="0"/>
          </a:p>
          <a:p>
            <a:r>
              <a:rPr lang="pt-BR" sz="2800" dirty="0"/>
              <a:t>Exemplo:</a:t>
            </a:r>
          </a:p>
          <a:p>
            <a:pPr lvl="1"/>
            <a:r>
              <a:rPr lang="pt-BR" sz="2400" dirty="0"/>
              <a:t>Pai(João) = Henrique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8625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Sintaxe da 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/>
              <a:t>Sentença → </a:t>
            </a:r>
            <a:r>
              <a:rPr lang="pt-BR" dirty="0" err="1"/>
              <a:t>SentençaAtômica</a:t>
            </a:r>
            <a:endParaRPr lang="pt-BR" dirty="0"/>
          </a:p>
          <a:p>
            <a:pPr>
              <a:buNone/>
            </a:pPr>
            <a:r>
              <a:rPr lang="pt-BR" dirty="0"/>
              <a:t>		   | (Sentença Conectivo Sentença)</a:t>
            </a:r>
          </a:p>
          <a:p>
            <a:pPr>
              <a:buNone/>
            </a:pPr>
            <a:r>
              <a:rPr lang="pt-BR" dirty="0"/>
              <a:t>		   | Quantificador Variável, ...Sentença</a:t>
            </a:r>
          </a:p>
          <a:p>
            <a:pPr>
              <a:buNone/>
            </a:pPr>
            <a:r>
              <a:rPr lang="pt-BR" dirty="0"/>
              <a:t>		   | ¬Sentença</a:t>
            </a:r>
          </a:p>
          <a:p>
            <a:pPr>
              <a:buNone/>
            </a:pPr>
            <a:r>
              <a:rPr lang="pt-BR" dirty="0" err="1"/>
              <a:t>SentençaAtômica</a:t>
            </a:r>
            <a:r>
              <a:rPr lang="pt-BR" dirty="0"/>
              <a:t> → Predicado(Termo,...) | Termo=Termo</a:t>
            </a:r>
          </a:p>
          <a:p>
            <a:pPr>
              <a:buNone/>
            </a:pPr>
            <a:r>
              <a:rPr lang="pt-BR" dirty="0"/>
              <a:t>Termo → Função (Termo,...)</a:t>
            </a:r>
          </a:p>
          <a:p>
            <a:pPr>
              <a:buNone/>
            </a:pPr>
            <a:r>
              <a:rPr lang="pt-BR" dirty="0"/>
              <a:t>		| Constante</a:t>
            </a:r>
          </a:p>
          <a:p>
            <a:pPr>
              <a:buNone/>
            </a:pPr>
            <a:r>
              <a:rPr lang="pt-BR" dirty="0"/>
              <a:t>	        | Variável</a:t>
            </a:r>
          </a:p>
          <a:p>
            <a:pPr>
              <a:buNone/>
            </a:pPr>
            <a:r>
              <a:rPr lang="pt-BR" dirty="0"/>
              <a:t>Conectivo →⇒ | ∧ | ∨ | ⇔</a:t>
            </a:r>
          </a:p>
          <a:p>
            <a:pPr>
              <a:buNone/>
            </a:pPr>
            <a:r>
              <a:rPr lang="pt-BR" dirty="0"/>
              <a:t>Quantificador →∀ | ∃</a:t>
            </a:r>
          </a:p>
          <a:p>
            <a:pPr>
              <a:buNone/>
            </a:pPr>
            <a:r>
              <a:rPr lang="pt-BR" dirty="0"/>
              <a:t>Constante → A | X1 | João | ...</a:t>
            </a:r>
          </a:p>
          <a:p>
            <a:pPr>
              <a:buNone/>
            </a:pPr>
            <a:r>
              <a:rPr lang="pt-BR" dirty="0"/>
              <a:t>Variável → a | x | s | ...</a:t>
            </a:r>
          </a:p>
          <a:p>
            <a:pPr>
              <a:buNone/>
            </a:pPr>
            <a:r>
              <a:rPr lang="pt-BR" dirty="0"/>
              <a:t>Predicado → Antes | </a:t>
            </a:r>
            <a:r>
              <a:rPr lang="pt-BR" dirty="0" err="1"/>
              <a:t>TemCor</a:t>
            </a:r>
            <a:r>
              <a:rPr lang="pt-BR" dirty="0"/>
              <a:t> | Chovendo | ...</a:t>
            </a:r>
          </a:p>
          <a:p>
            <a:pPr>
              <a:buNone/>
            </a:pPr>
            <a:r>
              <a:rPr lang="pt-BR" dirty="0"/>
              <a:t>Função → Mãe | </a:t>
            </a:r>
            <a:r>
              <a:rPr lang="pt-BR" dirty="0" err="1"/>
              <a:t>PernaEsquerda</a:t>
            </a:r>
            <a:r>
              <a:rPr lang="pt-BR" dirty="0"/>
              <a:t> | 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95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Semântica da Lógica de Primeira Ordem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Se existem 5 objetos, existem 25 interpretações para os símbolos Ricardo e João.</a:t>
            </a:r>
          </a:p>
          <a:p>
            <a:endParaRPr lang="pt-BR" sz="3600" dirty="0"/>
          </a:p>
          <a:p>
            <a:endParaRPr lang="pt-BR" sz="3600" dirty="0"/>
          </a:p>
          <a:p>
            <a:endParaRPr lang="pt-BR" sz="3600" dirty="0"/>
          </a:p>
          <a:p>
            <a:endParaRPr lang="pt-BR" sz="3600" dirty="0"/>
          </a:p>
          <a:p>
            <a:endParaRPr lang="pt-BR" sz="3600" dirty="0"/>
          </a:p>
          <a:p>
            <a:endParaRPr lang="pt-BR" sz="3600" dirty="0"/>
          </a:p>
          <a:p>
            <a:r>
              <a:rPr lang="pt-BR" dirty="0"/>
              <a:t>Número de modelos pode ser ilimitado (pode incluir, por exemplo os números reais). Logo, o número de modelos possível é ilimitado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b="1" dirty="0"/>
              <a:t>Verificar consequência lógica pela enumeração de todos os modelos não é uma opção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2888" y="2276872"/>
            <a:ext cx="2660537" cy="20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1470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Parentesco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b="1" dirty="0"/>
              <a:t>Objetivo: </a:t>
            </a:r>
          </a:p>
          <a:p>
            <a:pPr lvl="1">
              <a:buNone/>
            </a:pPr>
            <a:r>
              <a:rPr lang="pt-BR" sz="1600" dirty="0"/>
              <a:t>Determinar o parentesco de grupos de pessoas.</a:t>
            </a:r>
          </a:p>
          <a:p>
            <a:r>
              <a:rPr lang="pt-BR" sz="2000" b="1" dirty="0"/>
              <a:t>Fatos:</a:t>
            </a:r>
          </a:p>
          <a:p>
            <a:pPr lvl="1">
              <a:buNone/>
            </a:pPr>
            <a:r>
              <a:rPr lang="pt-BR" sz="1600" dirty="0"/>
              <a:t>“Elizabeth é a mãe de Charles”, “Charles é o pai de William”</a:t>
            </a:r>
          </a:p>
          <a:p>
            <a:r>
              <a:rPr lang="pt-BR" sz="2000" b="1" dirty="0"/>
              <a:t>Regras: </a:t>
            </a:r>
          </a:p>
          <a:p>
            <a:pPr lvl="1">
              <a:buNone/>
            </a:pPr>
            <a:r>
              <a:rPr lang="pt-BR" sz="1600" dirty="0"/>
              <a:t>“a avó de uma pessoa é a mãe do pai de uma pessoa”</a:t>
            </a:r>
          </a:p>
          <a:p>
            <a:r>
              <a:rPr lang="pt-BR" sz="2000" b="1" dirty="0"/>
              <a:t>Objetos: </a:t>
            </a:r>
          </a:p>
          <a:p>
            <a:pPr lvl="1">
              <a:buNone/>
            </a:pPr>
            <a:r>
              <a:rPr lang="pt-BR" sz="1600" dirty="0"/>
              <a:t>Pessoas</a:t>
            </a:r>
          </a:p>
          <a:p>
            <a:r>
              <a:rPr lang="pt-BR" sz="2000" b="1" dirty="0"/>
              <a:t>Predicados unários: </a:t>
            </a:r>
          </a:p>
          <a:p>
            <a:pPr lvl="1">
              <a:buNone/>
            </a:pPr>
            <a:r>
              <a:rPr lang="pt-BR" sz="1600" dirty="0"/>
              <a:t>Masculino e Feminino</a:t>
            </a:r>
          </a:p>
          <a:p>
            <a:r>
              <a:rPr lang="pt-BR" sz="2000" b="1" dirty="0"/>
              <a:t>Predicados (relações de parentesco):</a:t>
            </a:r>
          </a:p>
          <a:p>
            <a:pPr lvl="1">
              <a:buNone/>
            </a:pPr>
            <a:r>
              <a:rPr lang="pt-BR" sz="1600" dirty="0"/>
              <a:t>Ancestral, Parente, Irmão, ...</a:t>
            </a:r>
          </a:p>
          <a:p>
            <a:r>
              <a:rPr lang="pt-BR" sz="2000" b="1" dirty="0"/>
              <a:t>Funções: </a:t>
            </a:r>
          </a:p>
          <a:p>
            <a:pPr lvl="1">
              <a:buNone/>
            </a:pPr>
            <a:r>
              <a:rPr lang="pt-BR" sz="1600" dirty="0"/>
              <a:t>Mãe e Pai (cada pessoa tem apenas um de cada</a:t>
            </a:r>
            <a:r>
              <a:rPr lang="pt-BR" sz="1600" dirty="0" smtClean="0"/>
              <a:t>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94043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Parentesco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mãe de alguém é o ancestral feminino de alguém</a:t>
            </a:r>
          </a:p>
          <a:p>
            <a:pPr lvl="1"/>
            <a:r>
              <a:rPr lang="pt-BR" sz="1800" dirty="0"/>
              <a:t>∀</a:t>
            </a:r>
            <a:r>
              <a:rPr lang="pt-BR" sz="1800" baseline="-25000" dirty="0" err="1"/>
              <a:t>m,c</a:t>
            </a:r>
            <a:r>
              <a:rPr lang="pt-BR" sz="1800" dirty="0"/>
              <a:t>  Mãe(c)=m ⇔ Feminino(m) ∧ Ancestral(</a:t>
            </a:r>
            <a:r>
              <a:rPr lang="pt-BR" sz="1800" dirty="0" err="1"/>
              <a:t>m,c</a:t>
            </a:r>
            <a:r>
              <a:rPr lang="pt-BR" sz="1800" dirty="0"/>
              <a:t>)</a:t>
            </a:r>
          </a:p>
          <a:p>
            <a:pPr lvl="1"/>
            <a:endParaRPr lang="pt-BR" sz="1800" dirty="0"/>
          </a:p>
          <a:p>
            <a:r>
              <a:rPr lang="pt-BR" sz="2400" dirty="0"/>
              <a:t>O marido de alguém é o cônjuge masculino de alguém</a:t>
            </a:r>
          </a:p>
          <a:p>
            <a:pPr lvl="1"/>
            <a:r>
              <a:rPr lang="pt-BR" sz="1800" dirty="0"/>
              <a:t>∀</a:t>
            </a:r>
            <a:r>
              <a:rPr lang="pt-BR" sz="1800" baseline="-25000" dirty="0" err="1"/>
              <a:t>w,h</a:t>
            </a:r>
            <a:r>
              <a:rPr lang="pt-BR" sz="1800" dirty="0"/>
              <a:t>  Marido(</a:t>
            </a:r>
            <a:r>
              <a:rPr lang="pt-BR" sz="1800" dirty="0" err="1"/>
              <a:t>h,w</a:t>
            </a:r>
            <a:r>
              <a:rPr lang="pt-BR" sz="1800" dirty="0"/>
              <a:t>) ⇔ Masculino(h) ∧ Cônjuge(</a:t>
            </a:r>
            <a:r>
              <a:rPr lang="pt-BR" sz="1800" dirty="0" err="1"/>
              <a:t>h,w</a:t>
            </a:r>
            <a:r>
              <a:rPr lang="pt-BR" sz="1800" dirty="0"/>
              <a:t>) </a:t>
            </a:r>
          </a:p>
          <a:p>
            <a:pPr lvl="1"/>
            <a:endParaRPr lang="pt-BR" sz="1800" dirty="0"/>
          </a:p>
          <a:p>
            <a:r>
              <a:rPr lang="pt-BR" sz="2400" dirty="0"/>
              <a:t>Masculino e feminino são categorias disjuntas</a:t>
            </a:r>
          </a:p>
          <a:p>
            <a:pPr lvl="1"/>
            <a:r>
              <a:rPr lang="pt-BR" sz="1800" dirty="0"/>
              <a:t>∀</a:t>
            </a:r>
            <a:r>
              <a:rPr lang="pt-BR" sz="1800" baseline="-25000" dirty="0"/>
              <a:t>x</a:t>
            </a:r>
            <a:r>
              <a:rPr lang="pt-BR" sz="1800" dirty="0"/>
              <a:t>  Masculino(x) ⇔¬Feminino(x)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599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Parentesco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Ancestral e descendente são relações inversas</a:t>
            </a:r>
          </a:p>
          <a:p>
            <a:pPr lvl="1"/>
            <a:r>
              <a:rPr lang="pt-BR" sz="1800" dirty="0"/>
              <a:t>∀</a:t>
            </a:r>
            <a:r>
              <a:rPr lang="pt-BR" sz="1800" baseline="-25000" dirty="0" err="1"/>
              <a:t>p,c</a:t>
            </a:r>
            <a:r>
              <a:rPr lang="pt-BR" sz="1800" dirty="0"/>
              <a:t>  Ancestral(</a:t>
            </a:r>
            <a:r>
              <a:rPr lang="pt-BR" sz="1800" dirty="0" err="1"/>
              <a:t>p,c</a:t>
            </a:r>
            <a:r>
              <a:rPr lang="pt-BR" sz="1800" dirty="0"/>
              <a:t>) ⇔ Descendente(</a:t>
            </a:r>
            <a:r>
              <a:rPr lang="pt-BR" sz="1800" dirty="0" err="1"/>
              <a:t>c,p</a:t>
            </a:r>
            <a:r>
              <a:rPr lang="pt-BR" sz="1800" dirty="0"/>
              <a:t>)</a:t>
            </a:r>
          </a:p>
          <a:p>
            <a:pPr lvl="1"/>
            <a:endParaRPr lang="pt-BR" sz="1800" dirty="0"/>
          </a:p>
          <a:p>
            <a:r>
              <a:rPr lang="pt-BR" sz="2400" dirty="0"/>
              <a:t>Avô é um pai do pai de alguém</a:t>
            </a:r>
          </a:p>
          <a:p>
            <a:pPr lvl="1"/>
            <a:r>
              <a:rPr lang="pt-BR" sz="1800" dirty="0"/>
              <a:t>∀</a:t>
            </a:r>
            <a:r>
              <a:rPr lang="pt-BR" sz="1800" baseline="-25000" dirty="0" err="1"/>
              <a:t>g,c</a:t>
            </a:r>
            <a:r>
              <a:rPr lang="pt-BR" sz="1800" dirty="0"/>
              <a:t>  Avô(</a:t>
            </a:r>
            <a:r>
              <a:rPr lang="pt-BR" sz="1800" dirty="0" err="1"/>
              <a:t>g,c</a:t>
            </a:r>
            <a:r>
              <a:rPr lang="pt-BR" sz="1800" dirty="0"/>
              <a:t>) ⇔∃</a:t>
            </a:r>
            <a:r>
              <a:rPr lang="pt-BR" sz="1800" baseline="-25000" dirty="0"/>
              <a:t>p</a:t>
            </a:r>
            <a:r>
              <a:rPr lang="pt-BR" sz="1800" dirty="0"/>
              <a:t> Pai(</a:t>
            </a:r>
            <a:r>
              <a:rPr lang="pt-BR" sz="1800" dirty="0" err="1"/>
              <a:t>g,p</a:t>
            </a:r>
            <a:r>
              <a:rPr lang="pt-BR" sz="1800" dirty="0"/>
              <a:t>) ∧ Pai(</a:t>
            </a:r>
            <a:r>
              <a:rPr lang="pt-BR" sz="1800" dirty="0" err="1"/>
              <a:t>p,c</a:t>
            </a:r>
            <a:r>
              <a:rPr lang="pt-BR" sz="1800" dirty="0"/>
              <a:t>)</a:t>
            </a:r>
          </a:p>
          <a:p>
            <a:pPr lvl="1"/>
            <a:endParaRPr lang="pt-BR" sz="1800" dirty="0"/>
          </a:p>
          <a:p>
            <a:r>
              <a:rPr lang="pt-BR" sz="2400" dirty="0"/>
              <a:t>Um parente é outro descendente dos ancestrais de alguém</a:t>
            </a:r>
            <a:endParaRPr lang="pt-BR" sz="1800" dirty="0"/>
          </a:p>
          <a:p>
            <a:pPr lvl="1"/>
            <a:r>
              <a:rPr lang="pt-BR" sz="1800" dirty="0"/>
              <a:t>∀</a:t>
            </a:r>
            <a:r>
              <a:rPr lang="pt-BR" sz="1800" baseline="-25000" dirty="0" err="1"/>
              <a:t>x,y</a:t>
            </a:r>
            <a:r>
              <a:rPr lang="pt-BR" sz="1800" dirty="0"/>
              <a:t>  Parente(</a:t>
            </a:r>
            <a:r>
              <a:rPr lang="pt-BR" sz="1800" dirty="0" err="1"/>
              <a:t>x,y</a:t>
            </a:r>
            <a:r>
              <a:rPr lang="pt-BR" sz="1800" dirty="0"/>
              <a:t>) ⇔ x ≠ y ∧ ∃</a:t>
            </a:r>
            <a:r>
              <a:rPr lang="pt-BR" sz="1800" baseline="-25000" dirty="0"/>
              <a:t>p</a:t>
            </a:r>
            <a:r>
              <a:rPr lang="pt-BR" sz="1800" dirty="0"/>
              <a:t> Ancestral(</a:t>
            </a:r>
            <a:r>
              <a:rPr lang="pt-BR" sz="1800" dirty="0" err="1"/>
              <a:t>p,x</a:t>
            </a:r>
            <a:r>
              <a:rPr lang="pt-BR" sz="1800" dirty="0"/>
              <a:t>) ∧ Ancestral(</a:t>
            </a:r>
            <a:r>
              <a:rPr lang="pt-BR" sz="1800" dirty="0" err="1"/>
              <a:t>p,y</a:t>
            </a:r>
            <a:r>
              <a:rPr lang="pt-BR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788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 Baseado em Conhecimento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86800" cy="4525963"/>
          </a:xfrm>
        </p:spPr>
        <p:txBody>
          <a:bodyPr>
            <a:noAutofit/>
          </a:bodyPr>
          <a:lstStyle/>
          <a:p>
            <a:r>
              <a:rPr lang="pt-BR" sz="2400" dirty="0"/>
              <a:t>O componente central de um agente baseado em conhecimento é sua </a:t>
            </a:r>
            <a:r>
              <a:rPr lang="pt-BR" sz="2400" b="1" dirty="0"/>
              <a:t>base de conhecimento</a:t>
            </a:r>
            <a:r>
              <a:rPr lang="pt-BR" sz="2400" dirty="0"/>
              <a:t>. </a:t>
            </a:r>
          </a:p>
          <a:p>
            <a:endParaRPr lang="pt-BR" sz="2400" dirty="0"/>
          </a:p>
          <a:p>
            <a:r>
              <a:rPr lang="pt-BR" sz="2400" dirty="0"/>
              <a:t>A base de conhecimento é formada por um conjunto de </a:t>
            </a:r>
            <a:r>
              <a:rPr lang="pt-BR" sz="2400" b="1" dirty="0"/>
              <a:t>sentenças</a:t>
            </a:r>
            <a:r>
              <a:rPr lang="pt-BR" sz="2400" dirty="0"/>
              <a:t> expressadas através de uma </a:t>
            </a:r>
            <a:r>
              <a:rPr lang="pt-BR" sz="2400" b="1" dirty="0"/>
              <a:t>linguagem lógica </a:t>
            </a:r>
            <a:r>
              <a:rPr lang="pt-BR" sz="2400" dirty="0"/>
              <a:t>de representação de conhecimento.</a:t>
            </a:r>
          </a:p>
          <a:p>
            <a:endParaRPr lang="pt-BR" sz="2400" dirty="0"/>
          </a:p>
          <a:p>
            <a:r>
              <a:rPr lang="pt-BR" sz="2400" dirty="0"/>
              <a:t>Deve ser possível adicionar novas sentenças à base e consultar o que se conhece. Ambas as tarefas podem envolver </a:t>
            </a:r>
            <a:r>
              <a:rPr lang="pt-BR" sz="2400" b="1" dirty="0"/>
              <a:t>inferência</a:t>
            </a:r>
            <a:r>
              <a:rPr lang="pt-BR" sz="2400" dirty="0"/>
              <a:t> (derivação de novas sentenças a partir de sentenças antigas).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19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Estrutura da Base de Conhecimento:</a:t>
            </a:r>
          </a:p>
          <a:p>
            <a:pPr lvl="1"/>
            <a:r>
              <a:rPr lang="pt-BR" sz="1800" dirty="0"/>
              <a:t>São armazenadas as sentenças representando as percepções do agente e a hora em que elas ocorreram.  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/>
              <a:t>Fedor, Brisa e Resplendor são constantes inseridas em uma lista. </a:t>
            </a:r>
          </a:p>
          <a:p>
            <a:pPr lvl="2"/>
            <a:r>
              <a:rPr lang="pt-BR" sz="1400" dirty="0"/>
              <a:t>Exemplo: Percepção ([Fedor, Brisa, Resplendor, Nenhum, Nenhum], 5)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/>
              <a:t>Ações: </a:t>
            </a:r>
          </a:p>
          <a:p>
            <a:pPr lvl="2"/>
            <a:r>
              <a:rPr lang="pt-BR" sz="1400" dirty="0"/>
              <a:t>Virar(Direita), Virar(Esquerda), Avançar, Atirar, Agarrar, Soltar.</a:t>
            </a:r>
          </a:p>
          <a:p>
            <a:pPr lvl="1"/>
            <a:endParaRPr lang="pt-BR" sz="1800" dirty="0"/>
          </a:p>
          <a:p>
            <a:r>
              <a:rPr lang="pt-BR" sz="2400" b="1" dirty="0"/>
              <a:t>Consultas:</a:t>
            </a:r>
          </a:p>
          <a:p>
            <a:pPr lvl="1"/>
            <a:r>
              <a:rPr lang="pt-BR" sz="1800" dirty="0"/>
              <a:t>∃x </a:t>
            </a:r>
            <a:r>
              <a:rPr lang="pt-BR" sz="1800" dirty="0" err="1"/>
              <a:t>MelhorAção</a:t>
            </a:r>
            <a:r>
              <a:rPr lang="pt-BR" sz="1800" dirty="0"/>
              <a:t>(x,5)</a:t>
            </a:r>
          </a:p>
          <a:p>
            <a:pPr lvl="1"/>
            <a:r>
              <a:rPr lang="pt-BR" sz="1800" dirty="0"/>
              <a:t>ASK deve retornar uma lista de vinculação como {a/Agarrar</a:t>
            </a:r>
            <a:r>
              <a:rPr lang="pt-BR" sz="1800" dirty="0" smtClean="0"/>
              <a:t>}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19347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Os dados brutos da percepção implicam certos fatos sobre o estado atual.  </a:t>
            </a:r>
          </a:p>
          <a:p>
            <a:pPr>
              <a:buNone/>
            </a:pPr>
            <a:r>
              <a:rPr lang="pt-BR" sz="2400" dirty="0"/>
              <a:t>	Exemplos:</a:t>
            </a:r>
          </a:p>
          <a:p>
            <a:pPr lvl="1"/>
            <a:r>
              <a:rPr lang="pt-BR" sz="1800" dirty="0"/>
              <a:t>∀</a:t>
            </a:r>
            <a:r>
              <a:rPr lang="pt-BR" sz="1800" baseline="-25000" dirty="0" err="1"/>
              <a:t>t,s,g,m,c</a:t>
            </a:r>
            <a:r>
              <a:rPr lang="pt-BR" sz="1800" baseline="-25000" dirty="0"/>
              <a:t> </a:t>
            </a:r>
            <a:r>
              <a:rPr lang="pt-BR" sz="1800" dirty="0"/>
              <a:t> Percepção([</a:t>
            </a:r>
            <a:r>
              <a:rPr lang="pt-BR" sz="1800" dirty="0" err="1"/>
              <a:t>s,Brisa,g,m,c</a:t>
            </a:r>
            <a:r>
              <a:rPr lang="pt-BR" sz="1800" dirty="0"/>
              <a:t>],t) ⇒ Brisa(t)</a:t>
            </a:r>
          </a:p>
          <a:p>
            <a:pPr lvl="1"/>
            <a:r>
              <a:rPr lang="pt-BR" sz="1800" dirty="0"/>
              <a:t>∀</a:t>
            </a:r>
            <a:r>
              <a:rPr lang="pt-BR" sz="1800" baseline="-25000" dirty="0" err="1"/>
              <a:t>t,s,b,m,c</a:t>
            </a:r>
            <a:r>
              <a:rPr lang="pt-BR" sz="1800" dirty="0"/>
              <a:t>  Percepção([</a:t>
            </a:r>
            <a:r>
              <a:rPr lang="pt-BR" sz="1800" dirty="0" err="1"/>
              <a:t>s,b,Resplendor,m,c</a:t>
            </a:r>
            <a:r>
              <a:rPr lang="pt-BR" sz="1800" dirty="0"/>
              <a:t>],t) ⇒ Resplendor(t)</a:t>
            </a:r>
          </a:p>
          <a:p>
            <a:endParaRPr lang="pt-BR" sz="2400" dirty="0"/>
          </a:p>
          <a:p>
            <a:r>
              <a:rPr lang="pt-BR" sz="2400" dirty="0"/>
              <a:t>Comportamentos simples podem ser implementados por sentenças de implicação quantificadas. </a:t>
            </a:r>
          </a:p>
          <a:p>
            <a:pPr>
              <a:buNone/>
            </a:pPr>
            <a:r>
              <a:rPr lang="pt-BR" sz="2400" dirty="0"/>
              <a:t>	Exemplo:</a:t>
            </a:r>
          </a:p>
          <a:p>
            <a:pPr lvl="1"/>
            <a:r>
              <a:rPr lang="pt-BR" sz="1800" dirty="0"/>
              <a:t>∀</a:t>
            </a:r>
            <a:r>
              <a:rPr lang="pt-BR" sz="1800" baseline="-25000" dirty="0"/>
              <a:t>t</a:t>
            </a:r>
            <a:r>
              <a:rPr lang="pt-BR" sz="1800" dirty="0"/>
              <a:t>  Resplendor(t) ⇒ </a:t>
            </a:r>
            <a:r>
              <a:rPr lang="pt-BR" sz="1800" dirty="0" err="1"/>
              <a:t>MelhorAção</a:t>
            </a:r>
            <a:r>
              <a:rPr lang="pt-BR" sz="1800" dirty="0"/>
              <a:t>(</a:t>
            </a:r>
            <a:r>
              <a:rPr lang="pt-BR" sz="1800" dirty="0" err="1"/>
              <a:t>Agarrar,t</a:t>
            </a:r>
            <a:r>
              <a:rPr lang="pt-BR" sz="1800" dirty="0" smtClean="0"/>
              <a:t>)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2124629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Adjacência de dois quadrados: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/>
              <a:t>∀</a:t>
            </a:r>
            <a:r>
              <a:rPr lang="pt-BR" sz="1800" baseline="-25000" dirty="0" err="1"/>
              <a:t>x,y,a,b</a:t>
            </a:r>
            <a:r>
              <a:rPr lang="pt-BR" sz="1800" dirty="0"/>
              <a:t>  Adjacente([</a:t>
            </a:r>
            <a:r>
              <a:rPr lang="pt-BR" sz="1800" dirty="0" err="1"/>
              <a:t>x,y</a:t>
            </a:r>
            <a:r>
              <a:rPr lang="pt-BR" sz="1800" dirty="0"/>
              <a:t>],[</a:t>
            </a:r>
            <a:r>
              <a:rPr lang="pt-BR" sz="1800" dirty="0" err="1"/>
              <a:t>a,b</a:t>
            </a:r>
            <a:r>
              <a:rPr lang="pt-BR" sz="1800" dirty="0"/>
              <a:t>]) ⇔ [</a:t>
            </a:r>
            <a:r>
              <a:rPr lang="pt-BR" sz="1800" dirty="0" err="1"/>
              <a:t>a,b</a:t>
            </a:r>
            <a:r>
              <a:rPr lang="pt-BR" sz="1800" dirty="0"/>
              <a:t>] ∈ {[x+1,y], [x-1,y], [x,y+1], [x,y-1]} </a:t>
            </a:r>
          </a:p>
          <a:p>
            <a:pPr lvl="1"/>
            <a:endParaRPr lang="pt-BR" sz="1800" dirty="0"/>
          </a:p>
          <a:p>
            <a:r>
              <a:rPr lang="pt-BR" sz="2400" dirty="0"/>
              <a:t>Se o agente estiver em um quadrado e perceber uma brisa, então esse quadrado é arejado: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/>
              <a:t>∀</a:t>
            </a:r>
            <a:r>
              <a:rPr lang="pt-BR" sz="1800" baseline="-25000" dirty="0" err="1"/>
              <a:t>s,t</a:t>
            </a:r>
            <a:r>
              <a:rPr lang="pt-BR" sz="1800" dirty="0"/>
              <a:t>  Em(</a:t>
            </a:r>
            <a:r>
              <a:rPr lang="pt-BR" sz="1800" dirty="0" err="1"/>
              <a:t>Agente,s,t</a:t>
            </a:r>
            <a:r>
              <a:rPr lang="pt-BR" sz="1800" dirty="0"/>
              <a:t>) ∧ Brisa(t) ⇒ Arejado(s</a:t>
            </a:r>
            <a:r>
              <a:rPr lang="pt-BR" sz="18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3950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</a:t>
            </a:r>
            <a:r>
              <a:rPr lang="pt-BR" dirty="0" err="1"/>
              <a:t>Wumpus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Regras de diagnóstico: </a:t>
            </a:r>
            <a:r>
              <a:rPr lang="pt-BR" sz="2400" dirty="0"/>
              <a:t>algumas causas ocultas do ambiente conduzem a novas percepções. </a:t>
            </a:r>
          </a:p>
          <a:p>
            <a:endParaRPr lang="pt-BR" sz="2400" dirty="0"/>
          </a:p>
          <a:p>
            <a:pPr lvl="1"/>
            <a:r>
              <a:rPr lang="pt-BR" sz="1800" dirty="0"/>
              <a:t>∀</a:t>
            </a:r>
            <a:r>
              <a:rPr lang="pt-BR" sz="1800" baseline="-25000" dirty="0"/>
              <a:t>s</a:t>
            </a:r>
            <a:r>
              <a:rPr lang="pt-BR" sz="1800" dirty="0"/>
              <a:t>  Arejado(s) ⇒∃</a:t>
            </a:r>
            <a:r>
              <a:rPr lang="pt-BR" sz="1800" baseline="-25000" dirty="0"/>
              <a:t>r</a:t>
            </a:r>
            <a:r>
              <a:rPr lang="pt-BR" sz="1800" dirty="0"/>
              <a:t> Adjacente(</a:t>
            </a:r>
            <a:r>
              <a:rPr lang="pt-BR" sz="1800" dirty="0" err="1"/>
              <a:t>r,s</a:t>
            </a:r>
            <a:r>
              <a:rPr lang="pt-BR" sz="1800" dirty="0"/>
              <a:t>) ∧ Poço(r)</a:t>
            </a:r>
          </a:p>
          <a:p>
            <a:pPr lvl="1"/>
            <a:r>
              <a:rPr lang="pt-BR" sz="1800" dirty="0"/>
              <a:t>∀</a:t>
            </a:r>
            <a:r>
              <a:rPr lang="pt-BR" sz="1800" baseline="-25000" dirty="0"/>
              <a:t>s</a:t>
            </a:r>
            <a:r>
              <a:rPr lang="pt-BR" sz="1800" dirty="0"/>
              <a:t>  ¬Arejado(s) ⇒¬∃</a:t>
            </a:r>
            <a:r>
              <a:rPr lang="pt-BR" sz="1800" baseline="-25000" dirty="0"/>
              <a:t>r</a:t>
            </a:r>
            <a:r>
              <a:rPr lang="pt-BR" sz="1800" dirty="0"/>
              <a:t> Adjacente(</a:t>
            </a:r>
            <a:r>
              <a:rPr lang="pt-BR" sz="1800" dirty="0" err="1"/>
              <a:t>r,s</a:t>
            </a:r>
            <a:r>
              <a:rPr lang="pt-BR" sz="1800" dirty="0"/>
              <a:t>) ∧ Poço(r)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57258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Construção da Base de Conhecimento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None/>
            </a:pPr>
            <a:r>
              <a:rPr lang="pt-BR" sz="2000" b="1" dirty="0"/>
              <a:t>(1) </a:t>
            </a:r>
            <a:r>
              <a:rPr lang="pt-BR" sz="2000" dirty="0"/>
              <a:t>Identificar a tarefa;</a:t>
            </a:r>
          </a:p>
          <a:p>
            <a:pPr marL="457200" indent="-457200">
              <a:buNone/>
            </a:pPr>
            <a:endParaRPr lang="pt-BR" sz="1800" dirty="0"/>
          </a:p>
          <a:p>
            <a:pPr marL="457200" indent="-457200">
              <a:buNone/>
            </a:pPr>
            <a:r>
              <a:rPr lang="pt-BR" sz="2000" b="1" dirty="0"/>
              <a:t>(2) </a:t>
            </a:r>
            <a:r>
              <a:rPr lang="pt-BR" sz="2000" dirty="0"/>
              <a:t>Agregar conhecimento relevante;</a:t>
            </a:r>
          </a:p>
          <a:p>
            <a:pPr marL="457200" indent="-457200">
              <a:buNone/>
            </a:pPr>
            <a:endParaRPr lang="pt-BR" sz="1800" dirty="0"/>
          </a:p>
          <a:p>
            <a:pPr marL="457200" indent="-457200">
              <a:buNone/>
            </a:pPr>
            <a:r>
              <a:rPr lang="pt-BR" sz="2000" b="1" dirty="0"/>
              <a:t>(3) </a:t>
            </a:r>
            <a:r>
              <a:rPr lang="pt-BR" sz="2000" dirty="0"/>
              <a:t>Definir um vocabulário de predicados, funções e constantes;</a:t>
            </a:r>
          </a:p>
          <a:p>
            <a:pPr marL="457200" indent="-457200">
              <a:buNone/>
            </a:pPr>
            <a:endParaRPr lang="pt-BR" sz="1800" dirty="0"/>
          </a:p>
          <a:p>
            <a:pPr marL="457200" indent="-457200">
              <a:buNone/>
            </a:pPr>
            <a:r>
              <a:rPr lang="pt-BR" sz="2000" b="1" dirty="0"/>
              <a:t>(4) </a:t>
            </a:r>
            <a:r>
              <a:rPr lang="pt-BR" sz="2000" dirty="0"/>
              <a:t>Codificar o conhecimento geral sobre o domínio;</a:t>
            </a:r>
          </a:p>
          <a:p>
            <a:pPr marL="457200" indent="-457200">
              <a:buNone/>
            </a:pPr>
            <a:endParaRPr lang="pt-BR" sz="1800" dirty="0"/>
          </a:p>
          <a:p>
            <a:pPr marL="457200" indent="-457200">
              <a:buNone/>
            </a:pPr>
            <a:r>
              <a:rPr lang="pt-BR" sz="2000" b="1" dirty="0"/>
              <a:t>(5) </a:t>
            </a:r>
            <a:r>
              <a:rPr lang="pt-BR" sz="2000" dirty="0"/>
              <a:t>Codificar uma descrição da instância específica do problema;</a:t>
            </a:r>
          </a:p>
          <a:p>
            <a:pPr marL="457200" indent="-457200">
              <a:buNone/>
            </a:pPr>
            <a:endParaRPr lang="pt-BR" sz="1800" dirty="0"/>
          </a:p>
          <a:p>
            <a:pPr marL="457200" indent="-457200">
              <a:buNone/>
            </a:pPr>
            <a:r>
              <a:rPr lang="pt-BR" sz="2000" b="1" dirty="0"/>
              <a:t>(6) </a:t>
            </a:r>
            <a:r>
              <a:rPr lang="pt-BR" sz="2000" dirty="0"/>
              <a:t>Formular consultas ao procedimento de inferência e obter respostas;</a:t>
            </a:r>
          </a:p>
          <a:p>
            <a:pPr marL="457200" indent="-457200">
              <a:buNone/>
            </a:pPr>
            <a:endParaRPr lang="pt-BR" sz="1800" dirty="0"/>
          </a:p>
          <a:p>
            <a:pPr marL="457200" indent="-457200">
              <a:buNone/>
            </a:pPr>
            <a:r>
              <a:rPr lang="pt-BR" sz="2000" b="1" dirty="0"/>
              <a:t>(7) </a:t>
            </a:r>
            <a:r>
              <a:rPr lang="pt-BR" sz="2000" dirty="0"/>
              <a:t>Depurar a base de conhecimento; </a:t>
            </a:r>
          </a:p>
        </p:txBody>
      </p:sp>
    </p:spTree>
    <p:extLst>
      <p:ext uri="{BB962C8B-B14F-4D97-AF65-F5344CB8AC3E}">
        <p14:creationId xmlns:p14="http://schemas.microsoft.com/office/powerpoint/2010/main" val="2357616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 Prolog é uma linguagem de programação baseada em lógica de primeira ordem.</a:t>
            </a:r>
          </a:p>
          <a:p>
            <a:endParaRPr lang="pt-BR" sz="2400" dirty="0"/>
          </a:p>
          <a:p>
            <a:r>
              <a:rPr lang="pt-BR" sz="2400" dirty="0"/>
              <a:t>Não é padronizada. </a:t>
            </a:r>
          </a:p>
          <a:p>
            <a:endParaRPr lang="pt-BR" sz="2400" dirty="0"/>
          </a:p>
          <a:p>
            <a:r>
              <a:rPr lang="pt-BR" sz="2400" dirty="0"/>
              <a:t>Algumas implementações: </a:t>
            </a:r>
            <a:r>
              <a:rPr lang="pt-BR" sz="2400" dirty="0" err="1"/>
              <a:t>SICStus</a:t>
            </a:r>
            <a:r>
              <a:rPr lang="pt-BR" sz="2400" dirty="0"/>
              <a:t> Prolog, Borland Turbo Prolog, </a:t>
            </a:r>
            <a:r>
              <a:rPr lang="pt-BR" sz="2400" b="1" dirty="0"/>
              <a:t>SWI-Prolog</a:t>
            </a:r>
            <a:r>
              <a:rPr lang="pt-BR" sz="2400" dirty="0"/>
              <a:t>...</a:t>
            </a:r>
          </a:p>
          <a:p>
            <a:endParaRPr lang="pt-BR" sz="2400" dirty="0"/>
          </a:p>
          <a:p>
            <a:r>
              <a:rPr lang="pt-BR" sz="2400" dirty="0"/>
              <a:t>Geralmente é interpretado, mas pode ser compilado</a:t>
            </a:r>
            <a:r>
              <a:rPr lang="pt-B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360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/>
              <a:t>Russell, S. </a:t>
            </a:r>
            <a:r>
              <a:rPr lang="pt-BR" sz="1800" dirty="0" err="1" smtClean="0"/>
              <a:t>and</a:t>
            </a:r>
            <a:r>
              <a:rPr lang="pt-BR" sz="1800" dirty="0" smtClean="0"/>
              <a:t> </a:t>
            </a:r>
            <a:r>
              <a:rPr lang="pt-BR" sz="1800" dirty="0" err="1" smtClean="0"/>
              <a:t>Norvig</a:t>
            </a:r>
            <a:r>
              <a:rPr lang="pt-BR" sz="1800" dirty="0" smtClean="0"/>
              <a:t>, P. </a:t>
            </a:r>
            <a:r>
              <a:rPr lang="pt-BR" sz="1800" b="1" dirty="0" smtClean="0"/>
              <a:t>Artificial </a:t>
            </a:r>
            <a:r>
              <a:rPr lang="pt-BR" sz="1800" b="1" dirty="0" err="1" smtClean="0"/>
              <a:t>Intelligence</a:t>
            </a:r>
            <a:r>
              <a:rPr lang="pt-BR" sz="1800" b="1" dirty="0" smtClean="0"/>
              <a:t>: a </a:t>
            </a:r>
            <a:r>
              <a:rPr lang="pt-BR" sz="1800" b="1" dirty="0" err="1" smtClean="0"/>
              <a:t>Modern</a:t>
            </a:r>
            <a:r>
              <a:rPr lang="pt-BR" sz="1800" b="1" dirty="0" smtClean="0"/>
              <a:t> Approach</a:t>
            </a:r>
            <a:r>
              <a:rPr lang="pt-BR" sz="1800" dirty="0" smtClean="0"/>
              <a:t>, 2nd </a:t>
            </a:r>
            <a:r>
              <a:rPr lang="pt-BR" sz="1800" dirty="0" err="1" smtClean="0"/>
              <a:t>Edition</a:t>
            </a:r>
            <a:r>
              <a:rPr lang="pt-BR" sz="1800" dirty="0" smtClean="0"/>
              <a:t>, Prentice-Hall, 2003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b="1" dirty="0" smtClean="0"/>
              <a:t>Capítulo 8: </a:t>
            </a:r>
            <a:r>
              <a:rPr lang="pt-BR" sz="2000" b="1" dirty="0" err="1" smtClean="0"/>
              <a:t>First</a:t>
            </a:r>
            <a:r>
              <a:rPr lang="pt-BR" sz="2000" b="1" dirty="0" err="1"/>
              <a:t>-</a:t>
            </a:r>
            <a:r>
              <a:rPr lang="pt-BR" sz="2000" b="1" dirty="0" err="1" smtClean="0"/>
              <a:t>Order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Logic</a:t>
            </a:r>
            <a:endParaRPr lang="pt-BR" sz="2000" b="1" dirty="0" smtClean="0"/>
          </a:p>
          <a:p>
            <a:endParaRPr lang="pt-BR" sz="2000" b="1" dirty="0" smtClean="0"/>
          </a:p>
          <a:p>
            <a:r>
              <a:rPr lang="pt-BR" sz="2000" b="1" dirty="0" smtClean="0"/>
              <a:t>Capítulo 9: </a:t>
            </a:r>
            <a:r>
              <a:rPr lang="pt-BR" sz="2000" b="1" dirty="0" err="1" smtClean="0"/>
              <a:t>Inference</a:t>
            </a:r>
            <a:r>
              <a:rPr lang="pt-BR" sz="2000" b="1" dirty="0" smtClean="0"/>
              <a:t> in </a:t>
            </a:r>
            <a:r>
              <a:rPr lang="pt-BR" sz="2000" b="1" dirty="0" err="1" smtClean="0"/>
              <a:t>First-Order</a:t>
            </a:r>
            <a:r>
              <a:rPr lang="pt-BR" sz="2000" b="1" dirty="0" smtClean="0"/>
              <a:t> </a:t>
            </a:r>
            <a:r>
              <a:rPr lang="pt-BR" sz="2000" b="1" dirty="0" err="1"/>
              <a:t>Logic</a:t>
            </a:r>
            <a:endParaRPr lang="pt-BR" sz="2000" dirty="0"/>
          </a:p>
          <a:p>
            <a:endParaRPr lang="pt-B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3" r="9840"/>
          <a:stretch/>
        </p:blipFill>
        <p:spPr bwMode="auto">
          <a:xfrm>
            <a:off x="5806772" y="1651620"/>
            <a:ext cx="229362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5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Limitações da Lógica Proposicional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Muito simples para representar o conhecimento de ambientes complexos de uma forma concisa.  </a:t>
            </a:r>
          </a:p>
          <a:p>
            <a:endParaRPr lang="pt-BR" sz="2400" dirty="0"/>
          </a:p>
          <a:p>
            <a:r>
              <a:rPr lang="pt-BR" sz="2400" dirty="0"/>
              <a:t>Falta de capacidade de expressão para descrever um ambiente</a:t>
            </a:r>
            <a:r>
              <a:rPr lang="pt-BR" sz="2400" b="1" dirty="0"/>
              <a:t> </a:t>
            </a:r>
            <a:r>
              <a:rPr lang="pt-BR" sz="2400" dirty="0"/>
              <a:t>com muitos objetos. </a:t>
            </a:r>
          </a:p>
          <a:p>
            <a:endParaRPr lang="pt-BR" sz="2400" dirty="0"/>
          </a:p>
          <a:p>
            <a:pPr lvl="1"/>
            <a:r>
              <a:rPr lang="pt-BR" sz="2000" b="1" dirty="0"/>
              <a:t>Exemplo em linguagem natural: </a:t>
            </a:r>
          </a:p>
          <a:p>
            <a:pPr lvl="2"/>
            <a:r>
              <a:rPr lang="pt-BR" sz="2000" dirty="0"/>
              <a:t>“quadrados adjacentes a poços possuem brisa”</a:t>
            </a:r>
            <a:endParaRPr lang="pt-BR" sz="800" dirty="0"/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Em lógica proposicional: </a:t>
            </a:r>
          </a:p>
          <a:p>
            <a:pPr lvl="2"/>
            <a:r>
              <a:rPr lang="pt-BR" sz="1800" dirty="0"/>
              <a:t>B</a:t>
            </a:r>
            <a:r>
              <a:rPr lang="pt-BR" sz="1800" baseline="-25000" dirty="0"/>
              <a:t>1,1</a:t>
            </a:r>
            <a:r>
              <a:rPr lang="pt-BR" sz="1800" dirty="0"/>
              <a:t>⇔(P</a:t>
            </a:r>
            <a:r>
              <a:rPr lang="pt-BR" sz="1800" baseline="-25000" dirty="0"/>
              <a:t>1,2 </a:t>
            </a:r>
            <a:r>
              <a:rPr lang="pt-BR" sz="1800" dirty="0"/>
              <a:t>∨ P</a:t>
            </a:r>
            <a:r>
              <a:rPr lang="pt-BR" sz="1800" baseline="-25000" dirty="0"/>
              <a:t>2,1</a:t>
            </a:r>
            <a:r>
              <a:rPr lang="pt-BR" sz="1100" dirty="0"/>
              <a:t>)   -   </a:t>
            </a:r>
            <a:r>
              <a:rPr lang="pt-BR" sz="1600" dirty="0"/>
              <a:t>(Seria necessário declarar todas as salas!)</a:t>
            </a:r>
            <a:endParaRPr lang="pt-BR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8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Linguagem Natural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Objetos: </a:t>
            </a:r>
            <a:r>
              <a:rPr lang="pt-BR" sz="2400" dirty="0"/>
              <a:t>pessoas, casas, números, cores, jogos, séculos... </a:t>
            </a:r>
          </a:p>
          <a:p>
            <a:endParaRPr lang="pt-BR" sz="2400" dirty="0"/>
          </a:p>
          <a:p>
            <a:r>
              <a:rPr lang="pt-BR" sz="2400" b="1" dirty="0"/>
              <a:t>Relações:</a:t>
            </a:r>
          </a:p>
          <a:p>
            <a:pPr lvl="1"/>
            <a:r>
              <a:rPr lang="pt-BR" sz="1800" b="1" dirty="0"/>
              <a:t>Unárias: </a:t>
            </a:r>
            <a:r>
              <a:rPr lang="pt-BR" sz="1800" dirty="0"/>
              <a:t>propriedades de um objeto. </a:t>
            </a:r>
          </a:p>
          <a:p>
            <a:pPr lvl="2"/>
            <a:r>
              <a:rPr lang="pt-BR" sz="1600" dirty="0"/>
              <a:t>Exemplo: vermelho, redondo, falso</a:t>
            </a:r>
          </a:p>
          <a:p>
            <a:pPr lvl="1"/>
            <a:r>
              <a:rPr lang="pt-BR" sz="1800" b="1" dirty="0"/>
              <a:t>n-árias: </a:t>
            </a:r>
            <a:r>
              <a:rPr lang="pt-BR" sz="1800" dirty="0"/>
              <a:t>relacionam grupos de objetos. </a:t>
            </a:r>
          </a:p>
          <a:p>
            <a:pPr lvl="2"/>
            <a:r>
              <a:rPr lang="pt-BR" sz="1600" dirty="0"/>
              <a:t>Exemplo: irmão de, maior que, interior a, parte de...</a:t>
            </a:r>
          </a:p>
          <a:p>
            <a:pPr lvl="1"/>
            <a:r>
              <a:rPr lang="pt-BR" sz="1800" b="1" dirty="0"/>
              <a:t>Funções: </a:t>
            </a:r>
            <a:r>
              <a:rPr lang="pt-BR" sz="1800" dirty="0"/>
              <a:t>um objeto está relacionado a exatamente um objeto. </a:t>
            </a:r>
          </a:p>
          <a:p>
            <a:pPr lvl="2"/>
            <a:r>
              <a:rPr lang="pt-BR" sz="1600" dirty="0"/>
              <a:t>Exemplo: pai de, melhor amigo de, terceiro turno de, uma unidade maior que...</a:t>
            </a:r>
          </a:p>
          <a:p>
            <a:pPr lvl="1"/>
            <a:endParaRPr lang="pt-BR" sz="1800" dirty="0"/>
          </a:p>
          <a:p>
            <a:r>
              <a:rPr lang="pt-BR" sz="2400" dirty="0"/>
              <a:t>Linguagem da</a:t>
            </a:r>
            <a:r>
              <a:rPr lang="pt-BR" sz="2400" b="1" dirty="0"/>
              <a:t> lógica de primeira ordem</a:t>
            </a:r>
            <a:r>
              <a:rPr lang="pt-BR" sz="2400" dirty="0"/>
              <a:t> é elaborada em torno de objetos e relações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8874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600" dirty="0"/>
              <a:t>Principal </a:t>
            </a:r>
            <a:r>
              <a:rPr lang="pt-BR" sz="2600" b="1" dirty="0"/>
              <a:t>diferença</a:t>
            </a:r>
            <a:r>
              <a:rPr lang="pt-BR" sz="2600" dirty="0"/>
              <a:t> entre lógica proposicional e a lógica de primeira ordem é o </a:t>
            </a:r>
            <a:r>
              <a:rPr lang="pt-BR" sz="2600" b="1" dirty="0"/>
              <a:t>compromisso ontológico</a:t>
            </a:r>
            <a:r>
              <a:rPr lang="pt-BR" sz="2600" dirty="0"/>
              <a:t>, ou seja, o que cada linguagem pressupões sobre a natureza da realidade:</a:t>
            </a:r>
          </a:p>
          <a:p>
            <a:endParaRPr lang="pt-BR" sz="1600" dirty="0"/>
          </a:p>
          <a:p>
            <a:pPr lvl="1"/>
            <a:r>
              <a:rPr lang="pt-BR" sz="2400" b="1" dirty="0"/>
              <a:t>Lógica Proposicional: </a:t>
            </a:r>
            <a:r>
              <a:rPr lang="pt-BR" sz="2400" dirty="0"/>
              <a:t>pressupõe que existem fatos que são válidos ou não-válidos no mundo.</a:t>
            </a:r>
          </a:p>
          <a:p>
            <a:pPr lvl="1"/>
            <a:endParaRPr lang="pt-BR" sz="2400" dirty="0"/>
          </a:p>
          <a:p>
            <a:pPr lvl="1"/>
            <a:r>
              <a:rPr lang="pt-BR" sz="2400" b="1" dirty="0"/>
              <a:t>Lógica de Primeira Ordem: </a:t>
            </a:r>
            <a:r>
              <a:rPr lang="pt-BR" sz="2400" dirty="0"/>
              <a:t>pressupõe que o mundo consiste em objetos com certas relações entre eles que são válidas ou não-válidas. </a:t>
            </a:r>
          </a:p>
        </p:txBody>
      </p:sp>
    </p:spTree>
    <p:extLst>
      <p:ext uri="{BB962C8B-B14F-4D97-AF65-F5344CB8AC3E}">
        <p14:creationId xmlns:p14="http://schemas.microsoft.com/office/powerpoint/2010/main" val="214714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Modelo em 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Exemplo: Ricardo Coração de Leão, rei da Inglaterra de 1189 a 1199 e seu irmão mais jovem, o perverso rei João, que governou de 1199 a 1215:</a:t>
            </a:r>
          </a:p>
          <a:p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257042"/>
            <a:ext cx="6336704" cy="308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858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Sintaxe da 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Símbolos </a:t>
            </a:r>
            <a:r>
              <a:rPr lang="pt-BR" sz="2400" dirty="0"/>
              <a:t>- Começam com letras maiúsculas e podem ser de três tipos: </a:t>
            </a:r>
          </a:p>
          <a:p>
            <a:endParaRPr lang="pt-BR" sz="2000" dirty="0"/>
          </a:p>
          <a:p>
            <a:pPr lvl="1"/>
            <a:r>
              <a:rPr lang="pt-BR" sz="1800" b="1" dirty="0"/>
              <a:t>Símbolos de constantes: </a:t>
            </a:r>
            <a:r>
              <a:rPr lang="pt-BR" sz="1800" dirty="0"/>
              <a:t>Representam objetos.</a:t>
            </a:r>
          </a:p>
          <a:p>
            <a:pPr lvl="1">
              <a:buNone/>
            </a:pPr>
            <a:r>
              <a:rPr lang="pt-BR" sz="1800" dirty="0"/>
              <a:t>	Exemplo: Ricardo e João</a:t>
            </a:r>
          </a:p>
          <a:p>
            <a:pPr lvl="1">
              <a:buNone/>
            </a:pPr>
            <a:endParaRPr lang="pt-BR" sz="1800" dirty="0"/>
          </a:p>
          <a:p>
            <a:pPr lvl="1"/>
            <a:r>
              <a:rPr lang="pt-BR" sz="1800" b="1" dirty="0"/>
              <a:t>Símbolos de predicados: </a:t>
            </a:r>
            <a:r>
              <a:rPr lang="pt-BR" sz="1800" dirty="0"/>
              <a:t>Representam relações.</a:t>
            </a:r>
          </a:p>
          <a:p>
            <a:pPr lvl="1">
              <a:buNone/>
            </a:pPr>
            <a:r>
              <a:rPr lang="pt-BR" sz="1800" dirty="0"/>
              <a:t>	Exemplo: Irmão, </a:t>
            </a:r>
            <a:r>
              <a:rPr lang="pt-BR" sz="1800" dirty="0" err="1"/>
              <a:t>NaCabeça</a:t>
            </a:r>
            <a:r>
              <a:rPr lang="pt-BR" sz="1800" dirty="0"/>
              <a:t>, Pessoa</a:t>
            </a:r>
          </a:p>
          <a:p>
            <a:pPr lvl="1">
              <a:buNone/>
            </a:pPr>
            <a:endParaRPr lang="pt-BR" sz="1800" dirty="0"/>
          </a:p>
          <a:p>
            <a:pPr lvl="1"/>
            <a:r>
              <a:rPr lang="pt-BR" sz="1800" b="1" dirty="0"/>
              <a:t>Símbolos de funções: </a:t>
            </a:r>
            <a:r>
              <a:rPr lang="pt-BR" sz="1800" dirty="0"/>
              <a:t>Representam funções.</a:t>
            </a:r>
          </a:p>
          <a:p>
            <a:pPr lvl="1">
              <a:buNone/>
            </a:pPr>
            <a:r>
              <a:rPr lang="pt-BR" sz="1800" dirty="0"/>
              <a:t>	Exemplo: </a:t>
            </a:r>
            <a:r>
              <a:rPr lang="pt-BR" sz="1800" dirty="0" err="1" smtClean="0"/>
              <a:t>PernaEsquerda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60986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Sintaxe da 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Interpretação </a:t>
            </a:r>
            <a:r>
              <a:rPr lang="pt-BR" sz="2400" dirty="0"/>
              <a:t>- Especifica quais objetos, relações e funções são referidos pelos símbolos de constantes, predicados e funções:</a:t>
            </a:r>
          </a:p>
          <a:p>
            <a:endParaRPr lang="pt-BR" sz="2000" dirty="0"/>
          </a:p>
          <a:p>
            <a:r>
              <a:rPr lang="pt-BR" sz="2400" dirty="0"/>
              <a:t>Interpretação pretendida: </a:t>
            </a:r>
          </a:p>
          <a:p>
            <a:pPr lvl="1"/>
            <a:r>
              <a:rPr lang="pt-BR" sz="1800" u="sng" dirty="0"/>
              <a:t>Ricardo</a:t>
            </a:r>
            <a:r>
              <a:rPr lang="pt-BR" sz="1800" dirty="0"/>
              <a:t> se refere a “Ricardo Coração de Leão”</a:t>
            </a:r>
          </a:p>
          <a:p>
            <a:pPr lvl="1"/>
            <a:r>
              <a:rPr lang="pt-BR" sz="1800" dirty="0"/>
              <a:t></a:t>
            </a:r>
            <a:r>
              <a:rPr lang="pt-BR" sz="1800" u="sng" dirty="0"/>
              <a:t>João</a:t>
            </a:r>
            <a:r>
              <a:rPr lang="pt-BR" sz="1800" dirty="0"/>
              <a:t> se refere ao “perverso rei João”</a:t>
            </a:r>
          </a:p>
          <a:p>
            <a:pPr lvl="1"/>
            <a:r>
              <a:rPr lang="pt-BR" sz="1800" dirty="0"/>
              <a:t></a:t>
            </a:r>
            <a:r>
              <a:rPr lang="pt-BR" sz="1800" u="sng" dirty="0"/>
              <a:t>Irmão</a:t>
            </a:r>
            <a:r>
              <a:rPr lang="pt-BR" sz="1800" dirty="0"/>
              <a:t> se refere à “relação de fraternidade”</a:t>
            </a:r>
          </a:p>
          <a:p>
            <a:pPr lvl="1"/>
            <a:r>
              <a:rPr lang="pt-BR" sz="1800" u="sng" dirty="0" err="1"/>
              <a:t>NaCabeça</a:t>
            </a:r>
            <a:r>
              <a:rPr lang="pt-BR" sz="1800" dirty="0"/>
              <a:t> se refere à relação “na cabeça” que é válida entre a coroa e o rei João</a:t>
            </a:r>
          </a:p>
          <a:p>
            <a:pPr lvl="1"/>
            <a:r>
              <a:rPr lang="pt-BR" sz="1800" u="sng" dirty="0"/>
              <a:t>Pessoa</a:t>
            </a:r>
            <a:r>
              <a:rPr lang="pt-BR" sz="1800" dirty="0"/>
              <a:t>,  </a:t>
            </a:r>
            <a:r>
              <a:rPr lang="pt-BR" sz="1800" u="sng" dirty="0"/>
              <a:t>Rei</a:t>
            </a:r>
            <a:r>
              <a:rPr lang="pt-BR" sz="1800" dirty="0"/>
              <a:t> e  </a:t>
            </a:r>
            <a:r>
              <a:rPr lang="pt-BR" sz="1800" u="sng" dirty="0"/>
              <a:t>Coroa</a:t>
            </a:r>
            <a:r>
              <a:rPr lang="pt-BR" sz="1800" dirty="0"/>
              <a:t> se referem aos conjuntos de objetos que são pessoas, reis e coroas</a:t>
            </a:r>
          </a:p>
          <a:p>
            <a:pPr lvl="1"/>
            <a:r>
              <a:rPr lang="pt-BR" sz="1800" u="sng" dirty="0" err="1"/>
              <a:t>PernaEsquerda</a:t>
            </a:r>
            <a:r>
              <a:rPr lang="pt-BR" sz="1800" dirty="0"/>
              <a:t> se refere à função “perna esquerda”.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1858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Sintaxe da Lógica de Primeira Ordem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Sentenças atômicas </a:t>
            </a:r>
            <a:r>
              <a:rPr lang="pt-BR" sz="2400" dirty="0"/>
              <a:t>são formadas a partir de um símbolo de predicado seguido por uma lista de termos entre parênteses. Exemplos: 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Irmão(Ricardo, João)</a:t>
            </a:r>
          </a:p>
          <a:p>
            <a:pPr lvl="1"/>
            <a:r>
              <a:rPr lang="pt-BR" sz="2400" dirty="0" smtClean="0"/>
              <a:t>Casado(Pai(Ricardo</a:t>
            </a:r>
            <a:r>
              <a:rPr lang="pt-BR" sz="2400" dirty="0"/>
              <a:t>), Mãe(João))</a:t>
            </a:r>
          </a:p>
          <a:p>
            <a:endParaRPr lang="pt-BR" sz="2400" dirty="0"/>
          </a:p>
          <a:p>
            <a:r>
              <a:rPr lang="pt-BR" sz="2400" dirty="0"/>
              <a:t>Uma sentença atômica é verdadeira em um modelo, sob uma dada interpretação, se a relação referida pelo símbolo de predicado é válida entre os objetos referidos pelos argumentos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980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3512</TotalTime>
  <Words>1366</Words>
  <Application>Microsoft Office PowerPoint</Application>
  <PresentationFormat>On-screen Show (4:3)</PresentationFormat>
  <Paragraphs>239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INF 1771 – Inteligência Artificial</vt:lpstr>
      <vt:lpstr>Agente Baseado em Conhecimento</vt:lpstr>
      <vt:lpstr>Limitações da Lógica Proposicional</vt:lpstr>
      <vt:lpstr>Linguagem Natural</vt:lpstr>
      <vt:lpstr>Lógica de Primeira Ordem</vt:lpstr>
      <vt:lpstr>Modelo em Lógica de Primeira Ordem</vt:lpstr>
      <vt:lpstr>Sintaxe da Lógica de Primeira Ordem</vt:lpstr>
      <vt:lpstr>Sintaxe da Lógica de Primeira Ordem</vt:lpstr>
      <vt:lpstr>Sintaxe da Lógica de Primeira Ordem</vt:lpstr>
      <vt:lpstr>Sintaxe da Lógica de Primeira Ordem</vt:lpstr>
      <vt:lpstr>Sintaxe da Lógica de Primeira Ordem</vt:lpstr>
      <vt:lpstr>Sintaxe da Lógica de Primeira Ordem</vt:lpstr>
      <vt:lpstr>Sintaxe da Lógica de Primeira Ordem</vt:lpstr>
      <vt:lpstr>Sintaxe da Lógica de Primeira Ordem</vt:lpstr>
      <vt:lpstr>Sintaxe da Lógica de Primeira Ordem</vt:lpstr>
      <vt:lpstr>Semântica da Lógica de Primeira Ordem</vt:lpstr>
      <vt:lpstr>Exemplo - Parentesco</vt:lpstr>
      <vt:lpstr>Exemplo - Parentesco</vt:lpstr>
      <vt:lpstr>Exemplo - Parentesco</vt:lpstr>
      <vt:lpstr>Exemplo - Wumpus</vt:lpstr>
      <vt:lpstr>Exemplo - Wumpus</vt:lpstr>
      <vt:lpstr>Exemplo - Wumpus</vt:lpstr>
      <vt:lpstr>Exemplo - Wumpus</vt:lpstr>
      <vt:lpstr>Construção da Base de Conhecimento</vt:lpstr>
      <vt:lpstr>Prolog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de Primeira Ordem</dc:title>
  <dc:creator>Edirlei Soares de Lima</dc:creator>
  <cp:lastModifiedBy>Edirlei</cp:lastModifiedBy>
  <cp:revision>350</cp:revision>
  <cp:lastPrinted>2011-10-02T19:34:20Z</cp:lastPrinted>
  <dcterms:created xsi:type="dcterms:W3CDTF">2011-09-17T12:50:29Z</dcterms:created>
  <dcterms:modified xsi:type="dcterms:W3CDTF">2013-09-18T15:14:08Z</dcterms:modified>
</cp:coreProperties>
</file>