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92" r:id="rId23"/>
    <p:sldId id="278" r:id="rId24"/>
    <p:sldId id="279" r:id="rId25"/>
    <p:sldId id="280" r:id="rId26"/>
    <p:sldId id="293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4" r:id="rId38"/>
    <p:sldId id="296" r:id="rId39"/>
    <p:sldId id="297" r:id="rId40"/>
    <p:sldId id="298" r:id="rId41"/>
    <p:sldId id="295" r:id="rId42"/>
    <p:sldId id="291" r:id="rId4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39" autoAdjust="0"/>
  </p:normalViewPr>
  <p:slideViewPr>
    <p:cSldViewPr>
      <p:cViewPr varScale="1">
        <p:scale>
          <a:sx n="126" d="100"/>
          <a:sy n="126" d="100"/>
        </p:scale>
        <p:origin x="-11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C575F21A-2DAD-422F-9F2B-65F9F683FBBC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B454520B-149B-489E-904E-09FC9341D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134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4520B-149B-489E-904E-09FC9341DF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357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8/19/2013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416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8/19/2013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708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8/19/2013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212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8/19/2013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538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8/19/2013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205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8/19/2013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383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8/19/2013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900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8/19/2013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679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8/19/2013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982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8/19/2013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719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8/19/2013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468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16C12-9C4B-4939-A01A-C3FE557BE61F}" type="datetimeFigureOut">
              <a:rPr lang="en-US" smtClean="0"/>
              <a:t>8/19/2013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001816"/>
            <a:ext cx="2448272" cy="846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243" y="3861048"/>
            <a:ext cx="2362757" cy="3000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1030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268760"/>
            <a:ext cx="8206680" cy="1470025"/>
          </a:xfrm>
        </p:spPr>
        <p:txBody>
          <a:bodyPr>
            <a:noAutofit/>
          </a:bodyPr>
          <a:lstStyle/>
          <a:p>
            <a:r>
              <a:rPr lang="pt-BR" sz="4800" dirty="0" smtClean="0"/>
              <a:t>INF 1771 – Inteligência Artificial</a:t>
            </a:r>
            <a:endParaRPr lang="pt-BR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484" y="5877272"/>
            <a:ext cx="6400800" cy="980728"/>
          </a:xfrm>
        </p:spPr>
        <p:txBody>
          <a:bodyPr>
            <a:noAutofit/>
          </a:bodyPr>
          <a:lstStyle/>
          <a:p>
            <a:r>
              <a:rPr lang="en-US" sz="2200" dirty="0" err="1" smtClean="0">
                <a:solidFill>
                  <a:schemeClr val="tx1"/>
                </a:solidFill>
              </a:rPr>
              <a:t>Edirlei</a:t>
            </a:r>
            <a:r>
              <a:rPr lang="en-US" sz="2200" dirty="0" smtClean="0">
                <a:solidFill>
                  <a:schemeClr val="tx1"/>
                </a:solidFill>
              </a:rPr>
              <a:t> Soares de Lima</a:t>
            </a:r>
          </a:p>
          <a:p>
            <a:r>
              <a:rPr lang="en-US" sz="2200" dirty="0" smtClean="0">
                <a:solidFill>
                  <a:schemeClr val="tx1"/>
                </a:solidFill>
              </a:rPr>
              <a:t>&lt;elima@inf.puc-rio.br&gt;</a:t>
            </a:r>
          </a:p>
        </p:txBody>
      </p:sp>
      <p:pic>
        <p:nvPicPr>
          <p:cNvPr id="1026" name="Picture 2" descr="C:\Users\Edirlei\Desktop\puc-rio-cursos-2011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-27384"/>
            <a:ext cx="4384675" cy="1014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67544" y="2996952"/>
            <a:ext cx="820668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t-BR" sz="3200" dirty="0"/>
              <a:t>Aula 02 – Agentes Inteligentes</a:t>
            </a:r>
          </a:p>
        </p:txBody>
      </p:sp>
    </p:spTree>
    <p:extLst>
      <p:ext uri="{BB962C8B-B14F-4D97-AF65-F5344CB8AC3E}">
        <p14:creationId xmlns:p14="http://schemas.microsoft.com/office/powerpoint/2010/main" val="138053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Agentes Racionais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400" dirty="0"/>
              <a:t>Os agentes podem (e devem!) executar ações para </a:t>
            </a:r>
            <a:r>
              <a:rPr lang="pt-BR" sz="2400" b="1" dirty="0"/>
              <a:t>coleta de informações</a:t>
            </a:r>
            <a:r>
              <a:rPr lang="pt-BR" sz="2400" dirty="0"/>
              <a:t>.</a:t>
            </a:r>
          </a:p>
          <a:p>
            <a:pPr lvl="1"/>
            <a:endParaRPr lang="pt-BR" sz="1000" dirty="0"/>
          </a:p>
          <a:p>
            <a:pPr lvl="1"/>
            <a:r>
              <a:rPr lang="pt-BR" sz="2000" dirty="0"/>
              <a:t>Um tipo importante de coleta de informação é a exploração de um ambiente desconhecido.</a:t>
            </a:r>
          </a:p>
          <a:p>
            <a:endParaRPr lang="pt-BR" sz="1050" dirty="0"/>
          </a:p>
          <a:p>
            <a:r>
              <a:rPr lang="pt-BR" sz="2400" dirty="0"/>
              <a:t>Os agentes também podem (e devem!) aprender, ou seja, </a:t>
            </a:r>
            <a:r>
              <a:rPr lang="pt-BR" sz="2400" b="1" dirty="0"/>
              <a:t>modificar seu comportamento</a:t>
            </a:r>
            <a:r>
              <a:rPr lang="pt-BR" sz="2400" dirty="0"/>
              <a:t> dependendo do que ele percebe ao longo do tempo.</a:t>
            </a:r>
          </a:p>
          <a:p>
            <a:pPr lvl="1"/>
            <a:endParaRPr lang="pt-BR" sz="900" dirty="0"/>
          </a:p>
          <a:p>
            <a:pPr lvl="1"/>
            <a:r>
              <a:rPr lang="pt-BR" sz="2000" dirty="0"/>
              <a:t>Nesse caso o agente é chamado de autônomo.</a:t>
            </a:r>
          </a:p>
          <a:p>
            <a:pPr lvl="1"/>
            <a:endParaRPr lang="pt-BR" sz="1100" dirty="0"/>
          </a:p>
          <a:p>
            <a:pPr lvl="1"/>
            <a:r>
              <a:rPr lang="pt-BR" sz="2000" dirty="0"/>
              <a:t>Um agente que aprende pode ter sucesso em uma ampla variedade de ambientes</a:t>
            </a:r>
            <a:r>
              <a:rPr lang="pt-BR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994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Modelagem de um Agente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/>
              <a:t>O processo de modelagem de um agente envolve a definição de:</a:t>
            </a:r>
          </a:p>
          <a:p>
            <a:pPr lvl="1"/>
            <a:endParaRPr lang="pt-BR" dirty="0"/>
          </a:p>
          <a:p>
            <a:pPr lvl="1"/>
            <a:r>
              <a:rPr lang="pt-BR" sz="2400" dirty="0"/>
              <a:t>Medida de Desempenho</a:t>
            </a:r>
          </a:p>
          <a:p>
            <a:pPr lvl="1"/>
            <a:r>
              <a:rPr lang="pt-BR" sz="2400" dirty="0"/>
              <a:t>Ambiente</a:t>
            </a:r>
          </a:p>
          <a:p>
            <a:pPr lvl="1"/>
            <a:r>
              <a:rPr lang="pt-BR" sz="2400" dirty="0"/>
              <a:t>Atuadores</a:t>
            </a:r>
          </a:p>
          <a:p>
            <a:pPr lvl="1"/>
            <a:r>
              <a:rPr lang="pt-BR" sz="2400" dirty="0"/>
              <a:t>Sensores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6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Exemplo</a:t>
            </a:r>
            <a:r>
              <a:rPr lang="en-US" dirty="0"/>
              <a:t> - </a:t>
            </a:r>
            <a:r>
              <a:rPr lang="pt-BR" dirty="0"/>
              <a:t>Motorista de Táxi Automatizado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pt-BR" b="1" dirty="0"/>
              <a:t>Medida de desempenho: </a:t>
            </a:r>
            <a:r>
              <a:rPr lang="pt-BR" dirty="0"/>
              <a:t>viagem segura, rápida, sem violações às leis de trânsito, confortável para os passageiros, maximizando os lucros.</a:t>
            </a:r>
          </a:p>
          <a:p>
            <a:endParaRPr lang="pt-BR" dirty="0"/>
          </a:p>
          <a:p>
            <a:r>
              <a:rPr lang="pt-BR" b="1" dirty="0"/>
              <a:t>Ambiente:</a:t>
            </a:r>
            <a:r>
              <a:rPr lang="pt-BR" dirty="0"/>
              <a:t> ruas, estradas, outros veículos, pedestres, clientes.</a:t>
            </a:r>
          </a:p>
          <a:p>
            <a:endParaRPr lang="pt-BR" dirty="0"/>
          </a:p>
          <a:p>
            <a:r>
              <a:rPr lang="pt-BR" b="1" dirty="0"/>
              <a:t>Atuadores: </a:t>
            </a:r>
            <a:r>
              <a:rPr lang="pt-BR" dirty="0"/>
              <a:t>direção, acelerador, freio, embreagem, marcha, seta, buzina.</a:t>
            </a:r>
          </a:p>
          <a:p>
            <a:endParaRPr lang="pt-BR" dirty="0"/>
          </a:p>
          <a:p>
            <a:r>
              <a:rPr lang="pt-BR" b="1" dirty="0"/>
              <a:t>Sensores: </a:t>
            </a:r>
            <a:r>
              <a:rPr lang="pt-BR" dirty="0"/>
              <a:t>câmera, sonar, velocímetro, GPS, acelerômetro, sensores do motor, teclado ou microfone</a:t>
            </a:r>
            <a:r>
              <a:rPr lang="pt-B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61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Exemplo</a:t>
            </a:r>
            <a:r>
              <a:rPr lang="en-US" dirty="0"/>
              <a:t> - </a:t>
            </a:r>
            <a:r>
              <a:rPr lang="pt-BR" dirty="0"/>
              <a:t>Sistema de Diagnóstico Médico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pt-BR" b="1" dirty="0"/>
              <a:t>Medida de desempenho: </a:t>
            </a:r>
            <a:r>
              <a:rPr lang="pt-BR" dirty="0"/>
              <a:t>paciente saudável, minimizar custos, processos judiciais.</a:t>
            </a:r>
          </a:p>
          <a:p>
            <a:pPr>
              <a:lnSpc>
                <a:spcPct val="90000"/>
              </a:lnSpc>
            </a:pPr>
            <a:endParaRPr lang="pt-BR" dirty="0"/>
          </a:p>
          <a:p>
            <a:pPr>
              <a:lnSpc>
                <a:spcPct val="90000"/>
              </a:lnSpc>
            </a:pPr>
            <a:r>
              <a:rPr lang="pt-BR" b="1" dirty="0"/>
              <a:t>Ambiente:</a:t>
            </a:r>
            <a:r>
              <a:rPr lang="pt-BR" dirty="0"/>
              <a:t> paciente, hospital, equipe.</a:t>
            </a:r>
          </a:p>
          <a:p>
            <a:pPr>
              <a:lnSpc>
                <a:spcPct val="90000"/>
              </a:lnSpc>
            </a:pPr>
            <a:endParaRPr lang="pt-BR" dirty="0"/>
          </a:p>
          <a:p>
            <a:pPr>
              <a:lnSpc>
                <a:spcPct val="90000"/>
              </a:lnSpc>
            </a:pPr>
            <a:r>
              <a:rPr lang="pt-BR" b="1" dirty="0"/>
              <a:t>Atuadores: </a:t>
            </a:r>
            <a:r>
              <a:rPr lang="pt-BR" dirty="0"/>
              <a:t>exibir perguntas na tela, testes, diagnósticos, tratamentos.</a:t>
            </a:r>
          </a:p>
          <a:p>
            <a:pPr>
              <a:lnSpc>
                <a:spcPct val="90000"/>
              </a:lnSpc>
            </a:pPr>
            <a:endParaRPr lang="pt-BR" dirty="0"/>
          </a:p>
          <a:p>
            <a:pPr>
              <a:lnSpc>
                <a:spcPct val="90000"/>
              </a:lnSpc>
            </a:pPr>
            <a:r>
              <a:rPr lang="pt-BR" b="1" dirty="0"/>
              <a:t>Sensores: </a:t>
            </a:r>
            <a:r>
              <a:rPr lang="pt-BR" dirty="0"/>
              <a:t>entrada pelo teclado para sintomas, descobertas, respostas do paciente.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28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Exemplo</a:t>
            </a:r>
            <a:r>
              <a:rPr lang="en-US" dirty="0"/>
              <a:t> - </a:t>
            </a:r>
            <a:r>
              <a:rPr lang="pt-BR" dirty="0"/>
              <a:t>Robô de seleção de peças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b="1" dirty="0"/>
              <a:t>Medida de desempenho: </a:t>
            </a:r>
            <a:r>
              <a:rPr lang="pt-BR" dirty="0"/>
              <a:t>porcentagem de peças em bandejas corretas.</a:t>
            </a:r>
          </a:p>
          <a:p>
            <a:endParaRPr lang="pt-BR" dirty="0"/>
          </a:p>
          <a:p>
            <a:r>
              <a:rPr lang="pt-BR" b="1" dirty="0"/>
              <a:t>Ambiente: </a:t>
            </a:r>
            <a:r>
              <a:rPr lang="pt-BR" dirty="0"/>
              <a:t>correia transportadora com peças</a:t>
            </a:r>
            <a:r>
              <a:rPr lang="en-US" dirty="0"/>
              <a:t>; </a:t>
            </a:r>
            <a:r>
              <a:rPr lang="pt-BR" dirty="0"/>
              <a:t>bandejas.</a:t>
            </a:r>
          </a:p>
          <a:p>
            <a:endParaRPr lang="pt-BR" dirty="0"/>
          </a:p>
          <a:p>
            <a:r>
              <a:rPr lang="pt-BR" b="1" dirty="0"/>
              <a:t>Atuadores: </a:t>
            </a:r>
            <a:r>
              <a:rPr lang="pt-BR" dirty="0"/>
              <a:t>braço e mão articulados.</a:t>
            </a:r>
          </a:p>
          <a:p>
            <a:endParaRPr lang="pt-BR" dirty="0"/>
          </a:p>
          <a:p>
            <a:r>
              <a:rPr lang="pt-BR" b="1" dirty="0"/>
              <a:t>Sensores: </a:t>
            </a:r>
            <a:r>
              <a:rPr lang="pt-BR" dirty="0"/>
              <a:t>câmera, sensores angulares articulados.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88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Propriedades do Ambientes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b="1" dirty="0"/>
              <a:t>Determinístico:</a:t>
            </a:r>
          </a:p>
          <a:p>
            <a:pPr lvl="1"/>
            <a:r>
              <a:rPr lang="pt-BR" sz="2400" dirty="0"/>
              <a:t>O próximo estado do ambiente é completamente determinado pelo estado atual e pela ação executada pelo agente.</a:t>
            </a:r>
            <a:endParaRPr lang="pt-BR" b="1" dirty="0"/>
          </a:p>
          <a:p>
            <a:endParaRPr lang="pt-BR" sz="2800" b="1" dirty="0"/>
          </a:p>
          <a:p>
            <a:r>
              <a:rPr lang="pt-BR" sz="2800" b="1" dirty="0"/>
              <a:t>Não-Determinístico:</a:t>
            </a:r>
          </a:p>
          <a:p>
            <a:pPr lvl="1"/>
            <a:r>
              <a:rPr lang="pt-BR" sz="2400" dirty="0"/>
              <a:t>O próximo estado do ambiente é desconhecido. Não se tem certeza do que pode acontecer com o ambiente ao executar uma ação</a:t>
            </a:r>
            <a:r>
              <a:rPr lang="pt-BR" sz="2400" dirty="0" smtClean="0"/>
              <a:t>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19034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Propriedades do Ambientes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b="1" dirty="0"/>
              <a:t>Estático:</a:t>
            </a:r>
          </a:p>
          <a:p>
            <a:pPr lvl="1"/>
            <a:r>
              <a:rPr lang="pt-BR" sz="2400" dirty="0"/>
              <a:t>O ambiente não muda enquanto o agente pensa</a:t>
            </a:r>
            <a:r>
              <a:rPr lang="pt-BR" sz="2400" dirty="0" smtClean="0"/>
              <a:t>.</a:t>
            </a:r>
            <a:endParaRPr lang="pt-BR" sz="2400" dirty="0"/>
          </a:p>
          <a:p>
            <a:pPr lvl="1"/>
            <a:endParaRPr lang="pt-BR" sz="2400" dirty="0" smtClean="0"/>
          </a:p>
          <a:p>
            <a:pPr lvl="1"/>
            <a:endParaRPr lang="pt-BR" sz="2400" dirty="0"/>
          </a:p>
          <a:p>
            <a:r>
              <a:rPr lang="pt-BR" sz="2800" b="1" dirty="0"/>
              <a:t>Dinâmico:</a:t>
            </a:r>
          </a:p>
          <a:p>
            <a:pPr lvl="1"/>
            <a:r>
              <a:rPr lang="pt-BR" sz="2400" dirty="0"/>
              <a:t>O ambiente pode mudar enquanto o agente pensa ou está executando uma ação</a:t>
            </a:r>
            <a:r>
              <a:rPr lang="pt-BR" sz="2400" dirty="0" smtClean="0"/>
              <a:t>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7947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Propriedades do Ambientes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b="1" dirty="0"/>
              <a:t>Discreto:</a:t>
            </a:r>
          </a:p>
          <a:p>
            <a:pPr lvl="1"/>
            <a:r>
              <a:rPr lang="pt-BR" sz="2400" dirty="0"/>
              <a:t>Um número limitado e claramente definido de percepções, ações e estados.</a:t>
            </a:r>
          </a:p>
          <a:p>
            <a:pPr lvl="1"/>
            <a:endParaRPr lang="pt-BR" sz="2400" dirty="0" smtClean="0"/>
          </a:p>
          <a:p>
            <a:pPr lvl="1"/>
            <a:endParaRPr lang="pt-BR" sz="2400" dirty="0"/>
          </a:p>
          <a:p>
            <a:r>
              <a:rPr lang="pt-BR" sz="2800" b="1" dirty="0"/>
              <a:t>Contínuo:</a:t>
            </a:r>
          </a:p>
          <a:p>
            <a:pPr lvl="1"/>
            <a:r>
              <a:rPr lang="pt-BR" sz="2400" dirty="0"/>
              <a:t>Um número possivelmente infinito de percepções, ações e estados.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6390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Propriedades do Ambientes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b="1" dirty="0"/>
              <a:t>Agente Único:</a:t>
            </a:r>
          </a:p>
          <a:p>
            <a:pPr lvl="1"/>
            <a:r>
              <a:rPr lang="pt-BR" sz="2400" dirty="0"/>
              <a:t>Um único agente operando sozinho no ambiente</a:t>
            </a:r>
            <a:r>
              <a:rPr lang="pt-BR" sz="2400" dirty="0" smtClean="0"/>
              <a:t>.</a:t>
            </a:r>
          </a:p>
          <a:p>
            <a:pPr lvl="1"/>
            <a:endParaRPr lang="pt-BR" sz="2400" dirty="0" smtClean="0"/>
          </a:p>
          <a:p>
            <a:pPr lvl="1"/>
            <a:endParaRPr lang="pt-BR" sz="2400" dirty="0"/>
          </a:p>
          <a:p>
            <a:r>
              <a:rPr lang="pt-BR" sz="2800" b="1" dirty="0" err="1" smtClean="0"/>
              <a:t>Multi-Agente</a:t>
            </a:r>
            <a:endParaRPr lang="pt-BR" sz="2800" b="1" dirty="0"/>
          </a:p>
          <a:p>
            <a:pPr lvl="1"/>
            <a:r>
              <a:rPr lang="pt-BR" sz="2400" dirty="0"/>
              <a:t>Vários agentes interagindo ambiente.</a:t>
            </a:r>
          </a:p>
          <a:p>
            <a:pPr lvl="1"/>
            <a:r>
              <a:rPr lang="pt-BR" sz="2400" dirty="0" err="1"/>
              <a:t>Multi-agente</a:t>
            </a:r>
            <a:r>
              <a:rPr lang="pt-BR" sz="2400" dirty="0"/>
              <a:t> cooperativo</a:t>
            </a:r>
          </a:p>
          <a:p>
            <a:pPr lvl="1"/>
            <a:r>
              <a:rPr lang="pt-BR" sz="2400" dirty="0" err="1"/>
              <a:t>Multi-agente</a:t>
            </a:r>
            <a:r>
              <a:rPr lang="pt-BR" sz="2400" dirty="0"/>
              <a:t> </a:t>
            </a:r>
            <a:r>
              <a:rPr lang="pt-BR" sz="2400" dirty="0" smtClean="0"/>
              <a:t>competitivo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27730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Exemplos</a:t>
            </a:r>
            <a:endParaRPr lang="en-US" dirty="0"/>
          </a:p>
        </p:txBody>
      </p:sp>
      <p:graphicFrame>
        <p:nvGraphicFramePr>
          <p:cNvPr id="4" name="Group 1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2323679"/>
              </p:ext>
            </p:extLst>
          </p:nvPr>
        </p:nvGraphicFramePr>
        <p:xfrm>
          <a:off x="395536" y="1898948"/>
          <a:ext cx="8496944" cy="2682180"/>
        </p:xfrm>
        <a:graphic>
          <a:graphicData uri="http://schemas.openxmlformats.org/drawingml/2006/table">
            <a:tbl>
              <a:tblPr/>
              <a:tblGrid>
                <a:gridCol w="3024336"/>
                <a:gridCol w="1152128"/>
                <a:gridCol w="1440160"/>
                <a:gridCol w="1368152"/>
                <a:gridCol w="1512168"/>
              </a:tblGrid>
              <a:tr h="7009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Xadrez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Taxista Automático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Poker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Diagnostico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Medico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Completamente observável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Determinístico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Estático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Discreto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Agente único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711876" y="2599910"/>
            <a:ext cx="5277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Calibri" pitchFamily="34" charset="0"/>
              </a:rPr>
              <a:t>Sim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711876" y="3031958"/>
            <a:ext cx="5277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Calibri" pitchFamily="34" charset="0"/>
              </a:rPr>
              <a:t>Sim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711876" y="3436296"/>
            <a:ext cx="5277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Calibri" pitchFamily="34" charset="0"/>
              </a:rPr>
              <a:t>Sim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1876" y="3824046"/>
            <a:ext cx="5277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Calibri" pitchFamily="34" charset="0"/>
              </a:rPr>
              <a:t>Sim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707904" y="4184086"/>
            <a:ext cx="5661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Calibri" pitchFamily="34" charset="0"/>
              </a:rPr>
              <a:t>Não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004049" y="2599910"/>
            <a:ext cx="5661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Calibri" pitchFamily="34" charset="0"/>
              </a:rPr>
              <a:t>Não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004049" y="3031958"/>
            <a:ext cx="5661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Calibri" pitchFamily="34" charset="0"/>
              </a:rPr>
              <a:t>Não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049" y="3436296"/>
            <a:ext cx="5661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Calibri" pitchFamily="34" charset="0"/>
              </a:rPr>
              <a:t>Não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013933" y="3837901"/>
            <a:ext cx="5661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Calibri" pitchFamily="34" charset="0"/>
              </a:rPr>
              <a:t>Não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004048" y="4207233"/>
            <a:ext cx="5661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Calibri" pitchFamily="34" charset="0"/>
              </a:rPr>
              <a:t>Não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444207" y="2604473"/>
            <a:ext cx="5661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Calibri" pitchFamily="34" charset="0"/>
              </a:rPr>
              <a:t>Não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444207" y="3036521"/>
            <a:ext cx="5661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Calibri" pitchFamily="34" charset="0"/>
              </a:rPr>
              <a:t>Não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444207" y="3440859"/>
            <a:ext cx="5277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latin typeface="Calibri" pitchFamily="34" charset="0"/>
              </a:rPr>
              <a:t>Sim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454091" y="3842464"/>
            <a:ext cx="5277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latin typeface="Calibri" pitchFamily="34" charset="0"/>
              </a:rPr>
              <a:t>Sim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6444206" y="4211796"/>
            <a:ext cx="5661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latin typeface="Calibri" pitchFamily="34" charset="0"/>
              </a:rPr>
              <a:t>Não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7822243" y="2604473"/>
            <a:ext cx="5661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Calibri" pitchFamily="34" charset="0"/>
              </a:rPr>
              <a:t>Não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7822243" y="3036521"/>
            <a:ext cx="5661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Calibri" pitchFamily="34" charset="0"/>
              </a:rPr>
              <a:t>Não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7822243" y="3440859"/>
            <a:ext cx="5661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latin typeface="Calibri" pitchFamily="34" charset="0"/>
              </a:rPr>
              <a:t>Não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7832127" y="3842464"/>
            <a:ext cx="5661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latin typeface="Calibri" pitchFamily="34" charset="0"/>
              </a:rPr>
              <a:t>Não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7822242" y="4211796"/>
            <a:ext cx="5277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latin typeface="Calibri" pitchFamily="34" charset="0"/>
              </a:rPr>
              <a:t>Sim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188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5" grpId="0"/>
      <p:bldP spid="26" grpId="0"/>
      <p:bldP spid="27" grpId="0"/>
      <p:bldP spid="28" grpId="0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Agentes Inteligentes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/>
              <a:t>Um </a:t>
            </a:r>
            <a:r>
              <a:rPr lang="pt-BR" sz="2800" b="1" dirty="0"/>
              <a:t>agente</a:t>
            </a:r>
            <a:r>
              <a:rPr lang="pt-BR" sz="2800" dirty="0"/>
              <a:t> é algo capaz de perceber seu </a:t>
            </a:r>
            <a:r>
              <a:rPr lang="pt-BR" sz="2800" b="1" dirty="0"/>
              <a:t>ambiente</a:t>
            </a:r>
            <a:r>
              <a:rPr lang="pt-BR" sz="2800" dirty="0"/>
              <a:t> por meio de </a:t>
            </a:r>
            <a:r>
              <a:rPr lang="pt-BR" sz="2800" b="1" dirty="0"/>
              <a:t>sensores</a:t>
            </a:r>
            <a:r>
              <a:rPr lang="pt-BR" sz="2800" dirty="0"/>
              <a:t> e de agir sobre esse ambiente por meio de </a:t>
            </a:r>
            <a:r>
              <a:rPr lang="pt-BR" sz="2800" b="1" dirty="0"/>
              <a:t>atuadores</a:t>
            </a:r>
            <a:r>
              <a:rPr lang="pt-BR" sz="2800" dirty="0"/>
              <a:t>.</a:t>
            </a:r>
            <a:endParaRPr lang="pt-BR" sz="2400" dirty="0"/>
          </a:p>
          <a:p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550294" y="3228687"/>
            <a:ext cx="2871402" cy="293661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latin typeface="+mn-lt"/>
              </a:rPr>
              <a:t>Agente</a:t>
            </a:r>
          </a:p>
          <a:p>
            <a:endParaRPr lang="pt-BR" sz="2400" dirty="0" smtClean="0">
              <a:latin typeface="+mn-lt"/>
            </a:endParaRPr>
          </a:p>
          <a:p>
            <a:endParaRPr lang="pt-BR" sz="2400" dirty="0" smtClean="0">
              <a:latin typeface="+mn-lt"/>
            </a:endParaRPr>
          </a:p>
          <a:p>
            <a:endParaRPr lang="pt-BR" sz="2400" dirty="0" smtClean="0">
              <a:latin typeface="+mn-lt"/>
            </a:endParaRPr>
          </a:p>
          <a:p>
            <a:endParaRPr lang="pt-BR" sz="2400" dirty="0" smtClean="0">
              <a:latin typeface="+mn-lt"/>
            </a:endParaRPr>
          </a:p>
          <a:p>
            <a:endParaRPr lang="pt-BR" sz="2400" dirty="0" smtClean="0">
              <a:latin typeface="+mn-lt"/>
            </a:endParaRPr>
          </a:p>
          <a:p>
            <a:endParaRPr lang="pt-BR" sz="2400" dirty="0"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741158" y="3228687"/>
            <a:ext cx="1863290" cy="285892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pt-BR" sz="2400" dirty="0" smtClean="0">
              <a:latin typeface="+mn-lt"/>
            </a:endParaRPr>
          </a:p>
          <a:p>
            <a:endParaRPr lang="pt-BR" sz="2400" dirty="0" smtClean="0">
              <a:latin typeface="+mn-lt"/>
            </a:endParaRPr>
          </a:p>
          <a:p>
            <a:endParaRPr lang="pt-BR" sz="2400" dirty="0" smtClean="0">
              <a:latin typeface="+mn-lt"/>
            </a:endParaRPr>
          </a:p>
          <a:p>
            <a:pPr algn="ctr"/>
            <a:r>
              <a:rPr lang="pt-BR" sz="2400" dirty="0" smtClean="0">
                <a:latin typeface="+mn-lt"/>
              </a:rPr>
              <a:t>Ambiente</a:t>
            </a:r>
          </a:p>
          <a:p>
            <a:endParaRPr lang="pt-BR" sz="2400" dirty="0" smtClean="0">
              <a:latin typeface="+mn-lt"/>
            </a:endParaRPr>
          </a:p>
          <a:p>
            <a:endParaRPr lang="pt-BR" sz="2400" dirty="0" smtClean="0">
              <a:latin typeface="+mn-lt"/>
            </a:endParaRPr>
          </a:p>
          <a:p>
            <a:endParaRPr lang="pt-BR" sz="2400" dirty="0"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697963" y="3964069"/>
            <a:ext cx="576064" cy="11387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pt-BR" dirty="0" smtClean="0">
              <a:latin typeface="+mn-lt"/>
            </a:endParaRPr>
          </a:p>
          <a:p>
            <a:pPr algn="ctr"/>
            <a:r>
              <a:rPr lang="pt-BR" sz="3200" b="1" dirty="0" smtClean="0">
                <a:latin typeface="+mn-lt"/>
              </a:rPr>
              <a:t>?</a:t>
            </a:r>
          </a:p>
          <a:p>
            <a:endParaRPr lang="pt-BR" dirty="0">
              <a:latin typeface="+mn-lt"/>
            </a:endParaRPr>
          </a:p>
        </p:txBody>
      </p:sp>
      <p:cxnSp>
        <p:nvCxnSpPr>
          <p:cNvPr id="51" name="Straight Arrow Connector 50"/>
          <p:cNvCxnSpPr/>
          <p:nvPr/>
        </p:nvCxnSpPr>
        <p:spPr bwMode="auto">
          <a:xfrm flipV="1">
            <a:off x="4876620" y="4166380"/>
            <a:ext cx="1872208" cy="3306"/>
          </a:xfrm>
          <a:prstGeom prst="straightConnector1">
            <a:avLst/>
          </a:prstGeom>
          <a:solidFill>
            <a:schemeClr val="hlink"/>
          </a:solidFill>
          <a:ln w="571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52" name="TextBox 51"/>
          <p:cNvSpPr txBox="1"/>
          <p:nvPr/>
        </p:nvSpPr>
        <p:spPr>
          <a:xfrm>
            <a:off x="3909040" y="3983461"/>
            <a:ext cx="95099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1400" dirty="0" smtClean="0">
                <a:latin typeface="+mn-lt"/>
              </a:rPr>
              <a:t>sensores</a:t>
            </a:r>
            <a:endParaRPr lang="pt-BR" sz="1400" dirty="0">
              <a:latin typeface="+mn-lt"/>
            </a:endParaRPr>
          </a:p>
        </p:txBody>
      </p:sp>
      <p:cxnSp>
        <p:nvCxnSpPr>
          <p:cNvPr id="53" name="Straight Arrow Connector 52"/>
          <p:cNvCxnSpPr>
            <a:endCxn id="52" idx="1"/>
          </p:cNvCxnSpPr>
          <p:nvPr/>
        </p:nvCxnSpPr>
        <p:spPr bwMode="auto">
          <a:xfrm>
            <a:off x="2274027" y="4118424"/>
            <a:ext cx="1635013" cy="18926"/>
          </a:xfrm>
          <a:prstGeom prst="straightConnector1">
            <a:avLst/>
          </a:prstGeom>
          <a:solidFill>
            <a:schemeClr val="hlink"/>
          </a:solidFill>
          <a:ln w="571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3909040" y="4783865"/>
            <a:ext cx="95099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1400" dirty="0" smtClean="0">
                <a:latin typeface="+mn-lt"/>
              </a:rPr>
              <a:t>atuadores</a:t>
            </a:r>
            <a:endParaRPr lang="pt-BR" sz="1400" dirty="0">
              <a:latin typeface="+mn-lt"/>
            </a:endParaRPr>
          </a:p>
        </p:txBody>
      </p:sp>
      <p:cxnSp>
        <p:nvCxnSpPr>
          <p:cNvPr id="55" name="Straight Arrow Connector 54"/>
          <p:cNvCxnSpPr>
            <a:endCxn id="54" idx="1"/>
          </p:cNvCxnSpPr>
          <p:nvPr/>
        </p:nvCxnSpPr>
        <p:spPr bwMode="auto">
          <a:xfrm>
            <a:off x="2274027" y="4909775"/>
            <a:ext cx="1635013" cy="27979"/>
          </a:xfrm>
          <a:prstGeom prst="straightConnector1">
            <a:avLst/>
          </a:prstGeom>
          <a:solidFill>
            <a:schemeClr val="hlink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6" name="Straight Arrow Connector 55"/>
          <p:cNvCxnSpPr/>
          <p:nvPr/>
        </p:nvCxnSpPr>
        <p:spPr bwMode="auto">
          <a:xfrm flipV="1">
            <a:off x="4860032" y="4956879"/>
            <a:ext cx="1872208" cy="3306"/>
          </a:xfrm>
          <a:prstGeom prst="straightConnector1">
            <a:avLst/>
          </a:prstGeom>
          <a:solidFill>
            <a:schemeClr val="hlink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57" name="TextBox 56"/>
          <p:cNvSpPr txBox="1"/>
          <p:nvPr/>
        </p:nvSpPr>
        <p:spPr>
          <a:xfrm>
            <a:off x="5436096" y="3884524"/>
            <a:ext cx="115212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1400" dirty="0" smtClean="0">
                <a:latin typeface="+mn-lt"/>
              </a:rPr>
              <a:t>percepções</a:t>
            </a:r>
            <a:endParaRPr lang="pt-BR" sz="1400" dirty="0">
              <a:latin typeface="+mn-lt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364088" y="4667559"/>
            <a:ext cx="100811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1400" dirty="0" smtClean="0">
                <a:latin typeface="+mn-lt"/>
              </a:rPr>
              <a:t>ações</a:t>
            </a:r>
            <a:endParaRPr lang="pt-BR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9945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Tipos Básicos de Agentes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b="1" dirty="0"/>
              <a:t>Existem cinco tipos básicos de agentes:</a:t>
            </a:r>
          </a:p>
          <a:p>
            <a:pPr lvl="1"/>
            <a:endParaRPr lang="pt-BR" sz="2400" dirty="0"/>
          </a:p>
          <a:p>
            <a:pPr lvl="1"/>
            <a:r>
              <a:rPr lang="pt-BR" sz="2200" dirty="0"/>
              <a:t>Agentes reativos simples.</a:t>
            </a:r>
          </a:p>
          <a:p>
            <a:pPr lvl="1"/>
            <a:endParaRPr lang="pt-BR" sz="2200" dirty="0"/>
          </a:p>
          <a:p>
            <a:pPr lvl="1"/>
            <a:r>
              <a:rPr lang="pt-BR" sz="2200" dirty="0"/>
              <a:t>Agentes reativos baseados em modelos.</a:t>
            </a:r>
          </a:p>
          <a:p>
            <a:pPr lvl="1"/>
            <a:endParaRPr lang="pt-BR" sz="2200" dirty="0"/>
          </a:p>
          <a:p>
            <a:pPr lvl="1"/>
            <a:r>
              <a:rPr lang="pt-BR" sz="2200" dirty="0"/>
              <a:t>Agentes baseados em objetivos.</a:t>
            </a:r>
          </a:p>
          <a:p>
            <a:pPr lvl="1"/>
            <a:endParaRPr lang="pt-BR" sz="2200" dirty="0"/>
          </a:p>
          <a:p>
            <a:pPr lvl="1"/>
            <a:r>
              <a:rPr lang="pt-BR" sz="2200" dirty="0"/>
              <a:t>Agentes baseados na utilidade.</a:t>
            </a:r>
          </a:p>
          <a:p>
            <a:pPr lvl="1"/>
            <a:endParaRPr lang="pt-BR" sz="2200" dirty="0"/>
          </a:p>
          <a:p>
            <a:pPr lvl="1"/>
            <a:r>
              <a:rPr lang="pt-BR" sz="2200" dirty="0"/>
              <a:t>Agentes com aprendizagem</a:t>
            </a:r>
            <a:r>
              <a:rPr lang="pt-BR" sz="2200" dirty="0" smtClean="0"/>
              <a:t>.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252445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Agente Reativo Simples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000" dirty="0"/>
              <a:t>Agentes reativos selecionam ações com base somente na percepção atual.</a:t>
            </a:r>
          </a:p>
          <a:p>
            <a:pPr lvl="1"/>
            <a:endParaRPr lang="pt-BR" sz="1800" dirty="0"/>
          </a:p>
          <a:p>
            <a:pPr lvl="1"/>
            <a:r>
              <a:rPr lang="pt-BR" sz="1800" b="1" dirty="0"/>
              <a:t>Exemplo: </a:t>
            </a:r>
            <a:r>
              <a:rPr lang="pt-BR" sz="1800" dirty="0"/>
              <a:t>agente aspirador de pó</a:t>
            </a:r>
          </a:p>
          <a:p>
            <a:endParaRPr lang="pt-BR" sz="2000" dirty="0"/>
          </a:p>
          <a:p>
            <a:pPr marL="0" indent="0">
              <a:buNone/>
            </a:pPr>
            <a:r>
              <a:rPr lang="pt-BR" sz="1800" b="1" dirty="0">
                <a:latin typeface="Courier New" pitchFamily="49" charset="0"/>
                <a:cs typeface="Courier New" pitchFamily="49" charset="0"/>
              </a:rPr>
              <a:t>Função</a:t>
            </a:r>
            <a:r>
              <a:rPr lang="pt-BR" sz="1800" dirty="0">
                <a:latin typeface="Courier New" pitchFamily="49" charset="0"/>
                <a:cs typeface="Courier New" pitchFamily="49" charset="0"/>
              </a:rPr>
              <a:t> AGENTE-ASPIRADOR-REATIVO ([posição, estado]) </a:t>
            </a:r>
          </a:p>
          <a:p>
            <a:pPr marL="0" indent="0">
              <a:buNone/>
            </a:pPr>
            <a:r>
              <a:rPr lang="pt-BR" sz="1800" b="1" dirty="0">
                <a:latin typeface="Courier New" pitchFamily="49" charset="0"/>
                <a:cs typeface="Courier New" pitchFamily="49" charset="0"/>
              </a:rPr>
              <a:t>retorna</a:t>
            </a:r>
            <a:r>
              <a:rPr lang="pt-BR" sz="1800" dirty="0">
                <a:latin typeface="Courier New" pitchFamily="49" charset="0"/>
                <a:cs typeface="Courier New" pitchFamily="49" charset="0"/>
              </a:rPr>
              <a:t> ação</a:t>
            </a:r>
          </a:p>
          <a:p>
            <a:pPr marL="0" indent="0">
              <a:buNone/>
            </a:pPr>
            <a:r>
              <a:rPr lang="pt-BR" sz="1800" b="1" dirty="0">
                <a:latin typeface="Courier New" pitchFamily="49" charset="0"/>
                <a:cs typeface="Courier New" pitchFamily="49" charset="0"/>
              </a:rPr>
              <a:t>Inicio</a:t>
            </a:r>
          </a:p>
          <a:p>
            <a:pPr marL="400050" lvl="1" indent="0">
              <a:buNone/>
            </a:pPr>
            <a:r>
              <a:rPr lang="pt-BR" sz="1800" b="1" dirty="0">
                <a:latin typeface="Courier New" pitchFamily="49" charset="0"/>
                <a:cs typeface="Courier New" pitchFamily="49" charset="0"/>
              </a:rPr>
              <a:t>se</a:t>
            </a:r>
            <a:r>
              <a:rPr lang="pt-BR" sz="1800" dirty="0">
                <a:latin typeface="Courier New" pitchFamily="49" charset="0"/>
                <a:cs typeface="Courier New" pitchFamily="49" charset="0"/>
              </a:rPr>
              <a:t> estado = sujo </a:t>
            </a:r>
            <a:r>
              <a:rPr lang="pt-BR" sz="1800" b="1" dirty="0">
                <a:latin typeface="Courier New" pitchFamily="49" charset="0"/>
                <a:cs typeface="Courier New" pitchFamily="49" charset="0"/>
              </a:rPr>
              <a:t>então </a:t>
            </a:r>
          </a:p>
          <a:p>
            <a:pPr marL="400050" lvl="1" indent="0">
              <a:buNone/>
            </a:pPr>
            <a:r>
              <a:rPr lang="pt-BR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1800" b="1" dirty="0">
                <a:latin typeface="Courier New" pitchFamily="49" charset="0"/>
                <a:cs typeface="Courier New" pitchFamily="49" charset="0"/>
              </a:rPr>
              <a:t>retorna</a:t>
            </a:r>
            <a:r>
              <a:rPr lang="pt-BR" sz="1800" dirty="0">
                <a:latin typeface="Courier New" pitchFamily="49" charset="0"/>
                <a:cs typeface="Courier New" pitchFamily="49" charset="0"/>
              </a:rPr>
              <a:t> aspirar</a:t>
            </a:r>
          </a:p>
          <a:p>
            <a:pPr marL="400050" lvl="1" indent="0">
              <a:buNone/>
            </a:pPr>
            <a:r>
              <a:rPr lang="pt-BR" sz="1800" b="1" dirty="0">
                <a:latin typeface="Courier New" pitchFamily="49" charset="0"/>
                <a:cs typeface="Courier New" pitchFamily="49" charset="0"/>
              </a:rPr>
              <a:t>senão</a:t>
            </a:r>
            <a:r>
              <a:rPr lang="pt-BR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800" b="1" dirty="0">
                <a:latin typeface="Courier New" pitchFamily="49" charset="0"/>
                <a:cs typeface="Courier New" pitchFamily="49" charset="0"/>
              </a:rPr>
              <a:t>se</a:t>
            </a:r>
            <a:r>
              <a:rPr lang="pt-BR" sz="1800" dirty="0">
                <a:latin typeface="Courier New" pitchFamily="49" charset="0"/>
                <a:cs typeface="Courier New" pitchFamily="49" charset="0"/>
              </a:rPr>
              <a:t> posição = A </a:t>
            </a:r>
            <a:r>
              <a:rPr lang="pt-BR" sz="1800" b="1" dirty="0">
                <a:latin typeface="Courier New" pitchFamily="49" charset="0"/>
                <a:cs typeface="Courier New" pitchFamily="49" charset="0"/>
              </a:rPr>
              <a:t>então </a:t>
            </a:r>
          </a:p>
          <a:p>
            <a:pPr marL="400050" lvl="1" indent="0">
              <a:buNone/>
            </a:pPr>
            <a:r>
              <a:rPr lang="pt-BR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1800" b="1" dirty="0">
                <a:latin typeface="Courier New" pitchFamily="49" charset="0"/>
                <a:cs typeface="Courier New" pitchFamily="49" charset="0"/>
              </a:rPr>
              <a:t>retorna</a:t>
            </a:r>
            <a:r>
              <a:rPr lang="pt-BR" sz="1800" dirty="0">
                <a:latin typeface="Courier New" pitchFamily="49" charset="0"/>
                <a:cs typeface="Courier New" pitchFamily="49" charset="0"/>
              </a:rPr>
              <a:t> direita</a:t>
            </a:r>
          </a:p>
          <a:p>
            <a:pPr marL="400050" lvl="1" indent="0">
              <a:buNone/>
            </a:pPr>
            <a:r>
              <a:rPr lang="pt-BR" sz="1800" b="1" dirty="0">
                <a:latin typeface="Courier New" pitchFamily="49" charset="0"/>
                <a:cs typeface="Courier New" pitchFamily="49" charset="0"/>
              </a:rPr>
              <a:t>senão</a:t>
            </a:r>
            <a:r>
              <a:rPr lang="pt-BR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800" b="1" dirty="0">
                <a:latin typeface="Courier New" pitchFamily="49" charset="0"/>
                <a:cs typeface="Courier New" pitchFamily="49" charset="0"/>
              </a:rPr>
              <a:t>se</a:t>
            </a:r>
            <a:r>
              <a:rPr lang="pt-BR" sz="1800" dirty="0">
                <a:latin typeface="Courier New" pitchFamily="49" charset="0"/>
                <a:cs typeface="Courier New" pitchFamily="49" charset="0"/>
              </a:rPr>
              <a:t> posição = B </a:t>
            </a:r>
            <a:r>
              <a:rPr lang="pt-BR" sz="1800" b="1" dirty="0">
                <a:latin typeface="Courier New" pitchFamily="49" charset="0"/>
                <a:cs typeface="Courier New" pitchFamily="49" charset="0"/>
              </a:rPr>
              <a:t>então </a:t>
            </a:r>
          </a:p>
          <a:p>
            <a:pPr marL="400050" lvl="1" indent="0">
              <a:buNone/>
            </a:pPr>
            <a:r>
              <a:rPr lang="pt-BR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1800" b="1" dirty="0">
                <a:latin typeface="Courier New" pitchFamily="49" charset="0"/>
                <a:cs typeface="Courier New" pitchFamily="49" charset="0"/>
              </a:rPr>
              <a:t>retorna</a:t>
            </a:r>
            <a:r>
              <a:rPr lang="pt-BR" sz="1800" dirty="0">
                <a:latin typeface="Courier New" pitchFamily="49" charset="0"/>
                <a:cs typeface="Courier New" pitchFamily="49" charset="0"/>
              </a:rPr>
              <a:t> esquerda</a:t>
            </a:r>
          </a:p>
          <a:p>
            <a:pPr marL="0" indent="0">
              <a:buNone/>
            </a:pPr>
            <a:r>
              <a:rPr lang="pt-BR" sz="1800" b="1" dirty="0" smtClean="0">
                <a:latin typeface="Courier New" pitchFamily="49" charset="0"/>
                <a:cs typeface="Courier New" pitchFamily="49" charset="0"/>
              </a:rPr>
              <a:t>Fim</a:t>
            </a:r>
            <a:endParaRPr lang="pt-BR" sz="18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64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Agente Reativo Simples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dirty="0" smtClean="0"/>
              <a:t>De uma forma mais genérica, podemos definir o comportamento de um agente reativo simples da seguinte forma:</a:t>
            </a:r>
            <a:endParaRPr lang="pt-BR" sz="2000" dirty="0"/>
          </a:p>
        </p:txBody>
      </p:sp>
      <p:sp>
        <p:nvSpPr>
          <p:cNvPr id="4" name="Rectangle 3"/>
          <p:cNvSpPr/>
          <p:nvPr/>
        </p:nvSpPr>
        <p:spPr>
          <a:xfrm>
            <a:off x="971600" y="2708920"/>
            <a:ext cx="7560840" cy="2751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de-DE" b="1" dirty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de-DE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SIMPLE-REFLEX-AGENT(</a:t>
            </a:r>
            <a:r>
              <a:rPr lang="de-DE" i="1" dirty="0" smtClean="0">
                <a:latin typeface="Courier New" pitchFamily="49" charset="0"/>
                <a:cs typeface="Courier New" pitchFamily="49" charset="0"/>
              </a:rPr>
              <a:t>percept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returns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 action</a:t>
            </a:r>
            <a:r>
              <a:rPr lang="de-DE" dirty="0">
                <a:latin typeface="Courier New" pitchFamily="49" charset="0"/>
                <a:cs typeface="Courier New" pitchFamily="49" charset="0"/>
              </a:rPr>
              <a:t/>
            </a:r>
            <a:br>
              <a:rPr lang="de-DE" dirty="0">
                <a:latin typeface="Courier New" pitchFamily="49" charset="0"/>
                <a:cs typeface="Courier New" pitchFamily="49" charset="0"/>
              </a:rPr>
            </a:b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de-DE" i="1" dirty="0" smtClean="0">
                <a:latin typeface="Courier New" pitchFamily="49" charset="0"/>
                <a:cs typeface="Courier New" pitchFamily="49" charset="0"/>
              </a:rPr>
              <a:t>rules</a:t>
            </a:r>
            <a:r>
              <a:rPr lang="de-DE" i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de-DE" dirty="0">
                <a:latin typeface="Courier New" pitchFamily="49" charset="0"/>
                <a:cs typeface="Courier New" pitchFamily="49" charset="0"/>
              </a:rPr>
              <a:t>a set of condition action 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rules</a:t>
            </a:r>
            <a:endParaRPr lang="de-DE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20000"/>
              </a:lnSpc>
            </a:pPr>
            <a:r>
              <a:rPr lang="de-DE" dirty="0">
                <a:latin typeface="Courier New" pitchFamily="49" charset="0"/>
                <a:cs typeface="Courier New" pitchFamily="49" charset="0"/>
              </a:rPr>
              <a:t>	</a:t>
            </a:r>
            <a:endParaRPr lang="de-DE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20000"/>
              </a:lnSpc>
            </a:pPr>
            <a:r>
              <a:rPr lang="de-DE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i="1" dirty="0" smtClean="0">
                <a:latin typeface="Courier New" pitchFamily="49" charset="0"/>
                <a:cs typeface="Courier New" pitchFamily="49" charset="0"/>
              </a:rPr>
              <a:t>      state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← 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INTERPRET-INPUT(</a:t>
            </a:r>
            <a:r>
              <a:rPr lang="de-DE" i="1" dirty="0" smtClean="0">
                <a:latin typeface="Courier New" pitchFamily="49" charset="0"/>
                <a:cs typeface="Courier New" pitchFamily="49" charset="0"/>
              </a:rPr>
              <a:t>percept</a:t>
            </a:r>
            <a:r>
              <a:rPr lang="de-DE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de-DE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de-DE" i="1" dirty="0">
                <a:latin typeface="Courier New" pitchFamily="49" charset="0"/>
                <a:cs typeface="Courier New" pitchFamily="49" charset="0"/>
              </a:rPr>
              <a:t>rule</a:t>
            </a:r>
            <a:r>
              <a:rPr lang="de-DE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b="1" dirty="0">
                <a:latin typeface="Courier New" pitchFamily="49" charset="0"/>
                <a:cs typeface="Courier New" pitchFamily="49" charset="0"/>
              </a:rPr>
              <a:t>←</a:t>
            </a:r>
            <a:r>
              <a:rPr lang="de-DE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RULE-MATCH(</a:t>
            </a:r>
            <a:r>
              <a:rPr lang="de-DE" i="1" dirty="0" smtClean="0">
                <a:latin typeface="Courier New" pitchFamily="49" charset="0"/>
                <a:cs typeface="Courier New" pitchFamily="49" charset="0"/>
              </a:rPr>
              <a:t>state</a:t>
            </a:r>
            <a:r>
              <a:rPr lang="de-DE" i="1" dirty="0">
                <a:latin typeface="Courier New" pitchFamily="49" charset="0"/>
                <a:cs typeface="Courier New" pitchFamily="49" charset="0"/>
              </a:rPr>
              <a:t>, rules</a:t>
            </a:r>
            <a:r>
              <a:rPr lang="de-DE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de-DE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de-DE" i="1" dirty="0">
                <a:latin typeface="Courier New" pitchFamily="49" charset="0"/>
                <a:cs typeface="Courier New" pitchFamily="49" charset="0"/>
              </a:rPr>
              <a:t>action</a:t>
            </a:r>
            <a:r>
              <a:rPr lang="de-DE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← 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RULE-ACTION(</a:t>
            </a:r>
            <a:r>
              <a:rPr lang="de-DE" i="1" dirty="0" smtClean="0">
                <a:latin typeface="Courier New" pitchFamily="49" charset="0"/>
                <a:cs typeface="Courier New" pitchFamily="49" charset="0"/>
              </a:rPr>
              <a:t>rule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de-DE" i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de-DE" i="1" dirty="0">
                <a:latin typeface="Courier New" pitchFamily="49" charset="0"/>
                <a:cs typeface="Courier New" pitchFamily="49" charset="0"/>
              </a:rPr>
            </a:br>
            <a:r>
              <a:rPr lang="de-DE" b="1" dirty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de-DE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i="1" dirty="0">
                <a:latin typeface="Courier New" pitchFamily="49" charset="0"/>
                <a:cs typeface="Courier New" pitchFamily="49" charset="0"/>
              </a:rPr>
              <a:t>action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98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Agente Reativo Simples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8107" y="1628800"/>
            <a:ext cx="6246440" cy="460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873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Agente Reativo Simples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sz="2800" dirty="0"/>
              <a:t>O funcionamento do agente reativo é baseado em regras de condição-ação: </a:t>
            </a:r>
            <a:r>
              <a:rPr lang="pt-PT" sz="2800" b="1" dirty="0"/>
              <a:t>if</a:t>
            </a:r>
            <a:r>
              <a:rPr lang="pt-PT" sz="2800" dirty="0"/>
              <a:t> condição </a:t>
            </a:r>
            <a:r>
              <a:rPr lang="pt-PT" sz="2800" b="1" dirty="0"/>
              <a:t>then</a:t>
            </a:r>
            <a:r>
              <a:rPr lang="pt-PT" sz="2800" dirty="0"/>
              <a:t> ação.</a:t>
            </a:r>
            <a:endParaRPr lang="pt-BR" sz="2800" dirty="0"/>
          </a:p>
          <a:p>
            <a:endParaRPr lang="pt-BR" sz="2800" dirty="0"/>
          </a:p>
          <a:p>
            <a:r>
              <a:rPr lang="pt-BR" sz="2800" dirty="0"/>
              <a:t>São simples, porém </a:t>
            </a:r>
            <a:r>
              <a:rPr lang="pt-BR" sz="2800" b="1" dirty="0"/>
              <a:t>limitados:</a:t>
            </a:r>
          </a:p>
          <a:p>
            <a:pPr lvl="1"/>
            <a:r>
              <a:rPr lang="pt-BR" sz="2400" dirty="0" smtClean="0"/>
              <a:t>Funcionará </a:t>
            </a:r>
            <a:r>
              <a:rPr lang="pt-BR" sz="2400" dirty="0"/>
              <a:t>somente se a decisão correta puder ser tomada com base apenas na percepção atual</a:t>
            </a:r>
            <a:r>
              <a:rPr lang="pt-BR" sz="2400" dirty="0" smtClean="0"/>
              <a:t>.</a:t>
            </a:r>
          </a:p>
          <a:p>
            <a:pPr lvl="1"/>
            <a:r>
              <a:rPr lang="pt-BR" sz="2400" dirty="0" smtClean="0"/>
              <a:t>A tabela de regras condição-ação pode se tornar </a:t>
            </a:r>
            <a:r>
              <a:rPr lang="pt-BR" sz="2400" dirty="0"/>
              <a:t>muito </a:t>
            </a:r>
            <a:r>
              <a:rPr lang="pt-BR" sz="2400" dirty="0" smtClean="0"/>
              <a:t>grande em </a:t>
            </a:r>
            <a:r>
              <a:rPr lang="pt-BR" sz="2400" dirty="0"/>
              <a:t>problemas complexos</a:t>
            </a:r>
            <a:r>
              <a:rPr lang="pt-BR" sz="2400" dirty="0" smtClean="0"/>
              <a:t>.</a:t>
            </a:r>
            <a:endParaRPr lang="pt-BR" sz="2400" dirty="0"/>
          </a:p>
          <a:p>
            <a:pPr lvl="1"/>
            <a:r>
              <a:rPr lang="pt-BR" sz="2400" dirty="0" smtClean="0"/>
              <a:t>Ambiente </a:t>
            </a:r>
            <a:r>
              <a:rPr lang="pt-BR" sz="2400" dirty="0"/>
              <a:t>completamente observável</a:t>
            </a:r>
            <a:r>
              <a:rPr lang="pt-BR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0569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Agentes Reativos Baseados em Modelos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400" dirty="0"/>
              <a:t>Um agente reativo baseado em modelo pode lidar com </a:t>
            </a:r>
            <a:r>
              <a:rPr lang="pt-BR" sz="2400" b="1" dirty="0"/>
              <a:t>ambientes parcialmente observáveis</a:t>
            </a:r>
            <a:r>
              <a:rPr lang="pt-BR" sz="2400" dirty="0" smtClean="0"/>
              <a:t>.</a:t>
            </a:r>
            <a:endParaRPr lang="pt-BR" sz="1200" dirty="0"/>
          </a:p>
          <a:p>
            <a:pPr lvl="1"/>
            <a:r>
              <a:rPr lang="pt-BR" sz="2000" dirty="0"/>
              <a:t>O agente deve controlar as partes do mundo que ele não pode ver.</a:t>
            </a:r>
          </a:p>
          <a:p>
            <a:pPr lvl="1"/>
            <a:endParaRPr lang="pt-BR" sz="1600" dirty="0"/>
          </a:p>
          <a:p>
            <a:r>
              <a:rPr lang="pt-BR" sz="2400" dirty="0"/>
              <a:t>O agente deve manter um estado interno que dependa do histórico de percepções e reflita os aspectos não observados no estado atual.</a:t>
            </a:r>
          </a:p>
          <a:p>
            <a:endParaRPr lang="pt-BR" sz="1600" dirty="0"/>
          </a:p>
          <a:p>
            <a:r>
              <a:rPr lang="pt-BR" sz="2400" dirty="0"/>
              <a:t>Agente baseado em modelo é um agente que usa um </a:t>
            </a:r>
            <a:r>
              <a:rPr lang="pt-BR" sz="2400" b="1" dirty="0"/>
              <a:t>modelo de mundo</a:t>
            </a:r>
            <a:r>
              <a:rPr lang="pt-BR" sz="2400" dirty="0"/>
              <a:t>.</a:t>
            </a:r>
          </a:p>
          <a:p>
            <a:pPr lvl="1"/>
            <a:r>
              <a:rPr lang="pt-BR" sz="1800" dirty="0"/>
              <a:t>Como o ambiente evoluí independente do agente?</a:t>
            </a:r>
          </a:p>
          <a:p>
            <a:pPr lvl="1"/>
            <a:r>
              <a:rPr lang="pt-BR" sz="1800" dirty="0"/>
              <a:t>Como as ações do próprio agente afetam o mundo</a:t>
            </a:r>
            <a:r>
              <a:rPr lang="pt-BR" sz="1800" dirty="0" smtClean="0"/>
              <a:t>?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22368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Agentes Reativos Baseados em Modelos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De uma forma mais genérica, podemos definir o comportamento de um agente reativo </a:t>
            </a:r>
            <a:r>
              <a:rPr lang="pt-BR" sz="2000" dirty="0" smtClean="0"/>
              <a:t>baseado em modelo da </a:t>
            </a:r>
            <a:r>
              <a:rPr lang="pt-BR" sz="2000" dirty="0"/>
              <a:t>seguinte forma:</a:t>
            </a:r>
          </a:p>
          <a:p>
            <a:endParaRPr lang="pt-BR" sz="2000" dirty="0"/>
          </a:p>
        </p:txBody>
      </p:sp>
      <p:sp>
        <p:nvSpPr>
          <p:cNvPr id="4" name="Rectangle 3"/>
          <p:cNvSpPr/>
          <p:nvPr/>
        </p:nvSpPr>
        <p:spPr>
          <a:xfrm>
            <a:off x="395536" y="2726918"/>
            <a:ext cx="842493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REFLEX-AGENT-WITH-STATE(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percept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returns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an action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static: 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state,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a description of the current world state</a:t>
            </a:r>
          </a:p>
          <a:p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        rules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a set of condition-action rules</a:t>
            </a:r>
          </a:p>
          <a:p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        action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the most recent action, initially none</a:t>
            </a:r>
          </a:p>
          <a:p>
            <a:endParaRPr lang="pt-BR" i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i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pt-BR" i="1" dirty="0" err="1" smtClean="0">
                <a:latin typeface="Courier New" pitchFamily="49" charset="0"/>
                <a:cs typeface="Courier New" pitchFamily="49" charset="0"/>
              </a:rPr>
              <a:t>state</a:t>
            </a:r>
            <a:r>
              <a:rPr lang="pt-BR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b="1" dirty="0">
                <a:latin typeface="Courier New" pitchFamily="49" charset="0"/>
                <a:cs typeface="Courier New" pitchFamily="49" charset="0"/>
              </a:rPr>
              <a:t>←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UPDATE_INPUT(</a:t>
            </a:r>
            <a:r>
              <a:rPr lang="pt-BR" i="1" dirty="0" err="1">
                <a:latin typeface="Courier New" pitchFamily="49" charset="0"/>
                <a:cs typeface="Courier New" pitchFamily="49" charset="0"/>
              </a:rPr>
              <a:t>state</a:t>
            </a:r>
            <a:r>
              <a:rPr lang="pt-BR" i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pt-BR" i="1" dirty="0" err="1">
                <a:latin typeface="Courier New" pitchFamily="49" charset="0"/>
                <a:cs typeface="Courier New" pitchFamily="49" charset="0"/>
              </a:rPr>
              <a:t>action</a:t>
            </a:r>
            <a:r>
              <a:rPr lang="pt-BR" i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pt-BR" i="1" dirty="0" err="1">
                <a:latin typeface="Courier New" pitchFamily="49" charset="0"/>
                <a:cs typeface="Courier New" pitchFamily="49" charset="0"/>
              </a:rPr>
              <a:t>percept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pt-BR" i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pt-BR" i="1" dirty="0" err="1" smtClean="0">
                <a:latin typeface="Courier New" pitchFamily="49" charset="0"/>
                <a:cs typeface="Courier New" pitchFamily="49" charset="0"/>
              </a:rPr>
              <a:t>rule</a:t>
            </a:r>
            <a:r>
              <a:rPr lang="pt-BR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b="1" dirty="0">
                <a:latin typeface="Courier New" pitchFamily="49" charset="0"/>
                <a:cs typeface="Courier New" pitchFamily="49" charset="0"/>
              </a:rPr>
              <a:t>←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RULE_MATCH(</a:t>
            </a:r>
            <a:r>
              <a:rPr lang="pt-BR" i="1" dirty="0" err="1">
                <a:latin typeface="Courier New" pitchFamily="49" charset="0"/>
                <a:cs typeface="Courier New" pitchFamily="49" charset="0"/>
              </a:rPr>
              <a:t>state</a:t>
            </a:r>
            <a:r>
              <a:rPr lang="pt-BR" i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pt-BR" i="1" dirty="0" err="1">
                <a:latin typeface="Courier New" pitchFamily="49" charset="0"/>
                <a:cs typeface="Courier New" pitchFamily="49" charset="0"/>
              </a:rPr>
              <a:t>rules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pt-BR" i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pt-BR" i="1" dirty="0" err="1" smtClean="0">
                <a:latin typeface="Courier New" pitchFamily="49" charset="0"/>
                <a:cs typeface="Courier New" pitchFamily="49" charset="0"/>
              </a:rPr>
              <a:t>action</a:t>
            </a:r>
            <a:r>
              <a:rPr lang="pt-BR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b="1" dirty="0">
                <a:latin typeface="Courier New" pitchFamily="49" charset="0"/>
                <a:cs typeface="Courier New" pitchFamily="49" charset="0"/>
              </a:rPr>
              <a:t>←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RULE_ACTION(</a:t>
            </a:r>
            <a:r>
              <a:rPr lang="pt-BR" i="1" dirty="0" err="1" smtClean="0">
                <a:latin typeface="Courier New" pitchFamily="49" charset="0"/>
                <a:cs typeface="Courier New" pitchFamily="49" charset="0"/>
              </a:rPr>
              <a:t>rule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)</a:t>
            </a:r>
            <a:endParaRPr lang="pt-BR" dirty="0" smtClean="0">
              <a:latin typeface="Courier New" pitchFamily="49" charset="0"/>
              <a:cs typeface="Courier New" pitchFamily="49" charset="0"/>
            </a:endParaRPr>
          </a:p>
          <a:p>
            <a:endParaRPr lang="pt-BR" dirty="0">
              <a:latin typeface="Courier New" pitchFamily="49" charset="0"/>
              <a:cs typeface="Courier New" pitchFamily="49" charset="0"/>
            </a:endParaRPr>
          </a:p>
          <a:p>
            <a:r>
              <a:rPr lang="pt-BR" b="1" dirty="0" err="1">
                <a:latin typeface="Courier New" pitchFamily="49" charset="0"/>
                <a:cs typeface="Courier New" pitchFamily="49" charset="0"/>
              </a:rPr>
              <a:t>return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i="1" dirty="0" err="1">
                <a:latin typeface="Courier New" pitchFamily="49" charset="0"/>
                <a:cs typeface="Courier New" pitchFamily="49" charset="0"/>
              </a:rPr>
              <a:t>action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64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Agentes Reativos Baseados em Modelos</a:t>
            </a:r>
            <a:endParaRPr lang="en-US" sz="3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70" y="2019871"/>
            <a:ext cx="8289694" cy="3641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015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Agentes Reativos Baseados em Modelos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b="1" dirty="0"/>
              <a:t>Conhecer um modelo do mundo nem sempre é suficiente para tomar uma boa decisão</a:t>
            </a:r>
            <a:r>
              <a:rPr lang="pt-BR" sz="2800" dirty="0"/>
              <a:t>.</a:t>
            </a:r>
          </a:p>
          <a:p>
            <a:endParaRPr lang="pt-BR" sz="2800" dirty="0"/>
          </a:p>
          <a:p>
            <a:r>
              <a:rPr lang="pt-BR" sz="2800" b="1" dirty="0"/>
              <a:t>Exemplo</a:t>
            </a:r>
            <a:r>
              <a:rPr lang="pt-BR" sz="2800" dirty="0"/>
              <a:t>:</a:t>
            </a:r>
          </a:p>
          <a:p>
            <a:pPr lvl="1"/>
            <a:r>
              <a:rPr lang="pt-BR" sz="2400" dirty="0"/>
              <a:t>Um agente Motorista de Táxi chega a um cruzamento com três caminhos, qual direção tomar?</a:t>
            </a:r>
          </a:p>
          <a:p>
            <a:pPr lvl="2"/>
            <a:r>
              <a:rPr lang="pt-BR" sz="2000" b="1" dirty="0"/>
              <a:t>Simplesmente reagir? </a:t>
            </a:r>
            <a:r>
              <a:rPr lang="pt-BR" sz="2000" dirty="0"/>
              <a:t>mas existem três reações possíveis.</a:t>
            </a:r>
          </a:p>
          <a:p>
            <a:pPr lvl="2"/>
            <a:r>
              <a:rPr lang="pt-BR" sz="2000" b="1" dirty="0"/>
              <a:t>Examinar o modelo de mundo?</a:t>
            </a:r>
            <a:r>
              <a:rPr lang="pt-BR" sz="2000" dirty="0"/>
              <a:t> não ajuda a decidir qual o caminho.</a:t>
            </a:r>
          </a:p>
          <a:p>
            <a:pPr lvl="2"/>
            <a:r>
              <a:rPr lang="pt-BR" sz="2000" dirty="0"/>
              <a:t>A decisão depende de onde o táxi está tentando chegar</a:t>
            </a:r>
            <a:r>
              <a:rPr lang="pt-BR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1892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Agentes Baseados em Objetivos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400" b="1" dirty="0"/>
              <a:t>Agentes baseados em objetivos </a:t>
            </a:r>
            <a:r>
              <a:rPr lang="pt-BR" sz="2400" dirty="0"/>
              <a:t>expandem as capacidades dos agentes baseados em modelos através de um “</a:t>
            </a:r>
            <a:r>
              <a:rPr lang="pt-BR" sz="2400" b="1" dirty="0"/>
              <a:t>objetivo</a:t>
            </a:r>
            <a:r>
              <a:rPr lang="pt-BR" sz="2400" dirty="0"/>
              <a:t>”. </a:t>
            </a:r>
          </a:p>
          <a:p>
            <a:endParaRPr lang="pt-PT" sz="2400" dirty="0"/>
          </a:p>
          <a:p>
            <a:r>
              <a:rPr lang="pt-BR" sz="2400" dirty="0"/>
              <a:t>O objetivos descreve situações desejáveis. </a:t>
            </a:r>
          </a:p>
          <a:p>
            <a:pPr lvl="1"/>
            <a:r>
              <a:rPr lang="pt-BR" sz="2000" b="1" dirty="0"/>
              <a:t>Exemplo: </a:t>
            </a:r>
            <a:r>
              <a:rPr lang="pt-BR" sz="2000" dirty="0"/>
              <a:t>estar no destino</a:t>
            </a:r>
          </a:p>
          <a:p>
            <a:pPr lvl="1"/>
            <a:endParaRPr lang="pt-BR" sz="2000" dirty="0"/>
          </a:p>
          <a:p>
            <a:r>
              <a:rPr lang="pt-BR" sz="2400" dirty="0"/>
              <a:t>A seleção da ação baseada em objetivo pode ser:</a:t>
            </a:r>
          </a:p>
          <a:p>
            <a:pPr lvl="1"/>
            <a:r>
              <a:rPr lang="pt-BR" sz="2000" b="1" dirty="0"/>
              <a:t>Direta: </a:t>
            </a:r>
            <a:r>
              <a:rPr lang="pt-BR" sz="2000" dirty="0"/>
              <a:t>quando o resultado de uma única ação atinge o objetivo.</a:t>
            </a:r>
          </a:p>
          <a:p>
            <a:pPr lvl="1"/>
            <a:r>
              <a:rPr lang="pt-BR" sz="2000" b="1" dirty="0"/>
              <a:t>Mais complexa: </a:t>
            </a:r>
            <a:r>
              <a:rPr lang="pt-BR" sz="2000" dirty="0"/>
              <a:t>quando será necessário longas sequências de ações para atingir o objetivo</a:t>
            </a:r>
            <a:r>
              <a:rPr lang="pt-BR" sz="2000" dirty="0" smtClean="0"/>
              <a:t>.</a:t>
            </a:r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val="347379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sz="2400" b="1" dirty="0"/>
              <a:t>Agente humano</a:t>
            </a:r>
          </a:p>
          <a:p>
            <a:pPr lvl="1">
              <a:lnSpc>
                <a:spcPct val="90000"/>
              </a:lnSpc>
            </a:pPr>
            <a:r>
              <a:rPr lang="pt-BR" sz="2000" dirty="0"/>
              <a:t>Sensores: Olhos, ouvidos e outros órgãos.</a:t>
            </a:r>
          </a:p>
          <a:p>
            <a:pPr lvl="1">
              <a:lnSpc>
                <a:spcPct val="90000"/>
              </a:lnSpc>
            </a:pPr>
            <a:r>
              <a:rPr lang="pt-BR" sz="2000" dirty="0"/>
              <a:t>Atuadores: Mãos, pernas, boca e outras partes do corpo. </a:t>
            </a:r>
          </a:p>
          <a:p>
            <a:pPr lvl="1">
              <a:lnSpc>
                <a:spcPct val="90000"/>
              </a:lnSpc>
            </a:pPr>
            <a:endParaRPr lang="pt-BR" sz="2000" dirty="0"/>
          </a:p>
          <a:p>
            <a:pPr>
              <a:lnSpc>
                <a:spcPct val="90000"/>
              </a:lnSpc>
            </a:pPr>
            <a:r>
              <a:rPr lang="pt-BR" sz="2400" b="1" dirty="0"/>
              <a:t>Agente robótico</a:t>
            </a:r>
          </a:p>
          <a:p>
            <a:pPr lvl="1">
              <a:lnSpc>
                <a:spcPct val="90000"/>
              </a:lnSpc>
            </a:pPr>
            <a:r>
              <a:rPr lang="pt-BR" sz="2000" dirty="0"/>
              <a:t>Sensores: câmeras e outros sensores.</a:t>
            </a:r>
          </a:p>
          <a:p>
            <a:pPr lvl="1">
              <a:lnSpc>
                <a:spcPct val="90000"/>
              </a:lnSpc>
            </a:pPr>
            <a:r>
              <a:rPr lang="pt-BR" sz="2000" dirty="0"/>
              <a:t>Atuadores: vários motores.</a:t>
            </a:r>
          </a:p>
          <a:p>
            <a:pPr lvl="1">
              <a:lnSpc>
                <a:spcPct val="90000"/>
              </a:lnSpc>
            </a:pPr>
            <a:endParaRPr lang="pt-BR" sz="2000" dirty="0"/>
          </a:p>
          <a:p>
            <a:pPr>
              <a:lnSpc>
                <a:spcPct val="90000"/>
              </a:lnSpc>
            </a:pPr>
            <a:r>
              <a:rPr lang="pt-BR" sz="2400" b="1" dirty="0"/>
              <a:t>Agente de software</a:t>
            </a:r>
          </a:p>
          <a:p>
            <a:pPr lvl="1">
              <a:lnSpc>
                <a:spcPct val="90000"/>
              </a:lnSpc>
            </a:pPr>
            <a:r>
              <a:rPr lang="pt-BR" sz="2000" dirty="0"/>
              <a:t>Sensores: entrada do teclado, conteúdo de arquivos e pacotes vindos da rede.</a:t>
            </a:r>
          </a:p>
          <a:p>
            <a:pPr lvl="1">
              <a:lnSpc>
                <a:spcPct val="90000"/>
              </a:lnSpc>
            </a:pPr>
            <a:r>
              <a:rPr lang="pt-BR" sz="2000" dirty="0"/>
              <a:t>Atuadores: tela, disco rígido, envio de pacotes pela rede. </a:t>
            </a:r>
          </a:p>
          <a:p>
            <a:endParaRPr lang="pt-BR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99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Agentes Baseados em Objetivos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400" dirty="0"/>
              <a:t>Para encontrar sequências de ações que alcançam os objetivos são utilizados algoritmos de </a:t>
            </a:r>
            <a:r>
              <a:rPr lang="pt-BR" sz="2400" b="1" dirty="0"/>
              <a:t>Busca </a:t>
            </a:r>
            <a:r>
              <a:rPr lang="pt-BR" sz="2400" dirty="0"/>
              <a:t>e</a:t>
            </a:r>
            <a:r>
              <a:rPr lang="pt-BR" sz="2400" b="1" dirty="0"/>
              <a:t> Planejamento</a:t>
            </a:r>
            <a:r>
              <a:rPr lang="pt-BR" sz="2400" dirty="0"/>
              <a:t>.</a:t>
            </a:r>
          </a:p>
          <a:p>
            <a:endParaRPr lang="pt-BR" sz="2400" dirty="0"/>
          </a:p>
          <a:p>
            <a:r>
              <a:rPr lang="pt-BR" sz="2400" dirty="0"/>
              <a:t>A tomada de decisão envolve a </a:t>
            </a:r>
            <a:r>
              <a:rPr lang="pt-BR" sz="2400" b="1" dirty="0"/>
              <a:t>consideração do futuro</a:t>
            </a:r>
            <a:r>
              <a:rPr lang="pt-BR" sz="2400" dirty="0"/>
              <a:t>, o que não acontece com o uso de regras de condição-ação.</a:t>
            </a:r>
          </a:p>
          <a:p>
            <a:endParaRPr lang="pt-BR" sz="2400" dirty="0"/>
          </a:p>
          <a:p>
            <a:pPr lvl="1"/>
            <a:r>
              <a:rPr lang="pt-BR" sz="2000" dirty="0"/>
              <a:t>“O que acontecerá se eu fizer isso ou aquilo?”</a:t>
            </a:r>
          </a:p>
          <a:p>
            <a:pPr lvl="1"/>
            <a:endParaRPr lang="pt-BR" sz="2000" dirty="0"/>
          </a:p>
          <a:p>
            <a:pPr lvl="1"/>
            <a:r>
              <a:rPr lang="pt-BR" sz="2000" dirty="0"/>
              <a:t>“O quanto isso me ajudará a atingir o objetivo</a:t>
            </a:r>
            <a:r>
              <a:rPr lang="pt-BR" sz="2000" dirty="0" smtClean="0"/>
              <a:t>?”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37845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Agentes Baseados em Objetivos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00808"/>
            <a:ext cx="7833768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799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Agentes Baseados em Objetivos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O agente que funciona orientado a objetivos é </a:t>
            </a:r>
            <a:r>
              <a:rPr lang="pt-BR" sz="2800" b="1" dirty="0"/>
              <a:t>mais flexível</a:t>
            </a:r>
            <a:r>
              <a:rPr lang="pt-BR" sz="2800" dirty="0"/>
              <a:t> do que um agente reativo.</a:t>
            </a:r>
          </a:p>
          <a:p>
            <a:endParaRPr lang="pt-BR" sz="2800" dirty="0"/>
          </a:p>
          <a:p>
            <a:r>
              <a:rPr lang="pt-BR" sz="2800" dirty="0"/>
              <a:t>Entretanto, o objetivo </a:t>
            </a:r>
            <a:r>
              <a:rPr lang="pt-BR" sz="2800" b="1" dirty="0"/>
              <a:t>não garante o melhor </a:t>
            </a:r>
            <a:r>
              <a:rPr lang="pt-BR" sz="2800" dirty="0"/>
              <a:t>comportamento para o agente, apenas a distinção entre </a:t>
            </a:r>
            <a:r>
              <a:rPr lang="pt-BR" sz="2800" b="1" dirty="0"/>
              <a:t>estados objetivos </a:t>
            </a:r>
            <a:r>
              <a:rPr lang="pt-BR" sz="2800" dirty="0"/>
              <a:t>e </a:t>
            </a:r>
            <a:r>
              <a:rPr lang="pt-BR" sz="2800" b="1" dirty="0"/>
              <a:t>não objetivos</a:t>
            </a:r>
            <a:r>
              <a:rPr lang="pt-BR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2342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Agentes Baseados na Utilidade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400" b="1" dirty="0"/>
              <a:t>Agentes baseados na utilidade </a:t>
            </a:r>
            <a:r>
              <a:rPr lang="pt-BR" sz="2400" dirty="0"/>
              <a:t>buscam definir um </a:t>
            </a:r>
            <a:r>
              <a:rPr lang="pt-BR" sz="2400" b="1" dirty="0"/>
              <a:t>grau de satisfação </a:t>
            </a:r>
            <a:r>
              <a:rPr lang="pt-BR" sz="2400" dirty="0"/>
              <a:t>com os estados. O quanto </a:t>
            </a:r>
            <a:r>
              <a:rPr lang="pt-BR" sz="2400" dirty="0" smtClean="0"/>
              <a:t>“bom” é para o agente um determinado estado.</a:t>
            </a:r>
            <a:endParaRPr lang="pt-BR" sz="2400" dirty="0"/>
          </a:p>
          <a:p>
            <a:endParaRPr lang="pt-BR" sz="2400" dirty="0"/>
          </a:p>
          <a:p>
            <a:r>
              <a:rPr lang="pt-BR" sz="2400" dirty="0"/>
              <a:t>Se um estado do mundo é mais desejável que outro, então ele terá maior utilidade para o agente.</a:t>
            </a:r>
          </a:p>
          <a:p>
            <a:endParaRPr lang="pt-BR" sz="2400" dirty="0"/>
          </a:p>
          <a:p>
            <a:r>
              <a:rPr lang="pt-BR" sz="2400" dirty="0"/>
              <a:t>Utilidade é uma </a:t>
            </a:r>
            <a:r>
              <a:rPr lang="pt-BR" sz="2400" b="1" dirty="0"/>
              <a:t>função que mapeia um estado para um número real </a:t>
            </a:r>
            <a:r>
              <a:rPr lang="pt-BR" sz="2400" dirty="0"/>
              <a:t>que representa o grau de satisfação com este estado.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2725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Agentes Baseados na Utilidade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426201"/>
            <a:ext cx="6912768" cy="5243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035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Agentes com Aprendizagem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b="1" dirty="0"/>
              <a:t>Agentes com aprendizado </a:t>
            </a:r>
            <a:r>
              <a:rPr lang="pt-BR" sz="2800" dirty="0"/>
              <a:t>podem atuar em ambientes totalmente desconhecidos e se tornar mais eficientes do que o seu conhecimento inicial poderia permitir.</a:t>
            </a:r>
          </a:p>
          <a:p>
            <a:endParaRPr lang="pt-BR" sz="2800" dirty="0"/>
          </a:p>
          <a:p>
            <a:r>
              <a:rPr lang="pt-BR" sz="2800" dirty="0"/>
              <a:t>Em agentes sem aprendizagem, tudo o que o agente sabe foi colocado nele pelo projetista.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7496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Agentes com Aprendizagem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7" y="1556792"/>
            <a:ext cx="7871611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336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1) Defina uma medida </a:t>
            </a:r>
            <a:r>
              <a:rPr lang="pt-BR" sz="2800" dirty="0"/>
              <a:t>de </a:t>
            </a:r>
            <a:r>
              <a:rPr lang="pt-BR" sz="2800" dirty="0" smtClean="0"/>
              <a:t>desempenho, o ambiente, os atuadores e os sensores para os seguintes casos:</a:t>
            </a:r>
          </a:p>
          <a:p>
            <a:endParaRPr lang="pt-BR" sz="2800" dirty="0" smtClean="0"/>
          </a:p>
          <a:p>
            <a:pPr marL="971550" lvl="1" indent="-514350">
              <a:buFont typeface="+mj-lt"/>
              <a:buAutoNum type="alphaLcParenR"/>
            </a:pPr>
            <a:r>
              <a:rPr lang="pt-BR" sz="2400" dirty="0" smtClean="0"/>
              <a:t>Robô jogador de futebol.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400" dirty="0" smtClean="0"/>
              <a:t>Agente para uma livraria online.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400" dirty="0" smtClean="0"/>
              <a:t>Assistente matemático para prova de teoremas.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83616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Exercícios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lvl="1" indent="0" algn="ctr">
              <a:buNone/>
            </a:pPr>
            <a:r>
              <a:rPr lang="pt-BR" sz="3400" b="1" dirty="0"/>
              <a:t>Robô jogador de </a:t>
            </a:r>
            <a:r>
              <a:rPr lang="pt-BR" sz="3400" b="1" dirty="0" smtClean="0"/>
              <a:t>futebol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pt-BR" sz="2400" dirty="0"/>
          </a:p>
          <a:p>
            <a:r>
              <a:rPr lang="pt-BR" b="1" dirty="0"/>
              <a:t>Medida de desempenho: </a:t>
            </a:r>
            <a:endParaRPr lang="pt-BR" b="1" dirty="0" smtClean="0"/>
          </a:p>
          <a:p>
            <a:pPr lvl="1"/>
            <a:r>
              <a:rPr lang="pt-BR" dirty="0" smtClean="0"/>
              <a:t>número de gols do time ou do jogador, ganhar o jogo.</a:t>
            </a:r>
            <a:endParaRPr lang="pt-BR" dirty="0"/>
          </a:p>
          <a:p>
            <a:endParaRPr lang="pt-BR" dirty="0"/>
          </a:p>
          <a:p>
            <a:r>
              <a:rPr lang="pt-BR" b="1" dirty="0"/>
              <a:t>Ambiente:</a:t>
            </a:r>
            <a:r>
              <a:rPr lang="pt-BR" dirty="0"/>
              <a:t> </a:t>
            </a:r>
            <a:endParaRPr lang="pt-BR" dirty="0" smtClean="0"/>
          </a:p>
          <a:p>
            <a:pPr lvl="1"/>
            <a:r>
              <a:rPr lang="pt-BR" dirty="0" smtClean="0"/>
              <a:t>campo de futebol, bola, outros jogadores.</a:t>
            </a:r>
            <a:endParaRPr lang="pt-BR" dirty="0"/>
          </a:p>
          <a:p>
            <a:endParaRPr lang="pt-BR" dirty="0"/>
          </a:p>
          <a:p>
            <a:r>
              <a:rPr lang="pt-BR" b="1" dirty="0"/>
              <a:t>Atuadores: </a:t>
            </a:r>
            <a:endParaRPr lang="pt-BR" b="1" dirty="0" smtClean="0"/>
          </a:p>
          <a:p>
            <a:pPr lvl="1"/>
            <a:r>
              <a:rPr lang="pt-BR" dirty="0" smtClean="0"/>
              <a:t>motores para controle das pernas, cabeça e corpo.</a:t>
            </a:r>
            <a:endParaRPr lang="pt-BR" dirty="0"/>
          </a:p>
          <a:p>
            <a:endParaRPr lang="pt-BR" dirty="0"/>
          </a:p>
          <a:p>
            <a:r>
              <a:rPr lang="pt-BR" b="1" dirty="0"/>
              <a:t>Sensores: </a:t>
            </a:r>
            <a:endParaRPr lang="pt-BR" b="1" dirty="0" smtClean="0"/>
          </a:p>
          <a:p>
            <a:pPr lvl="1"/>
            <a:r>
              <a:rPr lang="pt-BR" dirty="0" smtClean="0"/>
              <a:t>câmera</a:t>
            </a:r>
            <a:r>
              <a:rPr lang="pt-BR" dirty="0"/>
              <a:t>, </a:t>
            </a:r>
            <a:r>
              <a:rPr lang="pt-BR" dirty="0" smtClean="0"/>
              <a:t>sensores de orientação, comunicação entre os outros jogadores, sensores de toque.</a:t>
            </a:r>
            <a:endParaRPr lang="en-US" dirty="0"/>
          </a:p>
          <a:p>
            <a:pPr marL="342900" lvl="1" indent="-342900">
              <a:buFont typeface="Arial" pitchFamily="34" charset="0"/>
              <a:buChar char="•"/>
            </a:pPr>
            <a:endParaRPr lang="pt-BR" sz="24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2798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Exercícios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lvl="1" indent="0" algn="ctr">
              <a:buNone/>
            </a:pPr>
            <a:r>
              <a:rPr lang="pt-BR" sz="3600" b="1" dirty="0"/>
              <a:t>Agente para </a:t>
            </a:r>
            <a:r>
              <a:rPr lang="pt-BR" sz="3600" b="1" dirty="0" smtClean="0"/>
              <a:t>uma </a:t>
            </a:r>
            <a:r>
              <a:rPr lang="pt-BR" sz="3600" b="1" dirty="0"/>
              <a:t>livraria online</a:t>
            </a:r>
            <a:endParaRPr lang="pt-BR" sz="3400" b="1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pt-BR" sz="2400" dirty="0"/>
          </a:p>
          <a:p>
            <a:r>
              <a:rPr lang="pt-BR" b="1" dirty="0"/>
              <a:t>Medida de desempenho: </a:t>
            </a:r>
            <a:endParaRPr lang="pt-BR" b="1" dirty="0" smtClean="0"/>
          </a:p>
          <a:p>
            <a:pPr lvl="1"/>
            <a:r>
              <a:rPr lang="pt-BR" dirty="0" smtClean="0"/>
              <a:t>minimizar custos, informação sobre livros de interesse.</a:t>
            </a:r>
            <a:endParaRPr lang="pt-BR" dirty="0"/>
          </a:p>
          <a:p>
            <a:endParaRPr lang="pt-BR" dirty="0"/>
          </a:p>
          <a:p>
            <a:r>
              <a:rPr lang="pt-BR" b="1" dirty="0"/>
              <a:t>Ambiente:</a:t>
            </a:r>
            <a:r>
              <a:rPr lang="pt-BR" dirty="0"/>
              <a:t> </a:t>
            </a:r>
            <a:endParaRPr lang="pt-BR" dirty="0" smtClean="0"/>
          </a:p>
          <a:p>
            <a:pPr lvl="1"/>
            <a:r>
              <a:rPr lang="pt-BR" dirty="0" smtClean="0"/>
              <a:t>internet e navegador.</a:t>
            </a:r>
            <a:endParaRPr lang="pt-BR" dirty="0"/>
          </a:p>
          <a:p>
            <a:endParaRPr lang="pt-BR" dirty="0"/>
          </a:p>
          <a:p>
            <a:r>
              <a:rPr lang="pt-BR" b="1" dirty="0"/>
              <a:t>Atuadores: </a:t>
            </a:r>
            <a:endParaRPr lang="pt-BR" b="1" dirty="0" smtClean="0"/>
          </a:p>
          <a:p>
            <a:pPr lvl="1"/>
            <a:r>
              <a:rPr lang="pt-BR" dirty="0" smtClean="0"/>
              <a:t>realizar uma nova compra, exibir informação de compras antigas.</a:t>
            </a:r>
            <a:endParaRPr lang="pt-BR" dirty="0"/>
          </a:p>
          <a:p>
            <a:endParaRPr lang="pt-BR" dirty="0"/>
          </a:p>
          <a:p>
            <a:r>
              <a:rPr lang="pt-BR" b="1" dirty="0"/>
              <a:t>Sensores: </a:t>
            </a:r>
            <a:endParaRPr lang="pt-BR" b="1" dirty="0" smtClean="0"/>
          </a:p>
          <a:p>
            <a:pPr lvl="1"/>
            <a:r>
              <a:rPr lang="pt-BR" dirty="0" smtClean="0"/>
              <a:t>páginas, botões ou links clicados pelo usuário.</a:t>
            </a:r>
            <a:endParaRPr lang="en-US" dirty="0"/>
          </a:p>
          <a:p>
            <a:pPr marL="342900" lvl="1" indent="-342900">
              <a:buFont typeface="Arial" pitchFamily="34" charset="0"/>
              <a:buChar char="•"/>
            </a:pPr>
            <a:endParaRPr lang="pt-BR" sz="24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92191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Agentes Inteligentes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Agentes são diferente de meros programas, pois operam sob controle autônomo, percebem seu ambiente, adaptam-se a mudanças e são capazes de assumir metas.</a:t>
            </a:r>
          </a:p>
          <a:p>
            <a:endParaRPr lang="pt-BR" sz="2800" dirty="0"/>
          </a:p>
          <a:p>
            <a:endParaRPr lang="pt-BR" sz="2800" dirty="0"/>
          </a:p>
          <a:p>
            <a:endParaRPr lang="pt-BR" sz="2800" dirty="0"/>
          </a:p>
          <a:p>
            <a:endParaRPr lang="en-US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645024"/>
            <a:ext cx="5495925" cy="242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193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Exercícios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lvl="1" indent="0" algn="ctr">
              <a:buNone/>
            </a:pPr>
            <a:r>
              <a:rPr lang="pt-BR" sz="3600" b="1" dirty="0"/>
              <a:t>Assistente matemático para prova de </a:t>
            </a:r>
            <a:r>
              <a:rPr lang="pt-BR" sz="3600" b="1" dirty="0" smtClean="0"/>
              <a:t>teoremas</a:t>
            </a:r>
            <a:endParaRPr lang="pt-BR" sz="3400" b="1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pt-BR" sz="2400" dirty="0"/>
          </a:p>
          <a:p>
            <a:r>
              <a:rPr lang="pt-BR" b="1" dirty="0"/>
              <a:t>Medida de desempenho: </a:t>
            </a:r>
            <a:endParaRPr lang="pt-BR" b="1" dirty="0" smtClean="0"/>
          </a:p>
          <a:p>
            <a:pPr lvl="1"/>
            <a:r>
              <a:rPr lang="pt-BR" dirty="0" smtClean="0"/>
              <a:t>tempo gasto, grau de precisão.</a:t>
            </a:r>
            <a:endParaRPr lang="pt-BR" dirty="0"/>
          </a:p>
          <a:p>
            <a:endParaRPr lang="pt-BR" dirty="0"/>
          </a:p>
          <a:p>
            <a:r>
              <a:rPr lang="pt-BR" b="1" dirty="0"/>
              <a:t>Ambiente:</a:t>
            </a:r>
            <a:r>
              <a:rPr lang="pt-BR" dirty="0"/>
              <a:t> </a:t>
            </a:r>
            <a:endParaRPr lang="pt-BR" dirty="0" smtClean="0"/>
          </a:p>
          <a:p>
            <a:pPr lvl="1"/>
            <a:r>
              <a:rPr lang="pt-BR" dirty="0" smtClean="0"/>
              <a:t>teorema a ser provado.</a:t>
            </a:r>
            <a:endParaRPr lang="pt-BR" dirty="0"/>
          </a:p>
          <a:p>
            <a:endParaRPr lang="pt-BR" dirty="0"/>
          </a:p>
          <a:p>
            <a:r>
              <a:rPr lang="pt-BR" b="1" dirty="0"/>
              <a:t>Atuadores: </a:t>
            </a:r>
            <a:endParaRPr lang="pt-BR" b="1" dirty="0" smtClean="0"/>
          </a:p>
          <a:p>
            <a:pPr lvl="1"/>
            <a:r>
              <a:rPr lang="pt-BR" dirty="0" smtClean="0"/>
              <a:t>aceitar teoremas corretos, rejeitar teoremas incorretos, inferir fatos.</a:t>
            </a:r>
            <a:endParaRPr lang="pt-BR" dirty="0"/>
          </a:p>
          <a:p>
            <a:endParaRPr lang="pt-BR" dirty="0"/>
          </a:p>
          <a:p>
            <a:r>
              <a:rPr lang="pt-BR" b="1" dirty="0"/>
              <a:t>Sensores: </a:t>
            </a:r>
            <a:endParaRPr lang="pt-BR" b="1" dirty="0" smtClean="0"/>
          </a:p>
          <a:p>
            <a:pPr lvl="1"/>
            <a:r>
              <a:rPr lang="pt-BR" dirty="0" smtClean="0"/>
              <a:t>dispositivo de entrada para ler o teorema.</a:t>
            </a:r>
            <a:endParaRPr lang="en-US" dirty="0"/>
          </a:p>
          <a:p>
            <a:pPr marL="342900" lvl="1" indent="-342900">
              <a:buFont typeface="Arial" pitchFamily="34" charset="0"/>
              <a:buChar char="•"/>
            </a:pPr>
            <a:endParaRPr lang="pt-BR" sz="24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3210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2) Ambas as funções de medida de </a:t>
            </a:r>
            <a:r>
              <a:rPr lang="pt-BR" b="1" dirty="0" smtClean="0"/>
              <a:t>desempenho</a:t>
            </a:r>
            <a:r>
              <a:rPr lang="pt-BR" dirty="0" smtClean="0"/>
              <a:t> e </a:t>
            </a:r>
            <a:r>
              <a:rPr lang="pt-BR" b="1" dirty="0" smtClean="0"/>
              <a:t>utilidade</a:t>
            </a:r>
            <a:r>
              <a:rPr lang="pt-BR" dirty="0" smtClean="0"/>
              <a:t> em agentes baseados na utilidade servem para mensurar o quão bem o agente está atuando. Qual a diferença entre essas duas funções?</a:t>
            </a:r>
          </a:p>
          <a:p>
            <a:endParaRPr lang="pt-BR" dirty="0" smtClean="0"/>
          </a:p>
          <a:p>
            <a:pPr lvl="1"/>
            <a:r>
              <a:rPr lang="pt-BR" sz="2600" dirty="0"/>
              <a:t>A função de </a:t>
            </a:r>
            <a:r>
              <a:rPr lang="pt-BR" sz="2600" b="1" dirty="0"/>
              <a:t>desempenho é utilizado externamente </a:t>
            </a:r>
            <a:r>
              <a:rPr lang="pt-BR" sz="2600" dirty="0"/>
              <a:t>para medir o desempenho do agente. A função de </a:t>
            </a:r>
            <a:r>
              <a:rPr lang="pt-BR" sz="2600" b="1" dirty="0"/>
              <a:t>utilidade é utilizado internamente</a:t>
            </a:r>
            <a:r>
              <a:rPr lang="pt-BR" sz="2600" dirty="0"/>
              <a:t> </a:t>
            </a:r>
            <a:r>
              <a:rPr lang="pt-BR" sz="2600" dirty="0" smtClean="0"/>
              <a:t>pelo agente </a:t>
            </a:r>
            <a:r>
              <a:rPr lang="pt-BR" sz="2600" dirty="0"/>
              <a:t>para </a:t>
            </a:r>
            <a:r>
              <a:rPr lang="pt-BR" sz="2600" dirty="0" smtClean="0"/>
              <a:t>estimar o seu </a:t>
            </a:r>
            <a:r>
              <a:rPr lang="pt-BR" sz="2600" dirty="0"/>
              <a:t>desempenho. </a:t>
            </a:r>
            <a:r>
              <a:rPr lang="pt-BR" sz="2600" dirty="0" smtClean="0"/>
              <a:t>Todos os tipos de agentes tem uma </a:t>
            </a:r>
            <a:r>
              <a:rPr lang="pt-BR" sz="2600" dirty="0"/>
              <a:t>função de desempenho, mas nem sempre uma função de </a:t>
            </a:r>
            <a:r>
              <a:rPr lang="pt-BR" sz="2600" dirty="0" smtClean="0"/>
              <a:t>utilidade.</a:t>
            </a: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3363262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Leitura Complementar</a:t>
            </a:r>
            <a:endParaRPr lang="en-US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539552" y="1628800"/>
            <a:ext cx="5256584" cy="41044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800" dirty="0" smtClean="0"/>
              <a:t>Russell, S. </a:t>
            </a:r>
            <a:r>
              <a:rPr lang="pt-BR" sz="1800" dirty="0" err="1" smtClean="0"/>
              <a:t>and</a:t>
            </a:r>
            <a:r>
              <a:rPr lang="pt-BR" sz="1800" dirty="0" smtClean="0"/>
              <a:t> </a:t>
            </a:r>
            <a:r>
              <a:rPr lang="pt-BR" sz="1800" dirty="0" err="1" smtClean="0"/>
              <a:t>Norvig</a:t>
            </a:r>
            <a:r>
              <a:rPr lang="pt-BR" sz="1800" dirty="0" smtClean="0"/>
              <a:t>, P. </a:t>
            </a:r>
            <a:r>
              <a:rPr lang="pt-BR" sz="1800" b="1" dirty="0" smtClean="0"/>
              <a:t>Artificial </a:t>
            </a:r>
            <a:r>
              <a:rPr lang="pt-BR" sz="1800" b="1" dirty="0" err="1" smtClean="0"/>
              <a:t>Intelligence</a:t>
            </a:r>
            <a:r>
              <a:rPr lang="pt-BR" sz="1800" b="1" dirty="0" smtClean="0"/>
              <a:t>: a </a:t>
            </a:r>
            <a:r>
              <a:rPr lang="pt-BR" sz="1800" b="1" dirty="0" err="1" smtClean="0"/>
              <a:t>Modern</a:t>
            </a:r>
            <a:r>
              <a:rPr lang="pt-BR" sz="1800" b="1" dirty="0" smtClean="0"/>
              <a:t> Approach</a:t>
            </a:r>
            <a:r>
              <a:rPr lang="pt-BR" sz="1800" dirty="0" smtClean="0"/>
              <a:t>, 2nd </a:t>
            </a:r>
            <a:r>
              <a:rPr lang="pt-BR" sz="1800" dirty="0" err="1" smtClean="0"/>
              <a:t>Edition</a:t>
            </a:r>
            <a:r>
              <a:rPr lang="pt-BR" sz="1800" dirty="0" smtClean="0"/>
              <a:t>, Prentice-Hall, 2003</a:t>
            </a:r>
            <a:r>
              <a:rPr lang="pt-BR" sz="2000" dirty="0" smtClean="0"/>
              <a:t>.</a:t>
            </a:r>
          </a:p>
          <a:p>
            <a:endParaRPr lang="pt-BR" sz="2000" dirty="0" smtClean="0"/>
          </a:p>
          <a:p>
            <a:endParaRPr lang="pt-BR" sz="2000" dirty="0"/>
          </a:p>
          <a:p>
            <a:r>
              <a:rPr lang="pt-BR" sz="2000" b="1" dirty="0" smtClean="0"/>
              <a:t>Capítulo 2: </a:t>
            </a:r>
            <a:r>
              <a:rPr lang="pt-BR" sz="2000" b="1" dirty="0" err="1" smtClean="0"/>
              <a:t>Intelligent</a:t>
            </a:r>
            <a:r>
              <a:rPr lang="pt-BR" sz="2000" b="1" dirty="0" smtClean="0"/>
              <a:t> </a:t>
            </a:r>
            <a:r>
              <a:rPr lang="pt-BR" sz="2000" b="1" dirty="0" err="1" smtClean="0"/>
              <a:t>Agents</a:t>
            </a:r>
            <a:endParaRPr lang="pt-BR" sz="2000" b="1" dirty="0" smtClean="0"/>
          </a:p>
          <a:p>
            <a:endParaRPr lang="pt-BR" sz="20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93" r="9840"/>
          <a:stretch/>
        </p:blipFill>
        <p:spPr bwMode="auto">
          <a:xfrm>
            <a:off x="5806772" y="1651620"/>
            <a:ext cx="229362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207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Mapeando Percepções em Ações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230" y="1600200"/>
            <a:ext cx="8579296" cy="452596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pt-BR" sz="2800" dirty="0"/>
              <a:t>O comportamento de um agente é dado abstratamente pela </a:t>
            </a:r>
            <a:r>
              <a:rPr lang="pt-BR" sz="2800" b="1" dirty="0"/>
              <a:t>função do agente</a:t>
            </a:r>
            <a:r>
              <a:rPr lang="pt-BR" sz="2800" dirty="0"/>
              <a:t>:</a:t>
            </a:r>
          </a:p>
          <a:p>
            <a:pPr>
              <a:lnSpc>
                <a:spcPct val="90000"/>
              </a:lnSpc>
              <a:buNone/>
            </a:pPr>
            <a:endParaRPr lang="pt-BR" sz="2000" dirty="0"/>
          </a:p>
          <a:p>
            <a:pPr>
              <a:lnSpc>
                <a:spcPct val="90000"/>
              </a:lnSpc>
              <a:buNone/>
            </a:pPr>
            <a:r>
              <a:rPr lang="pt-BR" sz="2800" dirty="0"/>
              <a:t>	f = </a:t>
            </a:r>
            <a:r>
              <a:rPr lang="pt-BR" sz="2800" dirty="0" smtClean="0"/>
              <a:t>P </a:t>
            </a:r>
            <a:r>
              <a:rPr lang="pt-BR" sz="2800" dirty="0">
                <a:sym typeface="Wingdings" pitchFamily="2" charset="2"/>
              </a:rPr>
              <a:t></a:t>
            </a:r>
            <a:r>
              <a:rPr lang="pt-BR" sz="2800" dirty="0"/>
              <a:t> A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pt-BR" sz="2000" dirty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pt-BR" sz="2800" dirty="0"/>
              <a:t>	onde é a </a:t>
            </a:r>
            <a:r>
              <a:rPr lang="pt-BR" sz="2800" b="1" dirty="0" smtClean="0"/>
              <a:t>P</a:t>
            </a:r>
            <a:r>
              <a:rPr lang="pt-BR" sz="2800" dirty="0" smtClean="0"/>
              <a:t> </a:t>
            </a:r>
            <a:r>
              <a:rPr lang="pt-BR" sz="2800" dirty="0"/>
              <a:t>é uma sequência de percepções e </a:t>
            </a:r>
            <a:r>
              <a:rPr lang="pt-BR" sz="2800" b="1" dirty="0"/>
              <a:t>A</a:t>
            </a:r>
            <a:r>
              <a:rPr lang="pt-BR" sz="2800" dirty="0"/>
              <a:t> é uma ação.</a:t>
            </a:r>
          </a:p>
          <a:p>
            <a:endParaRPr lang="pt-BR" sz="2800" dirty="0"/>
          </a:p>
          <a:p>
            <a:r>
              <a:rPr lang="pt-BR" sz="2800" b="1" dirty="0"/>
              <a:t>Sequência de percepções: </a:t>
            </a:r>
            <a:r>
              <a:rPr lang="pt-BR" sz="2800" dirty="0"/>
              <a:t>histórico completo de tudo que o agente percebeu.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6156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Exemplo: O Mundo do Aspirador de Pó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b="1" dirty="0"/>
              <a:t>Percepções:</a:t>
            </a:r>
            <a:r>
              <a:rPr lang="pt-BR" sz="2400" dirty="0"/>
              <a:t> Local e conteúdo.</a:t>
            </a:r>
          </a:p>
          <a:p>
            <a:pPr lvl="1"/>
            <a:r>
              <a:rPr lang="pt-BR" sz="2000" dirty="0"/>
              <a:t>Exemplo: </a:t>
            </a:r>
            <a:r>
              <a:rPr lang="en-US" sz="2000" dirty="0"/>
              <a:t>[A</a:t>
            </a:r>
            <a:r>
              <a:rPr lang="pt-BR" sz="2000" dirty="0"/>
              <a:t>, sujo]</a:t>
            </a:r>
          </a:p>
          <a:p>
            <a:endParaRPr lang="pt-BR" sz="2400" dirty="0"/>
          </a:p>
          <a:p>
            <a:r>
              <a:rPr lang="pt-BR" sz="2400" b="1" dirty="0"/>
              <a:t>Ações: </a:t>
            </a:r>
            <a:r>
              <a:rPr lang="pt-BR" sz="2400" dirty="0"/>
              <a:t>Esquerda, Direita, Aspirar, </a:t>
            </a:r>
            <a:r>
              <a:rPr lang="pt-BR" sz="2400" dirty="0" err="1"/>
              <a:t>NoOp</a:t>
            </a:r>
            <a:endParaRPr lang="pt-BR" sz="2800" dirty="0"/>
          </a:p>
          <a:p>
            <a:endParaRPr lang="en-US" dirty="0"/>
          </a:p>
        </p:txBody>
      </p:sp>
      <p:pic>
        <p:nvPicPr>
          <p:cNvPr id="4" name="Picture 4" descr="vacuum2-environm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683" y="3933056"/>
            <a:ext cx="2808461" cy="1436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5771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Exemplo: O Mundo do Aspirador de Pó</a:t>
            </a:r>
            <a:endParaRPr lang="en-US" dirty="0"/>
          </a:p>
        </p:txBody>
      </p:sp>
      <p:graphicFrame>
        <p:nvGraphicFramePr>
          <p:cNvPr id="4" name="Group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2988336"/>
              </p:ext>
            </p:extLst>
          </p:nvPr>
        </p:nvGraphicFramePr>
        <p:xfrm>
          <a:off x="1547813" y="1484313"/>
          <a:ext cx="6264275" cy="4023360"/>
        </p:xfrm>
        <a:graphic>
          <a:graphicData uri="http://schemas.openxmlformats.org/drawingml/2006/table">
            <a:tbl>
              <a:tblPr/>
              <a:tblGrid>
                <a:gridCol w="3587750"/>
                <a:gridCol w="2676525"/>
              </a:tblGrid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</a:rPr>
                        <a:t>Sequência</a:t>
                      </a: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</a:rPr>
                        <a:t> de Percepções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</a:rPr>
                        <a:t>Ação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</a:rPr>
                        <a:t>[A, Limpo]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</a:rPr>
                        <a:t>Direita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</a:rPr>
                        <a:t>[A, Sujo]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</a:rPr>
                        <a:t>Aspirar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</a:rPr>
                        <a:t>[B, Limpo]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</a:rPr>
                        <a:t>Esquerda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</a:rPr>
                        <a:t>[B, Sujo]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</a:rPr>
                        <a:t>Aspirar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</a:rPr>
                        <a:t>[A, Limpo]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</a:rPr>
                        <a:t>, </a:t>
                      </a: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</a:rPr>
                        <a:t>[A, Limpo]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</a:rPr>
                        <a:t>Direita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</a:rPr>
                        <a:t>[A, Limpo]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</a:rPr>
                        <a:t>, </a:t>
                      </a: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</a:rPr>
                        <a:t>[A, Sujo]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</a:rPr>
                        <a:t>Aspirar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</a:rPr>
                        <a:t>...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</a:rPr>
                        <a:t>[A, Limpo]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</a:rPr>
                        <a:t>, </a:t>
                      </a: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</a:rPr>
                        <a:t>[A, Limpo]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</a:rPr>
                        <a:t>, </a:t>
                      </a: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</a:rPr>
                        <a:t>[A, Limpo]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</a:rPr>
                        <a:t>Direita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</a:rPr>
                        <a:t>[A, Limpo]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</a:rPr>
                        <a:t>, </a:t>
                      </a: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</a:rPr>
                        <a:t>[A, Limpo]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</a:rPr>
                        <a:t>, </a:t>
                      </a: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</a:rPr>
                        <a:t>[A, Sujo]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</a:rPr>
                        <a:t>Aspirar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</a:rPr>
                        <a:t>...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 Box 65"/>
          <p:cNvSpPr txBox="1">
            <a:spLocks noChangeArrowheads="1"/>
          </p:cNvSpPr>
          <p:nvPr/>
        </p:nvSpPr>
        <p:spPr bwMode="auto">
          <a:xfrm>
            <a:off x="2680741" y="5661025"/>
            <a:ext cx="462756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 dirty="0" smtClean="0">
                <a:latin typeface="+mn-lt"/>
              </a:rPr>
              <a:t>Comportamento do Agente</a:t>
            </a:r>
            <a:r>
              <a:rPr lang="en-US" b="1" dirty="0" smtClean="0">
                <a:latin typeface="+mn-lt"/>
              </a:rPr>
              <a:t>: </a:t>
            </a:r>
            <a:r>
              <a:rPr lang="pt-BR" dirty="0">
                <a:latin typeface="+mn-lt"/>
              </a:rPr>
              <a:t>Se o quadrado atual estiver sujo, então aspirar, caso contrário mover para o outro lado.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1496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Medindo o Desempenho </a:t>
            </a:r>
            <a:r>
              <a:rPr lang="pt-BR" dirty="0" smtClean="0"/>
              <a:t>do Agente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800" dirty="0"/>
              <a:t>O agente deve </a:t>
            </a:r>
            <a:r>
              <a:rPr lang="pt-BR" sz="2800" dirty="0" smtClean="0"/>
              <a:t>sempre executar a </a:t>
            </a:r>
            <a:r>
              <a:rPr lang="pt-BR" sz="2800" dirty="0"/>
              <a:t>ação “</a:t>
            </a:r>
            <a:r>
              <a:rPr lang="pt-BR" sz="2800" b="1" dirty="0"/>
              <a:t>correta</a:t>
            </a:r>
            <a:r>
              <a:rPr lang="pt-BR" sz="2800" dirty="0"/>
              <a:t>” baseado no que ele percebe para ter sucesso.</a:t>
            </a:r>
          </a:p>
          <a:p>
            <a:endParaRPr lang="pt-BR" sz="2800" dirty="0"/>
          </a:p>
          <a:p>
            <a:pPr lvl="1"/>
            <a:r>
              <a:rPr lang="pt-BR" sz="2400" dirty="0"/>
              <a:t>O conceito de sucesso do agente depende uma </a:t>
            </a:r>
            <a:r>
              <a:rPr lang="pt-BR" sz="2400" b="1" dirty="0"/>
              <a:t>medida de desempenho</a:t>
            </a:r>
            <a:r>
              <a:rPr lang="pt-BR" sz="2400" dirty="0"/>
              <a:t> objetiva.</a:t>
            </a:r>
          </a:p>
          <a:p>
            <a:pPr lvl="2"/>
            <a:endParaRPr lang="pt-BR" sz="2000" dirty="0"/>
          </a:p>
          <a:p>
            <a:pPr lvl="2"/>
            <a:r>
              <a:rPr lang="pt-BR" sz="2000" b="1" dirty="0"/>
              <a:t>Exemplos: </a:t>
            </a:r>
            <a:r>
              <a:rPr lang="pt-BR" sz="2000" dirty="0"/>
              <a:t>quantidade de sujeira aspirada, gasto de energia, gasto de tempo, quantidade de barulho gerado, etc.</a:t>
            </a:r>
          </a:p>
          <a:p>
            <a:pPr lvl="1"/>
            <a:endParaRPr lang="pt-BR" sz="2400" dirty="0"/>
          </a:p>
          <a:p>
            <a:pPr lvl="1"/>
            <a:r>
              <a:rPr lang="pt-BR" sz="2400" dirty="0"/>
              <a:t>A medida de desempenho deve refletir o resultado realmente desejado.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86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Agentes Racionais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b="1" dirty="0"/>
              <a:t>Agente racional: </a:t>
            </a:r>
          </a:p>
          <a:p>
            <a:pPr lvl="1"/>
            <a:r>
              <a:rPr lang="pt-BR" sz="2400" dirty="0"/>
              <a:t>Para cada sequência de percepções possíveis deve-se selecionar uma ação que espera-se que venha a maximizar sua medida de desempenho, dada a evidência fornecida pela sequência de percepções e por qualquer conhecimento interno do agente.</a:t>
            </a:r>
          </a:p>
          <a:p>
            <a:pPr lvl="1"/>
            <a:endParaRPr lang="pt-BR" sz="2400" dirty="0"/>
          </a:p>
          <a:p>
            <a:pPr lvl="1"/>
            <a:r>
              <a:rPr lang="pt-BR" sz="2400" dirty="0"/>
              <a:t>Qual seria a medida de desempenho ideal para o agente aspirador de pó racional?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1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2643</TotalTime>
  <Words>1943</Words>
  <Application>Microsoft Office PowerPoint</Application>
  <PresentationFormat>On-screen Show (4:3)</PresentationFormat>
  <Paragraphs>353</Paragraphs>
  <Slides>42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INF 1771 – Inteligência Artificial</vt:lpstr>
      <vt:lpstr>Agentes Inteligentes</vt:lpstr>
      <vt:lpstr>Exemplos</vt:lpstr>
      <vt:lpstr>Agentes Inteligentes</vt:lpstr>
      <vt:lpstr>Mapeando Percepções em Ações</vt:lpstr>
      <vt:lpstr>Exemplo: O Mundo do Aspirador de Pó</vt:lpstr>
      <vt:lpstr>Exemplo: O Mundo do Aspirador de Pó</vt:lpstr>
      <vt:lpstr>Medindo o Desempenho do Agente</vt:lpstr>
      <vt:lpstr>Agentes Racionais</vt:lpstr>
      <vt:lpstr>Agentes Racionais</vt:lpstr>
      <vt:lpstr>Modelagem de um Agente</vt:lpstr>
      <vt:lpstr>Exemplo - Motorista de Táxi Automatizado</vt:lpstr>
      <vt:lpstr>Exemplo - Sistema de Diagnóstico Médico </vt:lpstr>
      <vt:lpstr>Exemplo - Robô de seleção de peças </vt:lpstr>
      <vt:lpstr>Propriedades do Ambientes</vt:lpstr>
      <vt:lpstr>Propriedades do Ambientes</vt:lpstr>
      <vt:lpstr>Propriedades do Ambientes</vt:lpstr>
      <vt:lpstr>Propriedades do Ambientes</vt:lpstr>
      <vt:lpstr>Exemplos</vt:lpstr>
      <vt:lpstr>Tipos Básicos de Agentes</vt:lpstr>
      <vt:lpstr>Agente Reativo Simples</vt:lpstr>
      <vt:lpstr>Agente Reativo Simples</vt:lpstr>
      <vt:lpstr>Agente Reativo Simples</vt:lpstr>
      <vt:lpstr>Agente Reativo Simples</vt:lpstr>
      <vt:lpstr>Agentes Reativos Baseados em Modelos</vt:lpstr>
      <vt:lpstr>Agentes Reativos Baseados em Modelos</vt:lpstr>
      <vt:lpstr>Agentes Reativos Baseados em Modelos</vt:lpstr>
      <vt:lpstr>Agentes Reativos Baseados em Modelos</vt:lpstr>
      <vt:lpstr>Agentes Baseados em Objetivos</vt:lpstr>
      <vt:lpstr>Agentes Baseados em Objetivos</vt:lpstr>
      <vt:lpstr>Agentes Baseados em Objetivos</vt:lpstr>
      <vt:lpstr>Agentes Baseados em Objetivos</vt:lpstr>
      <vt:lpstr>Agentes Baseados na Utilidade</vt:lpstr>
      <vt:lpstr>Agentes Baseados na Utilidade</vt:lpstr>
      <vt:lpstr>Agentes com Aprendizagem</vt:lpstr>
      <vt:lpstr>Agentes com Aprendizagem</vt:lpstr>
      <vt:lpstr>Exercícios</vt:lpstr>
      <vt:lpstr>Exercícios</vt:lpstr>
      <vt:lpstr>Exercícios</vt:lpstr>
      <vt:lpstr>Exercícios</vt:lpstr>
      <vt:lpstr>Exercícios</vt:lpstr>
      <vt:lpstr>Leitura Complementar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Agentes Inteligentes</dc:title>
  <dc:creator>Edirlei Soares de Lima</dc:creator>
  <cp:lastModifiedBy>Edirlei</cp:lastModifiedBy>
  <cp:revision>226</cp:revision>
  <cp:lastPrinted>2011-10-02T19:34:20Z</cp:lastPrinted>
  <dcterms:created xsi:type="dcterms:W3CDTF">2011-09-17T12:50:29Z</dcterms:created>
  <dcterms:modified xsi:type="dcterms:W3CDTF">2013-08-19T12:51:49Z</dcterms:modified>
</cp:coreProperties>
</file>