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75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39" autoAdjust="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75F21A-2DAD-422F-9F2B-65F9F683FBBC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54520B-149B-489E-904E-09FC9341D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13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4520B-149B-489E-904E-09FC9341DF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1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3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8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7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8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6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16C12-9C4B-4939-A01A-C3FE557BE61F}" type="datetimeFigureOut">
              <a:rPr lang="en-US" smtClean="0"/>
              <a:t>6/19/2013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0986-FA1C-4B4D-ACCC-9802EB7ED55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01816"/>
            <a:ext cx="2448272" cy="8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243" y="3861048"/>
            <a:ext cx="2362757" cy="30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0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206680" cy="1470025"/>
          </a:xfrm>
        </p:spPr>
        <p:txBody>
          <a:bodyPr>
            <a:noAutofit/>
          </a:bodyPr>
          <a:lstStyle/>
          <a:p>
            <a:r>
              <a:rPr lang="en-US" sz="4800" dirty="0"/>
              <a:t>INF 1771 – </a:t>
            </a:r>
            <a:r>
              <a:rPr lang="en-US" sz="4800" dirty="0" err="1"/>
              <a:t>Inteligência</a:t>
            </a:r>
            <a:r>
              <a:rPr lang="en-US" sz="4800" dirty="0"/>
              <a:t> Artificial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484" y="5877272"/>
            <a:ext cx="6400800" cy="980728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Edirlei</a:t>
            </a:r>
            <a:r>
              <a:rPr lang="en-US" sz="2200" dirty="0" smtClean="0">
                <a:solidFill>
                  <a:schemeClr val="tx1"/>
                </a:solidFill>
              </a:rPr>
              <a:t> Soares de Lima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&lt;elima@inf.puc-rio.br&gt;</a:t>
            </a:r>
          </a:p>
        </p:txBody>
      </p:sp>
      <p:pic>
        <p:nvPicPr>
          <p:cNvPr id="1026" name="Picture 2" descr="C:\Users\Edirlei\Desktop\puc-rio-cursos-201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84675" cy="10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3140968"/>
            <a:ext cx="806489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/>
              <a:t>Aula </a:t>
            </a:r>
            <a:r>
              <a:rPr lang="en-US" sz="3200" smtClean="0"/>
              <a:t>22 </a:t>
            </a:r>
            <a:r>
              <a:rPr lang="en-US" sz="3200" dirty="0"/>
              <a:t>– </a:t>
            </a:r>
            <a:r>
              <a:rPr lang="pt-BR" sz="3200" dirty="0"/>
              <a:t>Máquinas de Estados Finitos</a:t>
            </a:r>
          </a:p>
        </p:txBody>
      </p:sp>
    </p:spTree>
    <p:extLst>
      <p:ext uri="{BB962C8B-B14F-4D97-AF65-F5344CB8AC3E}">
        <p14:creationId xmlns:p14="http://schemas.microsoft.com/office/powerpoint/2010/main" val="1380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Comportamento de Caçar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Movimenta-se mirando na posição 4 tiles a frente </a:t>
            </a:r>
            <a:r>
              <a:rPr lang="pt-BR" sz="2000" dirty="0" smtClean="0"/>
              <a:t>do </a:t>
            </a:r>
            <a:r>
              <a:rPr lang="pt-BR" sz="2000" dirty="0" err="1" smtClean="0"/>
              <a:t>Pac</a:t>
            </a:r>
            <a:r>
              <a:rPr lang="pt-BR" sz="2000" dirty="0" smtClean="0"/>
              <a:t>-Man</a:t>
            </a:r>
            <a:r>
              <a:rPr lang="pt-BR" sz="2000" dirty="0"/>
              <a:t>.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9596" y="4690072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504997" y="3717032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Caçar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8094" y="4258024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638206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9851" y="3948663"/>
            <a:ext cx="2300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>
                <a:latin typeface="+mj-lt"/>
              </a:rPr>
              <a:t>t</a:t>
            </a:r>
            <a:r>
              <a:rPr lang="pt-BR" sz="1500" dirty="0" err="1" smtClean="0">
                <a:latin typeface="+mj-lt"/>
              </a:rPr>
              <a:t>empo_dispersar</a:t>
            </a:r>
            <a:r>
              <a:rPr lang="pt-BR" sz="1500" dirty="0" smtClean="0">
                <a:latin typeface="+mj-lt"/>
              </a:rPr>
              <a:t> &gt;= 5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929" y="4385703"/>
            <a:ext cx="2091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tempo_caçar</a:t>
            </a:r>
            <a:r>
              <a:rPr lang="pt-BR" sz="1500" dirty="0" smtClean="0">
                <a:latin typeface="+mj-lt"/>
              </a:rPr>
              <a:t> &gt;= 20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887683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38206" y="555416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player_pegou</a:t>
            </a:r>
            <a:r>
              <a:rPr lang="pt-BR" sz="1500" dirty="0" smtClean="0">
                <a:latin typeface="+mj-lt"/>
              </a:rPr>
              <a:t>_ energia == </a:t>
            </a:r>
            <a:r>
              <a:rPr lang="pt-BR" sz="1500" dirty="0" err="1" smtClean="0">
                <a:latin typeface="+mj-lt"/>
              </a:rPr>
              <a:t>true</a:t>
            </a:r>
            <a:endParaRPr lang="pt-BR" sz="15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9934" y="5554168"/>
            <a:ext cx="1717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tempo_player</a:t>
            </a:r>
            <a:r>
              <a:rPr lang="pt-BR" sz="1500" dirty="0" smtClean="0">
                <a:latin typeface="+mj-lt"/>
              </a:rPr>
              <a:t>_ energia &gt;= 10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pic>
        <p:nvPicPr>
          <p:cNvPr id="18" name="Picture 17" descr="http://fusionanomaly.net/pacmancharacters.gif"/>
          <p:cNvPicPr>
            <a:picLocks noChangeAspect="1" noChangeArrowheads="1"/>
          </p:cNvPicPr>
          <p:nvPr/>
        </p:nvPicPr>
        <p:blipFill>
          <a:blip r:embed="rId2" cstate="print"/>
          <a:srcRect t="23791" b="67974"/>
          <a:stretch>
            <a:fillRect/>
          </a:stretch>
        </p:blipFill>
        <p:spPr bwMode="auto">
          <a:xfrm>
            <a:off x="254000" y="2154560"/>
            <a:ext cx="8636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 18"/>
          <p:cNvGrpSpPr/>
          <p:nvPr/>
        </p:nvGrpSpPr>
        <p:grpSpPr>
          <a:xfrm>
            <a:off x="5669392" y="3770547"/>
            <a:ext cx="3223087" cy="2898813"/>
            <a:chOff x="2438400" y="1510061"/>
            <a:chExt cx="4267200" cy="3837878"/>
          </a:xfrm>
        </p:grpSpPr>
        <p:pic>
          <p:nvPicPr>
            <p:cNvPr id="20" name="Picture 19" descr="http://home.comcast.net/~jpittman2/pacman/Pink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400" y="1510061"/>
              <a:ext cx="4267200" cy="3837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Straight Arrow Connector 20"/>
            <p:cNvCxnSpPr/>
            <p:nvPr/>
          </p:nvCxnSpPr>
          <p:spPr>
            <a:xfrm rot="5400000">
              <a:off x="2514600" y="2576861"/>
              <a:ext cx="915194" cy="794"/>
            </a:xfrm>
            <a:prstGeom prst="straightConnector1">
              <a:avLst/>
            </a:prstGeom>
            <a:ln w="635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72994" y="2424461"/>
              <a:ext cx="227806" cy="1588"/>
            </a:xfrm>
            <a:prstGeom prst="straightConnector1">
              <a:avLst/>
            </a:prstGeom>
            <a:ln w="635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276600" y="5091461"/>
              <a:ext cx="304800" cy="794"/>
            </a:xfrm>
            <a:prstGeom prst="straightConnector1">
              <a:avLst/>
            </a:prstGeom>
            <a:ln w="635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4954191" y="4633070"/>
              <a:ext cx="456406" cy="1588"/>
            </a:xfrm>
            <a:prstGeom prst="straightConnector1">
              <a:avLst/>
            </a:prstGeom>
            <a:ln w="635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42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Comportamento de Caçar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1050" dirty="0"/>
          </a:p>
          <a:p>
            <a:pPr lvl="1"/>
            <a:r>
              <a:rPr lang="pt-BR" sz="2000" dirty="0"/>
              <a:t>Movimenta-se mirando em uma posição que combina a posição/direção do </a:t>
            </a:r>
            <a:r>
              <a:rPr lang="pt-BR" sz="2000" dirty="0" err="1"/>
              <a:t>Pac</a:t>
            </a:r>
            <a:r>
              <a:rPr lang="pt-BR" sz="2000" dirty="0"/>
              <a:t>-Man e do </a:t>
            </a:r>
            <a:r>
              <a:rPr lang="pt-BR" sz="2000" dirty="0" err="1"/>
              <a:t>Blinky</a:t>
            </a:r>
            <a:r>
              <a:rPr lang="pt-BR" sz="2000" dirty="0"/>
              <a:t>.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9596" y="4690072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504997" y="3717032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Caçar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8094" y="4258024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638206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9851" y="3948663"/>
            <a:ext cx="2300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>
                <a:latin typeface="+mj-lt"/>
              </a:rPr>
              <a:t>t</a:t>
            </a:r>
            <a:r>
              <a:rPr lang="pt-BR" sz="1500" dirty="0" err="1" smtClean="0">
                <a:latin typeface="+mj-lt"/>
              </a:rPr>
              <a:t>empo_dispersar</a:t>
            </a:r>
            <a:r>
              <a:rPr lang="pt-BR" sz="1500" dirty="0" smtClean="0">
                <a:latin typeface="+mj-lt"/>
              </a:rPr>
              <a:t> &gt;= 5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929" y="4385703"/>
            <a:ext cx="2091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tempo_caçar</a:t>
            </a:r>
            <a:r>
              <a:rPr lang="pt-BR" sz="1500" dirty="0" smtClean="0">
                <a:latin typeface="+mj-lt"/>
              </a:rPr>
              <a:t> &gt;= 20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887683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38206" y="555416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player_pegou</a:t>
            </a:r>
            <a:r>
              <a:rPr lang="pt-BR" sz="1500" dirty="0" smtClean="0">
                <a:latin typeface="+mj-lt"/>
              </a:rPr>
              <a:t>_ energia == </a:t>
            </a:r>
            <a:r>
              <a:rPr lang="pt-BR" sz="1500" dirty="0" err="1" smtClean="0">
                <a:latin typeface="+mj-lt"/>
              </a:rPr>
              <a:t>true</a:t>
            </a:r>
            <a:endParaRPr lang="pt-BR" sz="15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9934" y="5554168"/>
            <a:ext cx="1717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tempo_player</a:t>
            </a:r>
            <a:r>
              <a:rPr lang="pt-BR" sz="1500" dirty="0" smtClean="0">
                <a:latin typeface="+mj-lt"/>
              </a:rPr>
              <a:t>_ energia &gt;= 10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pic>
        <p:nvPicPr>
          <p:cNvPr id="25" name="Picture 24" descr="http://fusionanomaly.net/pacmancharacters.gif"/>
          <p:cNvPicPr>
            <a:picLocks noChangeAspect="1" noChangeArrowheads="1"/>
          </p:cNvPicPr>
          <p:nvPr/>
        </p:nvPicPr>
        <p:blipFill>
          <a:blip r:embed="rId2" cstate="print"/>
          <a:srcRect t="32941" b="58824"/>
          <a:stretch>
            <a:fillRect/>
          </a:stretch>
        </p:blipFill>
        <p:spPr bwMode="auto">
          <a:xfrm>
            <a:off x="254000" y="2154560"/>
            <a:ext cx="8636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http://home.comcast.net/~jpittman2/pacman/Ink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0936" y="3851452"/>
            <a:ext cx="3075077" cy="279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90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pt-BR" sz="2400" b="1" dirty="0"/>
              <a:t>Comportamento de Caçar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1050" dirty="0"/>
          </a:p>
          <a:p>
            <a:pPr lvl="1"/>
            <a:r>
              <a:rPr lang="pt-BR" sz="2000" dirty="0"/>
              <a:t>Quando está longe do </a:t>
            </a:r>
            <a:r>
              <a:rPr lang="pt-BR" sz="2000" dirty="0" err="1"/>
              <a:t>Pac</a:t>
            </a:r>
            <a:r>
              <a:rPr lang="pt-BR" sz="2000" dirty="0"/>
              <a:t>-Man, movimenta-se em direção ao </a:t>
            </a:r>
            <a:r>
              <a:rPr lang="pt-BR" sz="2000" dirty="0" err="1"/>
              <a:t>Pac</a:t>
            </a:r>
            <a:r>
              <a:rPr lang="pt-BR" sz="2000" dirty="0"/>
              <a:t>-Man. Quando está perto, movimenta-se em direção ao canto da tela. 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29596" y="4690072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504997" y="3717032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Caçar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8094" y="4258024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638206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9851" y="3948663"/>
            <a:ext cx="2300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>
                <a:latin typeface="+mj-lt"/>
              </a:rPr>
              <a:t>t</a:t>
            </a:r>
            <a:r>
              <a:rPr lang="pt-BR" sz="1500" dirty="0" err="1" smtClean="0">
                <a:latin typeface="+mj-lt"/>
              </a:rPr>
              <a:t>empo_dispersar</a:t>
            </a:r>
            <a:r>
              <a:rPr lang="pt-BR" sz="1500" dirty="0" smtClean="0">
                <a:latin typeface="+mj-lt"/>
              </a:rPr>
              <a:t> &gt;= 5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929" y="4385703"/>
            <a:ext cx="2091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tempo_caçar</a:t>
            </a:r>
            <a:r>
              <a:rPr lang="pt-BR" sz="1500" dirty="0" smtClean="0">
                <a:latin typeface="+mj-lt"/>
              </a:rPr>
              <a:t> &gt;= 20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887683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38206" y="555416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player_pegou</a:t>
            </a:r>
            <a:r>
              <a:rPr lang="pt-BR" sz="1500" dirty="0" smtClean="0">
                <a:latin typeface="+mj-lt"/>
              </a:rPr>
              <a:t>_ energia == </a:t>
            </a:r>
            <a:r>
              <a:rPr lang="pt-BR" sz="1500" dirty="0" err="1" smtClean="0">
                <a:latin typeface="+mj-lt"/>
              </a:rPr>
              <a:t>true</a:t>
            </a:r>
            <a:endParaRPr lang="pt-BR" sz="15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9934" y="5554168"/>
            <a:ext cx="1717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tempo_player</a:t>
            </a:r>
            <a:r>
              <a:rPr lang="pt-BR" sz="1500" dirty="0" smtClean="0">
                <a:latin typeface="+mj-lt"/>
              </a:rPr>
              <a:t>_ energia &gt;= 10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pic>
        <p:nvPicPr>
          <p:cNvPr id="18" name="Picture 17" descr="http://fusionanomaly.net/pacmancharacters.gif"/>
          <p:cNvPicPr>
            <a:picLocks noChangeAspect="1" noChangeArrowheads="1"/>
          </p:cNvPicPr>
          <p:nvPr/>
        </p:nvPicPr>
        <p:blipFill>
          <a:blip r:embed="rId2" cstate="print"/>
          <a:srcRect t="41176" b="50589"/>
          <a:stretch>
            <a:fillRect/>
          </a:stretch>
        </p:blipFill>
        <p:spPr bwMode="auto">
          <a:xfrm>
            <a:off x="152400" y="1916832"/>
            <a:ext cx="8839200" cy="93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http://home.comcast.net/~jpittman2/pacman/Clyde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455" y="3645024"/>
            <a:ext cx="371070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43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pt-BR" sz="2400" dirty="0"/>
              <a:t>Fim de jogo?</a:t>
            </a:r>
          </a:p>
          <a:p>
            <a:endParaRPr lang="pt-BR" sz="2400" dirty="0"/>
          </a:p>
          <a:p>
            <a:r>
              <a:rPr lang="pt-BR" sz="2400" dirty="0"/>
              <a:t>Teoricamente </a:t>
            </a:r>
            <a:r>
              <a:rPr lang="pt-BR" sz="2400" dirty="0" err="1"/>
              <a:t>Pac</a:t>
            </a:r>
            <a:r>
              <a:rPr lang="pt-BR" sz="2400" dirty="0"/>
              <a:t>-Man foi projetado para não ter fim, mas… no </a:t>
            </a:r>
            <a:r>
              <a:rPr lang="pt-BR" sz="2400" dirty="0" err="1"/>
              <a:t>level</a:t>
            </a:r>
            <a:r>
              <a:rPr lang="pt-BR" sz="2400" dirty="0"/>
              <a:t> 256…</a:t>
            </a:r>
          </a:p>
          <a:p>
            <a:endParaRPr lang="pt-BR" sz="2400" dirty="0"/>
          </a:p>
        </p:txBody>
      </p:sp>
      <p:pic>
        <p:nvPicPr>
          <p:cNvPr id="4" name="Picture 3" descr="http://home.comcast.net/~jpittman2/pacman/Level%20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616818" cy="4650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419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Quake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Os </a:t>
            </a:r>
            <a:r>
              <a:rPr lang="pt-BR" sz="2000" dirty="0" err="1"/>
              <a:t>NPCs</a:t>
            </a:r>
            <a:r>
              <a:rPr lang="pt-BR" sz="2000" dirty="0"/>
              <a:t> do jogo </a:t>
            </a:r>
            <a:r>
              <a:rPr lang="pt-BR" sz="2000" b="1" dirty="0" err="1"/>
              <a:t>Quake</a:t>
            </a:r>
            <a:r>
              <a:rPr lang="pt-BR" sz="2000" dirty="0"/>
              <a:t> </a:t>
            </a:r>
            <a:r>
              <a:rPr lang="pt-BR" sz="2000" dirty="0" smtClean="0"/>
              <a:t>também são </a:t>
            </a:r>
            <a:r>
              <a:rPr lang="pt-BR" sz="2000" dirty="0"/>
              <a:t>implementados via FSM.</a:t>
            </a:r>
          </a:p>
          <a:p>
            <a:endParaRPr lang="pt-BR" sz="1000" dirty="0"/>
          </a:p>
          <a:p>
            <a:r>
              <a:rPr lang="pt-BR" sz="2000" b="1" dirty="0"/>
              <a:t>Estados/Comportamentos</a:t>
            </a:r>
            <a:r>
              <a:rPr lang="pt-BR" sz="2000" dirty="0"/>
              <a:t>: </a:t>
            </a:r>
          </a:p>
          <a:p>
            <a:pPr lvl="1"/>
            <a:r>
              <a:rPr lang="pt-BR" sz="1800" dirty="0"/>
              <a:t>Procurar Armadura (</a:t>
            </a:r>
            <a:r>
              <a:rPr lang="pt-BR" sz="1800" dirty="0" err="1"/>
              <a:t>FindArmor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Procurar Kit Medico (</a:t>
            </a:r>
            <a:r>
              <a:rPr lang="pt-BR" sz="1800" dirty="0" err="1"/>
              <a:t>FindHelth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Correr (</a:t>
            </a:r>
            <a:r>
              <a:rPr lang="pt-BR" sz="1800" dirty="0" err="1"/>
              <a:t>RunAway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Atacar (</a:t>
            </a:r>
            <a:r>
              <a:rPr lang="pt-BR" sz="1800" dirty="0" err="1"/>
              <a:t>Attack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Perseguir (Chase)</a:t>
            </a:r>
          </a:p>
          <a:p>
            <a:pPr lvl="1"/>
            <a:r>
              <a:rPr lang="pt-BR" sz="1800" dirty="0"/>
              <a:t>... </a:t>
            </a:r>
          </a:p>
          <a:p>
            <a:r>
              <a:rPr lang="pt-BR" sz="2000" dirty="0"/>
              <a:t>At</a:t>
            </a:r>
            <a:r>
              <a:rPr lang="en-US" sz="2000" dirty="0"/>
              <a:t>é </a:t>
            </a:r>
            <a:r>
              <a:rPr lang="pt-BR" sz="2000" dirty="0"/>
              <a:t>mesmo as armas são implementadas como uma mini FSM.</a:t>
            </a:r>
          </a:p>
          <a:p>
            <a:pPr lvl="1"/>
            <a:r>
              <a:rPr lang="pt-BR" sz="1600" dirty="0"/>
              <a:t>Mover (Move)</a:t>
            </a:r>
          </a:p>
          <a:p>
            <a:pPr lvl="1"/>
            <a:r>
              <a:rPr lang="pt-BR" sz="1600" dirty="0"/>
              <a:t>Tocar Objeto (</a:t>
            </a:r>
            <a:r>
              <a:rPr lang="pt-BR" sz="1600" dirty="0" err="1"/>
              <a:t>TouchOject</a:t>
            </a:r>
            <a:r>
              <a:rPr lang="pt-BR" sz="1600" dirty="0"/>
              <a:t>)</a:t>
            </a:r>
          </a:p>
          <a:p>
            <a:pPr lvl="1"/>
            <a:r>
              <a:rPr lang="pt-BR" sz="1600" dirty="0"/>
              <a:t>Morrer/Explodir (Die</a:t>
            </a:r>
            <a:r>
              <a:rPr lang="pt-BR" sz="1600" dirty="0" smtClean="0"/>
              <a:t>)</a:t>
            </a:r>
            <a:endParaRPr lang="pt-BR" dirty="0"/>
          </a:p>
        </p:txBody>
      </p:sp>
      <p:pic>
        <p:nvPicPr>
          <p:cNvPr id="4" name="Picture 2" descr="http://2.bp.blogspot.com/-fRwQfuUxPPI/TzkF1ARyY4I/AAAAAAAAFOI/tJq7cyFz0uo/s1600/quake-3-ar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5" y="1484784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en/thumb/4/4c/Quake1cover.jpg/256px-Quake1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22" y="4488507"/>
            <a:ext cx="1631522" cy="189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7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FIFA20XX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pt-BR" sz="2000" dirty="0"/>
              <a:t>O comportamento dos jogadores é definido através de </a:t>
            </a:r>
            <a:r>
              <a:rPr lang="pt-BR" sz="2000" dirty="0" err="1"/>
              <a:t>FSMs</a:t>
            </a:r>
            <a:r>
              <a:rPr lang="pt-BR" sz="2000" dirty="0"/>
              <a:t>.</a:t>
            </a:r>
          </a:p>
          <a:p>
            <a:endParaRPr lang="pt-BR" sz="1000" dirty="0"/>
          </a:p>
          <a:p>
            <a:r>
              <a:rPr lang="pt-BR" sz="2000" b="1" dirty="0"/>
              <a:t>Estados/Comportamentos</a:t>
            </a:r>
            <a:r>
              <a:rPr lang="pt-BR" sz="2000" dirty="0"/>
              <a:t>: </a:t>
            </a:r>
          </a:p>
          <a:p>
            <a:pPr lvl="1"/>
            <a:r>
              <a:rPr lang="pt-BR" sz="1800" dirty="0"/>
              <a:t>Driblar (</a:t>
            </a:r>
            <a:r>
              <a:rPr lang="pt-BR" sz="1800" dirty="0" err="1"/>
              <a:t>Dribble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Correr Atrás da Bola (</a:t>
            </a:r>
            <a:r>
              <a:rPr lang="pt-BR" sz="1800" dirty="0" err="1"/>
              <a:t>ChaseBall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Marcar Jogador (</a:t>
            </a:r>
            <a:r>
              <a:rPr lang="pt-BR" sz="1800" dirty="0" err="1"/>
              <a:t>MarkPlayer</a:t>
            </a:r>
            <a:r>
              <a:rPr lang="pt-BR" sz="1800" dirty="0"/>
              <a:t>)</a:t>
            </a:r>
          </a:p>
          <a:p>
            <a:pPr lvl="1"/>
            <a:r>
              <a:rPr lang="pt-BR" sz="1800" dirty="0"/>
              <a:t>... </a:t>
            </a:r>
          </a:p>
          <a:p>
            <a:pPr lvl="1"/>
            <a:endParaRPr lang="pt-BR" sz="1800" dirty="0"/>
          </a:p>
          <a:p>
            <a:r>
              <a:rPr lang="en-US" sz="2000" dirty="0" err="1"/>
              <a:t>Os</a:t>
            </a:r>
            <a:r>
              <a:rPr lang="en-US" sz="2000" dirty="0"/>
              <a:t> times </a:t>
            </a:r>
            <a:r>
              <a:rPr lang="pt-BR" sz="2000" dirty="0"/>
              <a:t>também</a:t>
            </a:r>
            <a:r>
              <a:rPr lang="en-US" sz="2000" dirty="0"/>
              <a:t> </a:t>
            </a:r>
            <a:r>
              <a:rPr lang="en-US" sz="2000" dirty="0" err="1"/>
              <a:t>usam</a:t>
            </a:r>
            <a:r>
              <a:rPr lang="en-US" sz="2000" dirty="0"/>
              <a:t> </a:t>
            </a:r>
            <a:r>
              <a:rPr lang="pt-BR" sz="2000" dirty="0" err="1"/>
              <a:t>FSMs</a:t>
            </a:r>
            <a:r>
              <a:rPr lang="pt-BR" sz="2000" dirty="0"/>
              <a:t> para definir comportamentos em grupo.</a:t>
            </a:r>
          </a:p>
          <a:p>
            <a:pPr lvl="1"/>
            <a:r>
              <a:rPr lang="pt-BR" sz="1600" dirty="0"/>
              <a:t>Defender (</a:t>
            </a:r>
            <a:r>
              <a:rPr lang="pt-BR" sz="1600" dirty="0" err="1"/>
              <a:t>Defend</a:t>
            </a:r>
            <a:r>
              <a:rPr lang="pt-BR" sz="1600" dirty="0"/>
              <a:t>)</a:t>
            </a:r>
          </a:p>
          <a:p>
            <a:pPr lvl="1"/>
            <a:r>
              <a:rPr lang="pt-BR" sz="1600" dirty="0"/>
              <a:t>Atacar (</a:t>
            </a:r>
            <a:r>
              <a:rPr lang="pt-BR" sz="1600" dirty="0" err="1"/>
              <a:t>Attack</a:t>
            </a:r>
            <a:r>
              <a:rPr lang="pt-BR" sz="1600" dirty="0"/>
              <a:t>)</a:t>
            </a:r>
          </a:p>
          <a:p>
            <a:pPr lvl="1"/>
            <a:r>
              <a:rPr lang="pt-BR" sz="1600" dirty="0"/>
              <a:t>... </a:t>
            </a:r>
          </a:p>
          <a:p>
            <a:endParaRPr lang="pt-BR" dirty="0"/>
          </a:p>
        </p:txBody>
      </p:sp>
      <p:pic>
        <p:nvPicPr>
          <p:cNvPr id="4" name="Picture 2" descr="http://3.bp.blogspot.com/-oXVk08mvukk/TdbqLmy947I/AAAAAAAAABo/xmZLe87iqoE/s1600/Fifa+08+imagem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47" y="1412776"/>
            <a:ext cx="3212650" cy="24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2.bp.blogspot.com/-k1FktJhxfAE/TdbqOL4MNnI/AAAAAAAAABs/0j1Egf5u_fM/s1600/fifa+08+imagem+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47" y="4149080"/>
            <a:ext cx="3191125" cy="239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0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Máquina de Estados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28792" cy="441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93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94" y="5913490"/>
            <a:ext cx="312205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Implementação</a:t>
            </a:r>
            <a:endParaRPr lang="pt-BR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7504" y="1412776"/>
            <a:ext cx="4752528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void run(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*state){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switch(*state){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case 0: //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procurar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inimigo</a:t>
            </a: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procurar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if(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encontrou_inimigo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 *state = 1;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case 1: //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atacar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inimigo</a:t>
            </a: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atacar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morto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morrer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  *state = -1;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if 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matou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  *state = 0;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if(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energia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&lt; 50 ||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inimigo_forte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   *state = 3;</a:t>
            </a:r>
          </a:p>
          <a:p>
            <a:pPr marL="0" indent="0">
              <a:buFont typeface="Arial" pitchFamily="34" charset="0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break;</a:t>
            </a:r>
          </a:p>
          <a:p>
            <a:pPr marL="0" indent="0">
              <a:buFont typeface="Arial" pitchFamily="34" charset="0"/>
              <a:buNone/>
            </a:pPr>
            <a:endParaRPr lang="en-US" sz="15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32040" y="1988840"/>
            <a:ext cx="4032448" cy="46085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2"/>
              </a:buBlip>
              <a:defRPr sz="320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Blip>
                <a:blip r:embed="rId2"/>
              </a:buBlip>
              <a:defRPr sz="2800">
                <a:solidFill>
                  <a:schemeClr val="bg2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Blip>
                <a:blip r:embed="rId2"/>
              </a:buBlip>
              <a:defRPr sz="2400">
                <a:solidFill>
                  <a:schemeClr val="bg2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Tx/>
              <a:buBlip>
                <a:blip r:embed="rId2"/>
              </a:buBlip>
              <a:defRPr sz="2000">
                <a:solidFill>
                  <a:schemeClr val="bg2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Blip>
                <a:blip r:embed="rId2"/>
              </a:buBlip>
              <a:defRPr sz="2000">
                <a:solidFill>
                  <a:schemeClr val="bg2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2: //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recarregar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energia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recarregar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if(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energia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90)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*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state = 0;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break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 </a:t>
            </a:r>
            <a:endParaRPr lang="en-US" sz="15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case 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3: //</a:t>
            </a:r>
            <a:r>
              <a:rPr lang="en-US" sz="15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fugir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fugir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if(!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encontrou_inimigo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){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if(</a:t>
            </a:r>
            <a:r>
              <a:rPr lang="en-US" sz="15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energia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50)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*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state = 2;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else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*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state = 0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}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break</a:t>
            </a: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}</a:t>
            </a:r>
            <a:endParaRPr lang="en-US" sz="15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5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832322" y="1412776"/>
            <a:ext cx="0" cy="5328592"/>
          </a:xfrm>
          <a:prstGeom prst="line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713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b="1" dirty="0"/>
              <a:t>Elas são rápidas e simples de implementar – </a:t>
            </a:r>
            <a:r>
              <a:rPr lang="pt-BR" sz="2000" dirty="0"/>
              <a:t>existem várias formas de implementar e todas são muito </a:t>
            </a:r>
            <a:r>
              <a:rPr lang="en-US" sz="2000" dirty="0"/>
              <a:t>simples.</a:t>
            </a:r>
          </a:p>
          <a:p>
            <a:endParaRPr lang="pt-BR" sz="1050" b="1" dirty="0"/>
          </a:p>
          <a:p>
            <a:r>
              <a:rPr lang="pt-BR" sz="2000" b="1" dirty="0"/>
              <a:t>Gastam pouco processamento.</a:t>
            </a:r>
          </a:p>
          <a:p>
            <a:endParaRPr lang="pt-BR" sz="1050" b="1" dirty="0"/>
          </a:p>
          <a:p>
            <a:r>
              <a:rPr lang="pt-BR" sz="2000" b="1" dirty="0"/>
              <a:t>São fáceis de depurar</a:t>
            </a:r>
            <a:r>
              <a:rPr lang="pt-BR" sz="2000" dirty="0"/>
              <a:t> – quando o numero de estados é pequeno.</a:t>
            </a:r>
          </a:p>
          <a:p>
            <a:endParaRPr lang="pt-BR" sz="1050" b="1" dirty="0"/>
          </a:p>
          <a:p>
            <a:r>
              <a:rPr lang="pt-BR" sz="2000" b="1" dirty="0"/>
              <a:t>São intuitivas</a:t>
            </a:r>
            <a:r>
              <a:rPr lang="pt-BR" sz="2000" dirty="0"/>
              <a:t> – qualquer pessoa consegue entender o seu significado apenas olhando para a sua representação visual. Isso facilita o trabalho do </a:t>
            </a:r>
            <a:r>
              <a:rPr lang="pt-BR" sz="2000" b="1" dirty="0"/>
              <a:t>game designer</a:t>
            </a:r>
            <a:r>
              <a:rPr lang="pt-BR" sz="2000" dirty="0"/>
              <a:t>, que muitas vezes não tem conhecimento de linguagens de programação.</a:t>
            </a:r>
          </a:p>
          <a:p>
            <a:endParaRPr lang="pt-BR" sz="1050" b="1" dirty="0"/>
          </a:p>
          <a:p>
            <a:r>
              <a:rPr lang="pt-BR" sz="2000" b="1" dirty="0"/>
              <a:t>São flexíveis</a:t>
            </a:r>
            <a:r>
              <a:rPr lang="pt-BR" sz="2000" dirty="0"/>
              <a:t> – podem ser facilmente ajustada pelo programador para prover comportamentos requeridos pelo game designer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52836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Á medida que a complexidade do comportamento dos agentes aumenta, as </a:t>
            </a:r>
            <a:r>
              <a:rPr lang="pt-BR" sz="2400" dirty="0" err="1"/>
              <a:t>FSMs</a:t>
            </a:r>
            <a:r>
              <a:rPr lang="pt-BR" sz="2400" dirty="0"/>
              <a:t> tendem a </a:t>
            </a:r>
            <a:r>
              <a:rPr lang="pt-BR" sz="2400" b="1" dirty="0"/>
              <a:t>crescer de forma descontrolada.</a:t>
            </a:r>
          </a:p>
          <a:p>
            <a:endParaRPr lang="pt-BR" sz="2400" b="1" dirty="0"/>
          </a:p>
          <a:p>
            <a:r>
              <a:rPr lang="pt-BR" sz="2400" dirty="0"/>
              <a:t>As </a:t>
            </a:r>
            <a:r>
              <a:rPr lang="pt-BR" sz="2400" dirty="0" err="1"/>
              <a:t>FSMs</a:t>
            </a:r>
            <a:r>
              <a:rPr lang="pt-BR" sz="2400" dirty="0"/>
              <a:t> se tornam terrivelmente complexas quanto levam em consideração </a:t>
            </a:r>
            <a:r>
              <a:rPr lang="pt-BR" sz="2400" b="1" dirty="0"/>
              <a:t>ações muito básicas </a:t>
            </a:r>
            <a:r>
              <a:rPr lang="pt-BR" sz="2400" dirty="0"/>
              <a:t>necessárias a um agente.</a:t>
            </a:r>
          </a:p>
          <a:p>
            <a:endParaRPr lang="pt-BR" sz="2400" dirty="0"/>
          </a:p>
          <a:p>
            <a:r>
              <a:rPr lang="pt-BR" sz="2400" dirty="0"/>
              <a:t>A </a:t>
            </a:r>
            <a:r>
              <a:rPr lang="pt-BR" sz="2400" b="1" dirty="0"/>
              <a:t>representação visual </a:t>
            </a:r>
            <a:r>
              <a:rPr lang="pt-BR" sz="2400" dirty="0"/>
              <a:t>torna-se intratável.</a:t>
            </a:r>
          </a:p>
          <a:p>
            <a:endParaRPr lang="pt-BR" sz="2400" dirty="0"/>
          </a:p>
          <a:p>
            <a:r>
              <a:rPr lang="pt-BR" sz="2400" dirty="0"/>
              <a:t>Comportamentos complexos </a:t>
            </a:r>
            <a:r>
              <a:rPr lang="pt-BR" sz="2400" b="1" dirty="0"/>
              <a:t>são necessários em jogos modernos</a:t>
            </a:r>
            <a:r>
              <a:rPr lang="pt-B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086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Máquinas de Estados Finitos </a:t>
            </a:r>
            <a:r>
              <a:rPr lang="pt-BR" sz="2400" dirty="0"/>
              <a:t>(</a:t>
            </a:r>
            <a:r>
              <a:rPr lang="pt-BR" sz="2400" dirty="0" err="1"/>
              <a:t>Finite</a:t>
            </a:r>
            <a:r>
              <a:rPr lang="pt-BR" sz="2400" dirty="0"/>
              <a:t> </a:t>
            </a:r>
            <a:r>
              <a:rPr lang="pt-BR" sz="2400" dirty="0" err="1"/>
              <a:t>State</a:t>
            </a:r>
            <a:r>
              <a:rPr lang="pt-BR" sz="2400" dirty="0"/>
              <a:t> </a:t>
            </a:r>
            <a:r>
              <a:rPr lang="pt-BR" sz="2400" dirty="0" err="1"/>
              <a:t>Machines</a:t>
            </a:r>
            <a:r>
              <a:rPr lang="pt-BR" sz="2400" dirty="0"/>
              <a:t> - FSM) são provavelmente o padrão de software mais utilizado em jogos para selecionar o comportamento de agentes reativos.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8" name="Picture 2" descr="http://pwrcords.files.wordpress.com/2012/03/unreal-tournament-2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3040"/>
            <a:ext cx="3744416" cy="280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images-na.ssl-images-amazon.com/images/G/01/videogames/detail-page/codmw3.04.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r="6841"/>
          <a:stretch/>
        </p:blipFill>
        <p:spPr bwMode="auto">
          <a:xfrm>
            <a:off x="4586949" y="3536531"/>
            <a:ext cx="4164247" cy="282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gamerate.net/img/games/839/bigco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91" y="2878982"/>
            <a:ext cx="1283751" cy="1809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upload.wikimedia.org/wikipedia/en/9/97/Unreal_Tournament_2004_Cover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9" y="2871698"/>
            <a:ext cx="1283749" cy="1800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5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94" y="5913490"/>
            <a:ext cx="312205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FSM um Pouco Mais Complexa…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24" y="1414036"/>
            <a:ext cx="6677744" cy="52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Máquina de Estados Finita Hierárquica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É possível organizar uma FSM usando </a:t>
            </a:r>
            <a:r>
              <a:rPr lang="pt-BR" sz="2400" b="1" dirty="0"/>
              <a:t>máquinas de estados finitas hierárquicas </a:t>
            </a:r>
            <a:r>
              <a:rPr lang="pt-BR" sz="2400" dirty="0"/>
              <a:t>(HFSM).</a:t>
            </a:r>
          </a:p>
          <a:p>
            <a:endParaRPr lang="pt-BR" sz="1600" dirty="0"/>
          </a:p>
          <a:p>
            <a:r>
              <a:rPr lang="pt-BR" sz="2400" dirty="0"/>
              <a:t>Níveis mais altos lidam com ações mais genéricas, enquanto níveis mais baixos lidam com ações mais específicas. </a:t>
            </a:r>
          </a:p>
          <a:p>
            <a:endParaRPr lang="pt-BR" sz="1600" dirty="0"/>
          </a:p>
          <a:p>
            <a:r>
              <a:rPr lang="pt-BR" sz="2400" b="1" dirty="0"/>
              <a:t>Cada estado pode ser uma nova FSM</a:t>
            </a:r>
            <a:r>
              <a:rPr lang="pt-BR" sz="2400" dirty="0"/>
              <a:t>.</a:t>
            </a:r>
          </a:p>
          <a:p>
            <a:endParaRPr lang="pt-BR" sz="1600" dirty="0"/>
          </a:p>
          <a:p>
            <a:r>
              <a:rPr lang="pt-BR" sz="2400" dirty="0"/>
              <a:t>Infelizmente, a hierarquia não reduz o número de estados. Ela pode somente pode reduzir significativamente o número de transições e tornar a FSM </a:t>
            </a:r>
            <a:r>
              <a:rPr lang="pt-BR" sz="2400" b="1" dirty="0"/>
              <a:t>mais</a:t>
            </a:r>
            <a:r>
              <a:rPr lang="pt-BR" sz="2400" dirty="0"/>
              <a:t> </a:t>
            </a:r>
            <a:r>
              <a:rPr lang="pt-BR" sz="2400" b="1" dirty="0"/>
              <a:t>intuitiva e simples de compreender</a:t>
            </a:r>
            <a:r>
              <a:rPr lang="pt-BR" sz="2400" dirty="0"/>
              <a:t>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6916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Máquina de Estados Finita Hierárquica</a:t>
            </a:r>
          </a:p>
        </p:txBody>
      </p:sp>
      <p:pic>
        <p:nvPicPr>
          <p:cNvPr id="4" name="Picture 6" descr="http://www.yaldex.com/game-development/FILES/41fig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225281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25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Máquina de Estados Finita Hierárquica</a:t>
            </a:r>
          </a:p>
        </p:txBody>
      </p:sp>
      <p:pic>
        <p:nvPicPr>
          <p:cNvPr id="4" name="Picture 8" descr="graphics/41fig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42505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701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Leitura Complementar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endParaRPr lang="pt-BR" sz="1600" dirty="0" smtClean="0"/>
          </a:p>
          <a:p>
            <a:r>
              <a:rPr lang="pt-BR" sz="2800" dirty="0" smtClean="0"/>
              <a:t>Millington</a:t>
            </a:r>
            <a:r>
              <a:rPr lang="pt-BR" sz="2800" dirty="0"/>
              <a:t>, I.; </a:t>
            </a:r>
            <a:r>
              <a:rPr lang="pt-BR" sz="2800" dirty="0" err="1"/>
              <a:t>Funge</a:t>
            </a:r>
            <a:r>
              <a:rPr lang="pt-BR" sz="2800" dirty="0"/>
              <a:t>, J.: </a:t>
            </a:r>
            <a:r>
              <a:rPr lang="pt-BR" sz="2800" b="1" dirty="0"/>
              <a:t>Artificial </a:t>
            </a:r>
            <a:r>
              <a:rPr lang="pt-BR" sz="2800" b="1" dirty="0" err="1"/>
              <a:t>Intelligence</a:t>
            </a:r>
            <a:r>
              <a:rPr lang="pt-BR" sz="2800" b="1" dirty="0"/>
              <a:t> for Games</a:t>
            </a:r>
            <a:r>
              <a:rPr lang="pt-BR" sz="2800" dirty="0"/>
              <a:t>, 2nd Ed., Morgan </a:t>
            </a:r>
            <a:r>
              <a:rPr lang="pt-BR" sz="2800" dirty="0" err="1"/>
              <a:t>Kaufmann</a:t>
            </a:r>
            <a:r>
              <a:rPr lang="pt-BR" sz="2800" dirty="0"/>
              <a:t>, 2009.</a:t>
            </a:r>
          </a:p>
        </p:txBody>
      </p:sp>
      <p:pic>
        <p:nvPicPr>
          <p:cNvPr id="1026" name="Picture 2" descr="http://mrelusive.com/books/ai/Artificial%20Intelligence%20for%20Ga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8"/>
            <a:ext cx="2273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0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Máquina de Estados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Uma </a:t>
            </a:r>
            <a:r>
              <a:rPr lang="pt-BR" sz="2400" b="1" dirty="0"/>
              <a:t>máquina de estados</a:t>
            </a:r>
            <a:r>
              <a:rPr lang="pt-BR" sz="2400" dirty="0"/>
              <a:t> é um modelo matemático usado para representar programas.</a:t>
            </a:r>
          </a:p>
          <a:p>
            <a:endParaRPr lang="pt-BR" sz="1100" dirty="0"/>
          </a:p>
          <a:p>
            <a:pPr lvl="1"/>
            <a:r>
              <a:rPr lang="pt-BR" sz="2000" dirty="0"/>
              <a:t>Conjunto de estados.</a:t>
            </a:r>
          </a:p>
          <a:p>
            <a:pPr lvl="1"/>
            <a:r>
              <a:rPr lang="pt-BR" sz="2000" dirty="0"/>
              <a:t>Regras de transição entre estados.</a:t>
            </a:r>
          </a:p>
          <a:p>
            <a:pPr lvl="1"/>
            <a:r>
              <a:rPr lang="pt-BR" sz="2000" dirty="0"/>
              <a:t>Estado atual.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2051720" y="4045144"/>
            <a:ext cx="4272795" cy="2264176"/>
            <a:chOff x="2098630" y="4189080"/>
            <a:chExt cx="4272795" cy="2264176"/>
          </a:xfrm>
        </p:grpSpPr>
        <p:sp>
          <p:nvSpPr>
            <p:cNvPr id="5" name="Oval 4"/>
            <p:cNvSpPr/>
            <p:nvPr/>
          </p:nvSpPr>
          <p:spPr bwMode="auto">
            <a:xfrm>
              <a:off x="2098630" y="4939912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651425" y="418908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651425" y="5733256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692518" y="5733256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692518" y="418908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10" name="Straight Connector 9"/>
            <p:cNvCxnSpPr>
              <a:stCxn id="5" idx="7"/>
              <a:endCxn id="9" idx="2"/>
            </p:cNvCxnSpPr>
            <p:nvPr/>
          </p:nvCxnSpPr>
          <p:spPr bwMode="auto">
            <a:xfrm flipV="1">
              <a:off x="2713188" y="4549080"/>
              <a:ext cx="979330" cy="496274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Connector 10"/>
            <p:cNvCxnSpPr>
              <a:stCxn id="6" idx="2"/>
              <a:endCxn id="9" idx="6"/>
            </p:cNvCxnSpPr>
            <p:nvPr/>
          </p:nvCxnSpPr>
          <p:spPr bwMode="auto">
            <a:xfrm flipH="1">
              <a:off x="4412518" y="4549080"/>
              <a:ext cx="1238907" cy="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5" idx="5"/>
              <a:endCxn id="8" idx="2"/>
            </p:cNvCxnSpPr>
            <p:nvPr/>
          </p:nvCxnSpPr>
          <p:spPr bwMode="auto">
            <a:xfrm>
              <a:off x="2713188" y="5554470"/>
              <a:ext cx="979330" cy="538786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H="1">
              <a:off x="4383686" y="5965868"/>
              <a:ext cx="1296000" cy="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4" name="Straight Connector 13"/>
            <p:cNvCxnSpPr>
              <a:stCxn id="7" idx="0"/>
              <a:endCxn id="6" idx="4"/>
            </p:cNvCxnSpPr>
            <p:nvPr/>
          </p:nvCxnSpPr>
          <p:spPr bwMode="auto">
            <a:xfrm flipV="1">
              <a:off x="6011425" y="4909080"/>
              <a:ext cx="0" cy="824176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 flipV="1">
              <a:off x="4223946" y="4859058"/>
              <a:ext cx="1449791" cy="108000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4397541" y="6245656"/>
              <a:ext cx="1296000" cy="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 flipV="1">
              <a:off x="4394809" y="4686312"/>
              <a:ext cx="1449790" cy="108000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8" name="Curved Connector 17"/>
            <p:cNvCxnSpPr>
              <a:stCxn id="7" idx="5"/>
              <a:endCxn id="7" idx="7"/>
            </p:cNvCxnSpPr>
            <p:nvPr/>
          </p:nvCxnSpPr>
          <p:spPr bwMode="auto">
            <a:xfrm rot="5400000" flipH="1">
              <a:off x="6011425" y="6093256"/>
              <a:ext cx="509116" cy="12700"/>
            </a:xfrm>
            <a:prstGeom prst="curvedConnector5">
              <a:avLst>
                <a:gd name="adj1" fmla="val -1360"/>
                <a:gd name="adj2" fmla="val -3260654"/>
                <a:gd name="adj3" fmla="val 101361"/>
              </a:avLst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Curved Connector 18"/>
            <p:cNvCxnSpPr>
              <a:stCxn id="9" idx="7"/>
              <a:endCxn id="9" idx="1"/>
            </p:cNvCxnSpPr>
            <p:nvPr/>
          </p:nvCxnSpPr>
          <p:spPr bwMode="auto">
            <a:xfrm rot="16200000" flipV="1">
              <a:off x="4052518" y="4039964"/>
              <a:ext cx="12700" cy="509116"/>
            </a:xfrm>
            <a:prstGeom prst="curvedConnector3">
              <a:avLst>
                <a:gd name="adj1" fmla="val 3393882"/>
              </a:avLst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3228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Máquina</a:t>
            </a:r>
            <a:r>
              <a:rPr lang="en-US" dirty="0"/>
              <a:t> de </a:t>
            </a:r>
            <a:r>
              <a:rPr lang="en-US" dirty="0" err="1"/>
              <a:t>Estados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Um exemplo bem simples de uma FSM é um interruptor de luz.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Em um jogo normalmente uma FSM não é tão simples assim, visto que geralmente os agentes podem ter um </a:t>
            </a:r>
            <a:r>
              <a:rPr lang="pt-BR" sz="2400" b="1" dirty="0"/>
              <a:t>conjunto muito maior de estados</a:t>
            </a:r>
            <a:r>
              <a:rPr lang="pt-BR" sz="2400" dirty="0" smtClean="0"/>
              <a:t>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354266" y="2934736"/>
            <a:ext cx="4305966" cy="1214344"/>
            <a:chOff x="2664279" y="2924944"/>
            <a:chExt cx="4305966" cy="1214344"/>
          </a:xfrm>
        </p:grpSpPr>
        <p:sp>
          <p:nvSpPr>
            <p:cNvPr id="5" name="Oval 4"/>
            <p:cNvSpPr/>
            <p:nvPr/>
          </p:nvSpPr>
          <p:spPr bwMode="auto">
            <a:xfrm>
              <a:off x="2664279" y="2924944"/>
              <a:ext cx="1214344" cy="12143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On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3842128" y="3284984"/>
              <a:ext cx="1954008" cy="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3863337" y="3717032"/>
              <a:ext cx="1882000" cy="0"/>
            </a:xfrm>
            <a:prstGeom prst="line">
              <a:avLst/>
            </a:prstGeom>
            <a:solidFill>
              <a:schemeClr val="hlink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5755901" y="2924944"/>
              <a:ext cx="1214344" cy="121434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Off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0449" y="2987660"/>
              <a:ext cx="10220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Switch On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26899" y="3658879"/>
              <a:ext cx="10376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Switch Off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8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Autofit/>
          </a:bodyPr>
          <a:lstStyle/>
          <a:p>
            <a:r>
              <a:rPr lang="pt-BR" sz="2000" dirty="0"/>
              <a:t>Os fantasmas </a:t>
            </a:r>
            <a:r>
              <a:rPr lang="pt-BR" sz="2000" dirty="0" err="1"/>
              <a:t>Inky</a:t>
            </a:r>
            <a:r>
              <a:rPr lang="pt-BR" sz="2000" dirty="0"/>
              <a:t>, </a:t>
            </a:r>
            <a:r>
              <a:rPr lang="pt-BR" sz="2000" dirty="0" err="1"/>
              <a:t>Pinky</a:t>
            </a:r>
            <a:r>
              <a:rPr lang="pt-BR" sz="2000" dirty="0"/>
              <a:t>, </a:t>
            </a:r>
            <a:r>
              <a:rPr lang="pt-BR" sz="2000" dirty="0" err="1"/>
              <a:t>Blinky</a:t>
            </a:r>
            <a:r>
              <a:rPr lang="pt-BR" sz="2000" dirty="0"/>
              <a:t> e </a:t>
            </a:r>
            <a:r>
              <a:rPr lang="pt-BR" sz="2000" dirty="0" err="1"/>
              <a:t>Clyde</a:t>
            </a:r>
            <a:r>
              <a:rPr lang="pt-BR" sz="2000" dirty="0"/>
              <a:t> do jogo </a:t>
            </a:r>
            <a:r>
              <a:rPr lang="pt-BR" sz="2000" b="1" dirty="0" err="1"/>
              <a:t>Pac-man</a:t>
            </a:r>
            <a:r>
              <a:rPr lang="pt-BR" sz="2000" dirty="0"/>
              <a:t> são implementados via FSM.</a:t>
            </a:r>
          </a:p>
          <a:p>
            <a:endParaRPr lang="pt-BR" sz="1600" dirty="0"/>
          </a:p>
          <a:p>
            <a:r>
              <a:rPr lang="pt-BR" sz="2000" dirty="0"/>
              <a:t>Os fantasmas tem </a:t>
            </a:r>
            <a:r>
              <a:rPr lang="pt-BR" sz="2000" b="1" dirty="0"/>
              <a:t>3 comportamentos</a:t>
            </a:r>
            <a:r>
              <a:rPr lang="pt-BR" sz="2000" dirty="0"/>
              <a:t>: </a:t>
            </a:r>
          </a:p>
          <a:p>
            <a:pPr lvl="1"/>
            <a:r>
              <a:rPr lang="pt-BR" sz="1800" dirty="0"/>
              <a:t>Caçar (Chase) </a:t>
            </a:r>
          </a:p>
          <a:p>
            <a:pPr lvl="1"/>
            <a:r>
              <a:rPr lang="pt-BR" sz="1800" dirty="0"/>
              <a:t>Fugir (Evade)</a:t>
            </a:r>
          </a:p>
          <a:p>
            <a:pPr lvl="1"/>
            <a:r>
              <a:rPr lang="pt-BR" sz="1800" dirty="0"/>
              <a:t>Dispersar (</a:t>
            </a:r>
            <a:r>
              <a:rPr lang="pt-BR" sz="1800" dirty="0" err="1"/>
              <a:t>Scatter</a:t>
            </a:r>
            <a:r>
              <a:rPr lang="pt-BR" sz="1800" dirty="0"/>
              <a:t>)</a:t>
            </a:r>
          </a:p>
          <a:p>
            <a:endParaRPr lang="pt-BR" sz="1600" dirty="0"/>
          </a:p>
          <a:p>
            <a:r>
              <a:rPr lang="pt-BR" sz="2000" dirty="0"/>
              <a:t>A </a:t>
            </a:r>
            <a:r>
              <a:rPr lang="pt-BR" sz="2000" b="1" dirty="0"/>
              <a:t>transição</a:t>
            </a:r>
            <a:r>
              <a:rPr lang="pt-BR" sz="2000" dirty="0"/>
              <a:t> de estados ocorre sempre que o jogador conseguir alguma pílula de energia.</a:t>
            </a:r>
          </a:p>
          <a:p>
            <a:endParaRPr lang="pt-BR" sz="1600" dirty="0"/>
          </a:p>
          <a:p>
            <a:r>
              <a:rPr lang="pt-BR" sz="2000" dirty="0"/>
              <a:t>A implementação da </a:t>
            </a:r>
            <a:r>
              <a:rPr lang="pt-BR" sz="2000" b="1" dirty="0"/>
              <a:t>ação</a:t>
            </a:r>
            <a:r>
              <a:rPr lang="pt-BR" sz="2000" dirty="0"/>
              <a:t> </a:t>
            </a:r>
            <a:r>
              <a:rPr lang="pt-BR" sz="2000" b="1" dirty="0"/>
              <a:t>caçar </a:t>
            </a:r>
            <a:r>
              <a:rPr lang="pt-BR" sz="2000" dirty="0"/>
              <a:t>de cada fantasma é diferente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pic>
        <p:nvPicPr>
          <p:cNvPr id="4" name="Picture 2" descr="http://colunistas.ig.com.br/gamegirl/files/2009/04/pac_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50764"/>
            <a:ext cx="2516962" cy="2902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7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sz="4800" dirty="0"/>
              <a:t>Máquina de Estados:</a:t>
            </a:r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sz="4800" dirty="0"/>
          </a:p>
          <a:p>
            <a:endParaRPr lang="pt-BR" dirty="0"/>
          </a:p>
          <a:p>
            <a:r>
              <a:rPr lang="pt-BR" dirty="0"/>
              <a:t>Os tempos variam em cada nível do jogo.</a:t>
            </a:r>
          </a:p>
          <a:p>
            <a:endParaRPr lang="pt-BR" dirty="0"/>
          </a:p>
        </p:txBody>
      </p:sp>
      <p:sp>
        <p:nvSpPr>
          <p:cNvPr id="4" name="Oval 3"/>
          <p:cNvSpPr/>
          <p:nvPr/>
        </p:nvSpPr>
        <p:spPr bwMode="auto">
          <a:xfrm>
            <a:off x="1782606" y="2239936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</a:rPr>
              <a:t>Dispersar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251622" y="3212976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5527023" y="2239936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</a:rPr>
              <a:t>Caçar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55622" y="5104103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</a:rPr>
              <a:t>Fugir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40120" y="2780928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660232" y="3621388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181877" y="2471567"/>
            <a:ext cx="230011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500" dirty="0" err="1"/>
              <a:t>t</a:t>
            </a:r>
            <a:r>
              <a:rPr lang="pt-BR" sz="1500" dirty="0" err="1" smtClean="0"/>
              <a:t>empo_dispersar</a:t>
            </a:r>
            <a:r>
              <a:rPr lang="pt-BR" sz="1500" dirty="0" smtClean="0"/>
              <a:t> &gt;= 5 (</a:t>
            </a:r>
            <a:r>
              <a:rPr lang="pt-BR" sz="1500" dirty="0" err="1" smtClean="0"/>
              <a:t>sec</a:t>
            </a:r>
            <a:r>
              <a:rPr lang="pt-BR" sz="1500" dirty="0" smtClean="0"/>
              <a:t>)</a:t>
            </a:r>
            <a:endParaRPr lang="pt-BR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9955" y="2908607"/>
            <a:ext cx="2091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 smtClean="0"/>
              <a:t>tempo_caçar</a:t>
            </a:r>
            <a:r>
              <a:rPr lang="pt-BR" sz="1500" dirty="0" smtClean="0"/>
              <a:t> &gt;= 20 (</a:t>
            </a:r>
            <a:r>
              <a:rPr lang="pt-BR" sz="1500" dirty="0" err="1" smtClean="0"/>
              <a:t>sec</a:t>
            </a:r>
            <a:r>
              <a:rPr lang="pt-BR" sz="1500" dirty="0" smtClean="0"/>
              <a:t>)</a:t>
            </a:r>
            <a:endParaRPr lang="pt-BR" sz="1500" dirty="0"/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5909709" y="3621388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60232" y="4077072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/>
              <a:t>player_pegou</a:t>
            </a:r>
            <a:r>
              <a:rPr lang="pt-BR" sz="1500" dirty="0" smtClean="0"/>
              <a:t>_ energia == </a:t>
            </a:r>
            <a:r>
              <a:rPr lang="pt-BR" sz="1500" dirty="0" err="1" smtClean="0"/>
              <a:t>true</a:t>
            </a:r>
            <a:endParaRPr lang="pt-BR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077072"/>
            <a:ext cx="1717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/>
              <a:t>tempo_player</a:t>
            </a:r>
            <a:r>
              <a:rPr lang="pt-BR" sz="1500" dirty="0" smtClean="0"/>
              <a:t>_ energia &gt;= 10 (</a:t>
            </a:r>
            <a:r>
              <a:rPr lang="pt-BR" sz="1500" dirty="0" err="1" smtClean="0"/>
              <a:t>sec</a:t>
            </a:r>
            <a:r>
              <a:rPr lang="pt-BR" sz="1500" dirty="0" smtClean="0"/>
              <a:t>)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81820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Comportamento de Dispersar</a:t>
            </a:r>
            <a:r>
              <a:rPr lang="pt-BR" sz="2400" dirty="0"/>
              <a:t>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Mover em direção aos cantos </a:t>
            </a:r>
          </a:p>
          <a:p>
            <a:pPr marL="457200" lvl="1" indent="0">
              <a:buNone/>
            </a:pPr>
            <a:r>
              <a:rPr lang="pt-BR" sz="2000" dirty="0"/>
              <a:t>   e ficar andando em círculos.</a:t>
            </a:r>
          </a:p>
          <a:p>
            <a:endParaRPr lang="pt-BR" dirty="0"/>
          </a:p>
        </p:txBody>
      </p:sp>
      <p:pic>
        <p:nvPicPr>
          <p:cNvPr id="4" name="Picture 3" descr="http://home.comcast.net/~jpittman2/pacman/Scat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769" y="2356183"/>
            <a:ext cx="3298687" cy="42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 bwMode="auto">
          <a:xfrm>
            <a:off x="755576" y="4167999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Dispersar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24592" y="5141039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13090" y="4708991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54847" y="4399630"/>
            <a:ext cx="2300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/>
              <a:t>t</a:t>
            </a:r>
            <a:r>
              <a:rPr lang="pt-BR" sz="1500" dirty="0" err="1" smtClean="0"/>
              <a:t>empo_dispersar</a:t>
            </a:r>
            <a:r>
              <a:rPr lang="pt-BR" sz="1500" dirty="0" smtClean="0"/>
              <a:t> &gt;= 5 (</a:t>
            </a:r>
            <a:r>
              <a:rPr lang="pt-BR" sz="1500" dirty="0" err="1" smtClean="0"/>
              <a:t>sec</a:t>
            </a:r>
            <a:r>
              <a:rPr lang="pt-BR" sz="1500" dirty="0" smtClean="0"/>
              <a:t>)</a:t>
            </a:r>
            <a:endParaRPr lang="pt-BR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472925" y="4836670"/>
            <a:ext cx="2091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 smtClean="0"/>
              <a:t>tempo_caçar</a:t>
            </a:r>
            <a:r>
              <a:rPr lang="pt-BR" sz="1500" dirty="0" smtClean="0"/>
              <a:t> &gt;= 20 (</a:t>
            </a:r>
            <a:r>
              <a:rPr lang="pt-BR" sz="1500" dirty="0" err="1" smtClean="0"/>
              <a:t>sec</a:t>
            </a:r>
            <a:r>
              <a:rPr lang="pt-BR" sz="1500" dirty="0" smtClean="0"/>
              <a:t>)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199536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pt-BR" sz="2400" b="1" dirty="0"/>
              <a:t>Comportamento de Fugir</a:t>
            </a:r>
            <a:r>
              <a:rPr lang="pt-BR" sz="2400" dirty="0"/>
              <a:t>:</a:t>
            </a:r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Movimentar-se mais lentamente com movimentos aleatórios.</a:t>
            </a:r>
          </a:p>
          <a:p>
            <a:endParaRPr lang="pt-BR" dirty="0"/>
          </a:p>
        </p:txBody>
      </p:sp>
      <p:pic>
        <p:nvPicPr>
          <p:cNvPr id="4" name="Picture 2" descr="http://www.thocp.net/software/games/pictures/pacman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69" y="2356183"/>
            <a:ext cx="3298687" cy="424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315262" y="4911715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Fugir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419872" y="3429000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2669349" y="3429000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19872" y="3884684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/>
              <a:t>player_pegou</a:t>
            </a:r>
            <a:r>
              <a:rPr lang="pt-BR" sz="1500" dirty="0" smtClean="0"/>
              <a:t>_ energia == </a:t>
            </a:r>
            <a:r>
              <a:rPr lang="pt-BR" sz="1500" dirty="0" err="1" smtClean="0"/>
              <a:t>true</a:t>
            </a:r>
            <a:endParaRPr lang="pt-BR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884684"/>
            <a:ext cx="1717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/>
              <a:t>tempo_player</a:t>
            </a:r>
            <a:r>
              <a:rPr lang="pt-BR" sz="1500" dirty="0" smtClean="0"/>
              <a:t>_ energia &gt;= 10 (</a:t>
            </a:r>
            <a:r>
              <a:rPr lang="pt-BR" sz="1500" dirty="0" err="1" smtClean="0"/>
              <a:t>sec</a:t>
            </a:r>
            <a:r>
              <a:rPr lang="pt-BR" sz="1500" dirty="0" smtClean="0"/>
              <a:t>)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74390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</a:t>
            </a:r>
            <a:r>
              <a:rPr lang="pt-BR" dirty="0" err="1"/>
              <a:t>Pac</a:t>
            </a:r>
            <a:r>
              <a:rPr lang="pt-BR" dirty="0"/>
              <a:t>-Man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/>
              <a:t>Comportamento de Caçar</a:t>
            </a:r>
            <a:r>
              <a:rPr lang="pt-BR" sz="2400" dirty="0"/>
              <a:t>:</a:t>
            </a:r>
          </a:p>
          <a:p>
            <a:endParaRPr lang="pt-BR" sz="2400" dirty="0"/>
          </a:p>
          <a:p>
            <a:endParaRPr lang="pt-BR" sz="2400" dirty="0"/>
          </a:p>
          <a:p>
            <a:pPr lvl="1"/>
            <a:endParaRPr lang="pt-BR" sz="2000" dirty="0"/>
          </a:p>
          <a:p>
            <a:pPr lvl="1"/>
            <a:r>
              <a:rPr lang="pt-BR" sz="2000" dirty="0"/>
              <a:t>Movimenta-se mirando na posição do </a:t>
            </a:r>
            <a:r>
              <a:rPr lang="pt-BR" sz="2000" dirty="0" err="1"/>
              <a:t>Pac</a:t>
            </a:r>
            <a:r>
              <a:rPr lang="pt-BR" sz="2000" dirty="0"/>
              <a:t>-Man.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dirty="0"/>
          </a:p>
        </p:txBody>
      </p:sp>
      <p:pic>
        <p:nvPicPr>
          <p:cNvPr id="4" name="Picture 3" descr="http://fusionanomaly.net/pacmancharacters.gif"/>
          <p:cNvPicPr>
            <a:picLocks noChangeAspect="1" noChangeArrowheads="1"/>
          </p:cNvPicPr>
          <p:nvPr/>
        </p:nvPicPr>
        <p:blipFill>
          <a:blip r:embed="rId2" cstate="print"/>
          <a:srcRect t="15556" b="76209"/>
          <a:stretch>
            <a:fillRect/>
          </a:stretch>
        </p:blipFill>
        <p:spPr bwMode="auto">
          <a:xfrm>
            <a:off x="256480" y="2154560"/>
            <a:ext cx="86360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Group 4"/>
          <p:cNvGrpSpPr/>
          <p:nvPr/>
        </p:nvGrpSpPr>
        <p:grpSpPr>
          <a:xfrm>
            <a:off x="5442765" y="4068830"/>
            <a:ext cx="3377707" cy="2456514"/>
            <a:chOff x="4139952" y="2134024"/>
            <a:chExt cx="4267200" cy="3103418"/>
          </a:xfrm>
        </p:grpSpPr>
        <p:pic>
          <p:nvPicPr>
            <p:cNvPr id="6" name="Picture 5" descr="http://home.comcast.net/~jpittman2/pacman/Blinky.png"/>
            <p:cNvPicPr>
              <a:picLocks noChangeAspect="1" noChangeArrowheads="1"/>
            </p:cNvPicPr>
            <p:nvPr/>
          </p:nvPicPr>
          <p:blipFill>
            <a:blip r:embed="rId3" cstate="print"/>
            <a:srcRect r="51201"/>
            <a:stretch>
              <a:fillRect/>
            </a:stretch>
          </p:blipFill>
          <p:spPr bwMode="auto">
            <a:xfrm>
              <a:off x="4139952" y="2134024"/>
              <a:ext cx="4267200" cy="3103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121152" y="3124624"/>
              <a:ext cx="609600" cy="1588"/>
            </a:xfrm>
            <a:prstGeom prst="straightConnector1">
              <a:avLst/>
            </a:prstGeom>
            <a:ln w="635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6196558" y="3581824"/>
              <a:ext cx="915194" cy="794"/>
            </a:xfrm>
            <a:prstGeom prst="straightConnector1">
              <a:avLst/>
            </a:prstGeom>
            <a:ln w="63500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 bwMode="auto">
          <a:xfrm>
            <a:off x="229596" y="4690072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504997" y="3717032"/>
            <a:ext cx="1493249" cy="149324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>
              <a:latin typeface="+mj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</a:rPr>
              <a:t>Caçar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18094" y="4258024"/>
            <a:ext cx="230400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3638206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59851" y="3948663"/>
            <a:ext cx="23001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>
                <a:latin typeface="+mj-lt"/>
              </a:rPr>
              <a:t>t</a:t>
            </a:r>
            <a:r>
              <a:rPr lang="pt-BR" sz="1500" dirty="0" err="1" smtClean="0">
                <a:latin typeface="+mj-lt"/>
              </a:rPr>
              <a:t>empo_dispersar</a:t>
            </a:r>
            <a:r>
              <a:rPr lang="pt-BR" sz="1500" dirty="0" smtClean="0">
                <a:latin typeface="+mj-lt"/>
              </a:rPr>
              <a:t> &gt;= 5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929" y="4385703"/>
            <a:ext cx="20917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tempo_caçar</a:t>
            </a:r>
            <a:r>
              <a:rPr lang="pt-BR" sz="1500" dirty="0" smtClean="0">
                <a:latin typeface="+mj-lt"/>
              </a:rPr>
              <a:t> &gt;= 20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887683" y="5098484"/>
            <a:ext cx="0" cy="158400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38206" y="5554168"/>
            <a:ext cx="136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player_pegou</a:t>
            </a:r>
            <a:r>
              <a:rPr lang="pt-BR" sz="1500" dirty="0" smtClean="0">
                <a:latin typeface="+mj-lt"/>
              </a:rPr>
              <a:t>_ energia == </a:t>
            </a:r>
            <a:r>
              <a:rPr lang="pt-BR" sz="1500" dirty="0" err="1" smtClean="0">
                <a:latin typeface="+mj-lt"/>
              </a:rPr>
              <a:t>true</a:t>
            </a:r>
            <a:endParaRPr lang="pt-BR" sz="15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9934" y="5554168"/>
            <a:ext cx="17170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err="1" smtClean="0">
                <a:latin typeface="+mj-lt"/>
              </a:rPr>
              <a:t>tempo_player</a:t>
            </a:r>
            <a:r>
              <a:rPr lang="pt-BR" sz="1500" dirty="0" smtClean="0">
                <a:latin typeface="+mj-lt"/>
              </a:rPr>
              <a:t>_ energia &gt;= 10 (</a:t>
            </a:r>
            <a:r>
              <a:rPr lang="pt-BR" sz="1500" dirty="0" err="1" smtClean="0">
                <a:latin typeface="+mj-lt"/>
              </a:rPr>
              <a:t>sec</a:t>
            </a:r>
            <a:r>
              <a:rPr lang="pt-BR" sz="1500" dirty="0" smtClean="0">
                <a:latin typeface="+mj-lt"/>
              </a:rPr>
              <a:t>)</a:t>
            </a:r>
            <a:endParaRPr lang="pt-BR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554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1041</Words>
  <Application>Microsoft Office PowerPoint</Application>
  <PresentationFormat>On-screen Show (4:3)</PresentationFormat>
  <Paragraphs>230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INF 1771 – Inteligência Artificial</vt:lpstr>
      <vt:lpstr>Introdução</vt:lpstr>
      <vt:lpstr>Máquina de Estados</vt:lpstr>
      <vt:lpstr>Máquina de Estados</vt:lpstr>
      <vt:lpstr>Exemplo – Pac-Man</vt:lpstr>
      <vt:lpstr>Exemplo – Pac-Man</vt:lpstr>
      <vt:lpstr>Exemplo – Pac-Man</vt:lpstr>
      <vt:lpstr>Exemplo – Pac-Man</vt:lpstr>
      <vt:lpstr>Exemplo – Pac-Man</vt:lpstr>
      <vt:lpstr>Exemplo – Pac-Man</vt:lpstr>
      <vt:lpstr>Exemplo – Pac-Man</vt:lpstr>
      <vt:lpstr>Exemplo – Pac-Man</vt:lpstr>
      <vt:lpstr>Exemplo – Pac-Man</vt:lpstr>
      <vt:lpstr>Exemplo – Quake</vt:lpstr>
      <vt:lpstr>Exemplo – FIFA20XX</vt:lpstr>
      <vt:lpstr>Máquina de Estados</vt:lpstr>
      <vt:lpstr>Implementação</vt:lpstr>
      <vt:lpstr>Vantagens</vt:lpstr>
      <vt:lpstr>Problemas</vt:lpstr>
      <vt:lpstr>FSM um Pouco Mais Complexa…</vt:lpstr>
      <vt:lpstr>Máquina de Estados Finita Hierárquica</vt:lpstr>
      <vt:lpstr>Máquina de Estados Finita Hierárquica</vt:lpstr>
      <vt:lpstr>Máquina de Estados Finita Hierárquica</vt:lpstr>
      <vt:lpstr>Leitura Complementar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Máquinas de Estados Finitos</dc:title>
  <dc:creator>Edirlei Soares de Lima</dc:creator>
  <cp:lastModifiedBy>Edirlei</cp:lastModifiedBy>
  <cp:revision>493</cp:revision>
  <cp:lastPrinted>2011-10-02T19:34:20Z</cp:lastPrinted>
  <dcterms:created xsi:type="dcterms:W3CDTF">2011-09-17T12:50:29Z</dcterms:created>
  <dcterms:modified xsi:type="dcterms:W3CDTF">2013-06-19T15:34:12Z</dcterms:modified>
</cp:coreProperties>
</file>