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139" autoAdjust="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75F21A-2DAD-422F-9F2B-65F9F683FBBC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54520B-149B-489E-904E-09FC9341D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0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1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3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0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0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8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1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6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6C12-9C4B-4939-A01A-C3FE557BE61F}" type="datetimeFigureOut">
              <a:rPr lang="en-US" smtClean="0"/>
              <a:t>6/17/2013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01816"/>
            <a:ext cx="2448272" cy="8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43" y="3861048"/>
            <a:ext cx="2362757" cy="300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06680" cy="1470025"/>
          </a:xfrm>
        </p:spPr>
        <p:txBody>
          <a:bodyPr>
            <a:noAutofit/>
          </a:bodyPr>
          <a:lstStyle/>
          <a:p>
            <a:r>
              <a:rPr lang="en-US" sz="4800" dirty="0"/>
              <a:t>INF 1771 – </a:t>
            </a:r>
            <a:r>
              <a:rPr lang="en-US" sz="4800" dirty="0" err="1"/>
              <a:t>Inteligência</a:t>
            </a:r>
            <a:r>
              <a:rPr lang="en-US" sz="4800" dirty="0"/>
              <a:t> Artificial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484" y="5877272"/>
            <a:ext cx="6400800" cy="980728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Edirlei</a:t>
            </a:r>
            <a:r>
              <a:rPr lang="en-US" sz="2200" dirty="0" smtClean="0">
                <a:solidFill>
                  <a:schemeClr val="tx1"/>
                </a:solidFill>
              </a:rPr>
              <a:t> Soares de Lima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&lt;elima@inf.puc-rio.br&gt;</a:t>
            </a:r>
          </a:p>
        </p:txBody>
      </p:sp>
      <p:pic>
        <p:nvPicPr>
          <p:cNvPr id="1026" name="Picture 2" descr="C:\Users\Edirlei\Desktop\puc-rio-cursos-201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7384"/>
            <a:ext cx="4384675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3140968"/>
            <a:ext cx="80648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/>
              <a:t>Aula </a:t>
            </a:r>
            <a:r>
              <a:rPr lang="en-US" sz="3200" dirty="0" smtClean="0"/>
              <a:t>20 </a:t>
            </a:r>
            <a:r>
              <a:rPr lang="en-US" sz="3200" dirty="0"/>
              <a:t>– </a:t>
            </a:r>
            <a:r>
              <a:rPr lang="pt-BR" sz="3200" dirty="0"/>
              <a:t>Inteligência Artificial em Jogos</a:t>
            </a:r>
          </a:p>
        </p:txBody>
      </p:sp>
    </p:spTree>
    <p:extLst>
      <p:ext uri="{BB962C8B-B14F-4D97-AF65-F5344CB8AC3E}">
        <p14:creationId xmlns:p14="http://schemas.microsoft.com/office/powerpoint/2010/main" val="13805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Erros Intencionalmente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O que torna um </a:t>
            </a:r>
            <a:r>
              <a:rPr lang="pt-BR" sz="2000" b="1" dirty="0"/>
              <a:t>jogo divertido </a:t>
            </a:r>
            <a:r>
              <a:rPr lang="pt-BR" sz="2000" dirty="0"/>
              <a:t>não corresponde necessariamente à criação de </a:t>
            </a:r>
            <a:r>
              <a:rPr lang="pt-BR" sz="2000" dirty="0" err="1"/>
              <a:t>NPCs</a:t>
            </a:r>
            <a:r>
              <a:rPr lang="pt-BR" sz="2000" dirty="0"/>
              <a:t> mais espertos.</a:t>
            </a:r>
          </a:p>
          <a:p>
            <a:endParaRPr lang="pt-BR" sz="2000" dirty="0"/>
          </a:p>
          <a:p>
            <a:r>
              <a:rPr lang="pt-BR" sz="2000" dirty="0"/>
              <a:t>Criar um personagem que possa vencer um humano é </a:t>
            </a:r>
            <a:r>
              <a:rPr lang="pt-BR" sz="2000" b="1" dirty="0"/>
              <a:t>fácil</a:t>
            </a:r>
            <a:r>
              <a:rPr lang="pt-BR" sz="2000" dirty="0"/>
              <a:t>. O </a:t>
            </a:r>
            <a:r>
              <a:rPr lang="pt-BR" sz="2000" b="1" dirty="0"/>
              <a:t>difícil</a:t>
            </a:r>
            <a:r>
              <a:rPr lang="pt-BR" sz="2000" dirty="0"/>
              <a:t> é fazer um que perca para um humano em uma batalha desafiadora.</a:t>
            </a:r>
          </a:p>
          <a:p>
            <a:endParaRPr lang="pt-BR" sz="2000" dirty="0"/>
          </a:p>
          <a:p>
            <a:r>
              <a:rPr lang="pt-BR" sz="2000" b="1" dirty="0"/>
              <a:t>Princípios:</a:t>
            </a:r>
          </a:p>
          <a:p>
            <a:pPr lvl="1"/>
            <a:endParaRPr lang="pt-BR" sz="1600" dirty="0"/>
          </a:p>
          <a:p>
            <a:pPr lvl="1"/>
            <a:r>
              <a:rPr lang="pt-BR" sz="1600" dirty="0"/>
              <a:t>Mova antes de atirar</a:t>
            </a:r>
          </a:p>
          <a:p>
            <a:pPr lvl="1"/>
            <a:r>
              <a:rPr lang="pt-BR" sz="1600" dirty="0"/>
              <a:t>Seja visível</a:t>
            </a:r>
          </a:p>
          <a:p>
            <a:pPr lvl="1"/>
            <a:r>
              <a:rPr lang="pt-BR" sz="1600" dirty="0"/>
              <a:t>Tenha uma péssima mira</a:t>
            </a:r>
          </a:p>
          <a:p>
            <a:pPr lvl="1"/>
            <a:r>
              <a:rPr lang="pt-BR" sz="1600" dirty="0"/>
              <a:t>Erre o primeiro tiro</a:t>
            </a:r>
          </a:p>
          <a:p>
            <a:pPr lvl="1"/>
            <a:r>
              <a:rPr lang="pt-BR" sz="1600" dirty="0"/>
              <a:t>Ataques individuais</a:t>
            </a:r>
          </a:p>
          <a:p>
            <a:pPr lvl="1"/>
            <a:r>
              <a:rPr lang="pt-BR" sz="1600" dirty="0"/>
              <a:t>Adição de </a:t>
            </a:r>
            <a:r>
              <a:rPr lang="pt-BR" sz="1600" dirty="0" smtClean="0"/>
              <a:t>vulnerabilidades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316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Erros Intencionalmente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b="1" dirty="0"/>
              <a:t>Mova-se antes de atirar!</a:t>
            </a:r>
            <a:r>
              <a:rPr lang="pt-BR" sz="1800" dirty="0"/>
              <a:t> </a:t>
            </a:r>
            <a:r>
              <a:rPr lang="pt-BR" sz="1800" b="1" dirty="0"/>
              <a:t>Seja visível!</a:t>
            </a:r>
          </a:p>
          <a:p>
            <a:endParaRPr lang="pt-BR" sz="1800" dirty="0"/>
          </a:p>
          <a:p>
            <a:pPr lvl="1"/>
            <a:r>
              <a:rPr lang="pt-BR" sz="1400" dirty="0"/>
              <a:t>O jogador deve ter a chance de ver os inimigos. O movimento dos inimigos é uma ótima forma de deixar claro a existência deles para o jogador. </a:t>
            </a:r>
          </a:p>
          <a:p>
            <a:endParaRPr lang="pt-BR" sz="1400" dirty="0"/>
          </a:p>
          <a:p>
            <a:r>
              <a:rPr lang="pt-BR" sz="1800" b="1" dirty="0"/>
              <a:t>Tenha uma péssima mira!</a:t>
            </a:r>
          </a:p>
          <a:p>
            <a:endParaRPr lang="pt-BR" sz="1800" b="1" dirty="0"/>
          </a:p>
          <a:p>
            <a:pPr lvl="1"/>
            <a:r>
              <a:rPr lang="pt-BR" sz="1400" dirty="0"/>
              <a:t>Os </a:t>
            </a:r>
            <a:r>
              <a:rPr lang="pt-BR" sz="1400" dirty="0" err="1"/>
              <a:t>NPCs</a:t>
            </a:r>
            <a:r>
              <a:rPr lang="pt-BR" sz="1400" dirty="0"/>
              <a:t> poderiam acertar todos os tiros no jogador, mas isso poderia mata-lo em uma fração de segundos. Deve existir uma porcentagem de erro dos disparos. Jogadores gostam de ver balas passando próximas a sua cabeça ou batendo em paredes próximas.</a:t>
            </a:r>
          </a:p>
          <a:p>
            <a:endParaRPr lang="pt-BR" sz="1400" b="1" dirty="0"/>
          </a:p>
          <a:p>
            <a:r>
              <a:rPr lang="pt-BR" sz="1800" b="1" dirty="0"/>
              <a:t>Erre o primeiro tiro</a:t>
            </a:r>
          </a:p>
          <a:p>
            <a:endParaRPr lang="pt-BR" sz="1800" b="1" dirty="0"/>
          </a:p>
          <a:p>
            <a:pPr lvl="1"/>
            <a:r>
              <a:rPr lang="pt-BR" sz="1400" dirty="0"/>
              <a:t>Nenhum jogador gosta de morrer sem pelo menos saber quem o acertou. Por isso, é sugerido que o primeiro tiro erre o jogador, ou acerte em algum lugar próximo a ele, de modo a alerta-lo</a:t>
            </a:r>
            <a:r>
              <a:rPr lang="pt-BR" sz="1400" dirty="0" smtClean="0"/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397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Erros Intencionalmente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b="1" dirty="0"/>
              <a:t>Ataques individuais</a:t>
            </a:r>
          </a:p>
          <a:p>
            <a:endParaRPr lang="pt-BR" sz="1800" dirty="0"/>
          </a:p>
          <a:p>
            <a:pPr lvl="1"/>
            <a:r>
              <a:rPr lang="pt-BR" sz="1400" dirty="0"/>
              <a:t>Em situações onde existem muitos oponentes simultâneos deve-se fazer com que poucos inimigos ataquem o jogador a cada momento. Ou mais especificamente, que ocorra um revezamento de quem ataca.</a:t>
            </a:r>
          </a:p>
          <a:p>
            <a:endParaRPr lang="pt-BR" sz="1800" dirty="0"/>
          </a:p>
          <a:p>
            <a:r>
              <a:rPr lang="pt-BR" sz="1800" b="1" dirty="0"/>
              <a:t>Adição de vulnerabilidades</a:t>
            </a:r>
          </a:p>
          <a:p>
            <a:endParaRPr lang="pt-BR" sz="1800" b="1" dirty="0"/>
          </a:p>
          <a:p>
            <a:pPr lvl="1"/>
            <a:r>
              <a:rPr lang="pt-BR" sz="1400" dirty="0"/>
              <a:t>Todos os </a:t>
            </a:r>
            <a:r>
              <a:rPr lang="pt-BR" sz="1400" dirty="0" err="1"/>
              <a:t>NPCs</a:t>
            </a:r>
            <a:r>
              <a:rPr lang="pt-BR" sz="1400" dirty="0"/>
              <a:t> devem ter algum tipo de vulnerabilidade que possa ser explorada pelo jogador. Mas deve-se tomar cuidado para que vulnerabilidade não comprometa completamente os </a:t>
            </a:r>
            <a:r>
              <a:rPr lang="pt-BR" sz="1400" dirty="0" err="1"/>
              <a:t>NPCs</a:t>
            </a:r>
            <a:r>
              <a:rPr lang="pt-BR" sz="1400" dirty="0"/>
              <a:t> quando o jogador a descobrir.</a:t>
            </a:r>
          </a:p>
          <a:p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6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Técnicas Mais Usadas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Técnicas mais comuns:</a:t>
            </a:r>
          </a:p>
          <a:p>
            <a:endParaRPr lang="pt-BR" sz="2800" b="1" dirty="0"/>
          </a:p>
          <a:p>
            <a:pPr lvl="1"/>
            <a:r>
              <a:rPr lang="pt-BR" sz="2400" dirty="0" err="1"/>
              <a:t>Waypoints</a:t>
            </a:r>
            <a:r>
              <a:rPr lang="pt-BR" sz="2400" dirty="0"/>
              <a:t> e </a:t>
            </a:r>
            <a:r>
              <a:rPr lang="pt-BR" sz="2400" dirty="0" err="1"/>
              <a:t>Pathfinding</a:t>
            </a:r>
            <a:r>
              <a:rPr lang="pt-BR" sz="2400" dirty="0"/>
              <a:t> (Busca de Caminho com A*);</a:t>
            </a:r>
          </a:p>
          <a:p>
            <a:pPr lvl="1"/>
            <a:r>
              <a:rPr lang="pt-BR" sz="2400" dirty="0"/>
              <a:t>Máquinas de Estados Finitos (FSM - </a:t>
            </a:r>
            <a:r>
              <a:rPr lang="pt-BR" sz="2400" dirty="0" err="1"/>
              <a:t>Finite-State</a:t>
            </a:r>
            <a:r>
              <a:rPr lang="pt-BR" sz="2400" dirty="0"/>
              <a:t> </a:t>
            </a:r>
            <a:r>
              <a:rPr lang="pt-BR" sz="2400" dirty="0" err="1"/>
              <a:t>Machine</a:t>
            </a:r>
            <a:r>
              <a:rPr lang="pt-BR" sz="2400" dirty="0"/>
              <a:t>);</a:t>
            </a:r>
          </a:p>
          <a:p>
            <a:pPr lvl="1"/>
            <a:r>
              <a:rPr lang="pt-BR" sz="2400" dirty="0"/>
              <a:t>Aprendizado de Máquina Simplificado;</a:t>
            </a:r>
          </a:p>
          <a:p>
            <a:pPr lvl="1"/>
            <a:r>
              <a:rPr lang="pt-BR" sz="2400" dirty="0"/>
              <a:t>Sistemas de Gatilhos (Trigger Systems);</a:t>
            </a:r>
          </a:p>
          <a:p>
            <a:pPr lvl="1"/>
            <a:r>
              <a:rPr lang="pt-BR" sz="2400" dirty="0"/>
              <a:t>Previsão de Trajetória (jogos de esporte);</a:t>
            </a:r>
          </a:p>
          <a:p>
            <a:pPr lvl="1"/>
            <a:r>
              <a:rPr lang="pt-BR" sz="2400" dirty="0"/>
              <a:t>Incerteza com N-Gram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89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Leitura Complementar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endParaRPr lang="pt-BR" sz="1600" dirty="0" smtClean="0"/>
          </a:p>
          <a:p>
            <a:r>
              <a:rPr lang="pt-BR" sz="2800" dirty="0" smtClean="0"/>
              <a:t>Millington</a:t>
            </a:r>
            <a:r>
              <a:rPr lang="pt-BR" sz="2800" dirty="0"/>
              <a:t>, I.; </a:t>
            </a:r>
            <a:r>
              <a:rPr lang="pt-BR" sz="2800" dirty="0" err="1"/>
              <a:t>Funge</a:t>
            </a:r>
            <a:r>
              <a:rPr lang="pt-BR" sz="2800" dirty="0"/>
              <a:t>, J.: </a:t>
            </a:r>
            <a:r>
              <a:rPr lang="pt-BR" sz="2800" b="1" dirty="0"/>
              <a:t>Artificial </a:t>
            </a:r>
            <a:r>
              <a:rPr lang="pt-BR" sz="2800" b="1" dirty="0" err="1"/>
              <a:t>Intelligence</a:t>
            </a:r>
            <a:r>
              <a:rPr lang="pt-BR" sz="2800" b="1" dirty="0"/>
              <a:t> for Games</a:t>
            </a:r>
            <a:r>
              <a:rPr lang="pt-BR" sz="2800" dirty="0"/>
              <a:t>, 2nd Ed., Morgan </a:t>
            </a:r>
            <a:r>
              <a:rPr lang="pt-BR" sz="2800" dirty="0" err="1"/>
              <a:t>Kaufmann</a:t>
            </a:r>
            <a:r>
              <a:rPr lang="pt-BR" sz="2800" dirty="0"/>
              <a:t>, 2009.</a:t>
            </a:r>
          </a:p>
        </p:txBody>
      </p:sp>
      <p:pic>
        <p:nvPicPr>
          <p:cNvPr id="1026" name="Picture 2" descr="http://mrelusive.com/books/ai/Artificial%20Intelligence%20for%20Ga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2730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8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Surgiu com a criação dos primeiros jogos (</a:t>
            </a:r>
            <a:r>
              <a:rPr lang="pt-BR" sz="2000" b="1" dirty="0" err="1"/>
              <a:t>Pac</a:t>
            </a:r>
            <a:r>
              <a:rPr lang="pt-BR" sz="2000" b="1" dirty="0"/>
              <a:t>-Man, Space </a:t>
            </a:r>
            <a:r>
              <a:rPr lang="pt-BR" sz="2000" b="1" dirty="0" err="1"/>
              <a:t>Invaders</a:t>
            </a:r>
            <a:r>
              <a:rPr lang="pt-BR" sz="2000" b="1" dirty="0"/>
              <a:t>...).</a:t>
            </a:r>
          </a:p>
          <a:p>
            <a:endParaRPr lang="pt-BR" sz="1600" dirty="0"/>
          </a:p>
          <a:p>
            <a:r>
              <a:rPr lang="pt-BR" sz="2000" b="1" dirty="0"/>
              <a:t>No inicio: </a:t>
            </a:r>
          </a:p>
          <a:p>
            <a:pPr lvl="1"/>
            <a:r>
              <a:rPr lang="pt-BR" sz="1800" dirty="0"/>
              <a:t>Regras simples, sequencias pré-definidas de ações, tomada de decisão aleatória.</a:t>
            </a:r>
          </a:p>
          <a:p>
            <a:endParaRPr lang="pt-BR" dirty="0"/>
          </a:p>
        </p:txBody>
      </p:sp>
      <p:pic>
        <p:nvPicPr>
          <p:cNvPr id="4" name="Picture 2" descr="http://colunistas.ig.com.br/gamegirl/files/2009/04/pac_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80273"/>
            <a:ext cx="237294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en/2/20/SpaceInvaders-Gamepl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11954"/>
            <a:ext cx="2351626" cy="268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Atualmente:</a:t>
            </a:r>
          </a:p>
          <a:p>
            <a:pPr lvl="1"/>
            <a:r>
              <a:rPr lang="pt-BR" sz="2000" dirty="0"/>
              <a:t>Melhoras em </a:t>
            </a:r>
            <a:r>
              <a:rPr lang="pt-BR" sz="2000" b="1" dirty="0"/>
              <a:t>gráficos e som </a:t>
            </a:r>
            <a:r>
              <a:rPr lang="pt-BR" sz="2000" dirty="0"/>
              <a:t>são pouco notadas.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Ambiente visual já está </a:t>
            </a:r>
            <a:r>
              <a:rPr lang="pt-BR" sz="2000" b="1" dirty="0"/>
              <a:t>suficientemente complexo</a:t>
            </a:r>
            <a:r>
              <a:rPr lang="pt-BR" sz="2000" dirty="0"/>
              <a:t>.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Foco agora está no </a:t>
            </a:r>
            <a:r>
              <a:rPr lang="pt-BR" sz="2000" b="1" dirty="0" err="1"/>
              <a:t>gameplay</a:t>
            </a:r>
            <a:r>
              <a:rPr lang="pt-BR" sz="2000" dirty="0"/>
              <a:t>, na </a:t>
            </a:r>
            <a:r>
              <a:rPr lang="pt-BR" sz="2000" b="1" dirty="0" err="1"/>
              <a:t>jogabilidade</a:t>
            </a:r>
            <a:r>
              <a:rPr lang="pt-BR" sz="2000" dirty="0"/>
              <a:t> e na </a:t>
            </a:r>
            <a:r>
              <a:rPr lang="pt-BR" sz="2000" b="1" dirty="0"/>
              <a:t>inteligência artificial</a:t>
            </a:r>
            <a:r>
              <a:rPr lang="pt-BR" sz="2000" dirty="0"/>
              <a:t>.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Personagens devem ser tão bons quanto </a:t>
            </a:r>
            <a:r>
              <a:rPr lang="pt-BR" sz="2000" b="1" dirty="0"/>
              <a:t>oponentes humanos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4" name="Picture 4" descr="http://nosgeeks.com.br/wp-content/uploads/2011/10/dead-island-07041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550">
            <a:off x="5601840" y="1386485"/>
            <a:ext cx="332837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abcjogos.com.br/wp-content/uploads/2010/07/Need-for-Speed-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365">
            <a:off x="5738208" y="2923965"/>
            <a:ext cx="311573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_8b3Ijbh2NTE/TPFJamzjUTI/AAAAAAAAALQ/83_cPdgNfC8/s1600/call-of-duty-4-modern-warfare-pc-2jpg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093">
            <a:off x="5652585" y="4558465"/>
            <a:ext cx="334117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pt-BR" b="1" dirty="0"/>
              <a:t>Industria </a:t>
            </a:r>
            <a:r>
              <a:rPr lang="pt-BR" b="1" dirty="0" err="1"/>
              <a:t>vs</a:t>
            </a:r>
            <a:r>
              <a:rPr lang="pt-BR" b="1" dirty="0"/>
              <a:t> </a:t>
            </a:r>
            <a:r>
              <a:rPr lang="pt-BR" b="1" dirty="0" err="1"/>
              <a:t>Academic</a:t>
            </a:r>
            <a:r>
              <a:rPr lang="pt-BR" b="1" dirty="0"/>
              <a:t>/</a:t>
            </a:r>
            <a:r>
              <a:rPr lang="pt-BR" b="1" dirty="0" err="1"/>
              <a:t>Research</a:t>
            </a: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 descr="http://www.yaldex.com/games-programming/FILES/12fig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49" y="4149080"/>
            <a:ext cx="2626863" cy="21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z.cs.utexas.edu/users/nn/nero/images/territory_scree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95074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springerimages.com/img/Images/Springer/JOU=00521/VOL=2010.19/ISU=5/ART=2009_323/MediaObjects/MEDIUM_521_2009_323_Fig1_HTM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/>
          <a:stretch/>
        </p:blipFill>
        <p:spPr bwMode="auto">
          <a:xfrm>
            <a:off x="5292080" y="2071555"/>
            <a:ext cx="2304256" cy="17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6.incrysis.com/screenshots/c2mpattackingcrashs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060848"/>
            <a:ext cx="3672408" cy="206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Ilusão de Inteligência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3600" cy="4525963"/>
          </a:xfrm>
        </p:spPr>
        <p:txBody>
          <a:bodyPr>
            <a:noAutofit/>
          </a:bodyPr>
          <a:lstStyle/>
          <a:p>
            <a:r>
              <a:rPr lang="pt-BR" sz="2400" dirty="0"/>
              <a:t>Não se espera criar unidades inteligentes, mas sim criar uma “</a:t>
            </a:r>
            <a:r>
              <a:rPr lang="pt-BR" sz="2400" b="1" dirty="0"/>
              <a:t>ilusão de inteligência</a:t>
            </a:r>
            <a:r>
              <a:rPr lang="pt-BR" sz="2400" dirty="0"/>
              <a:t>”.</a:t>
            </a:r>
          </a:p>
          <a:p>
            <a:endParaRPr lang="pt-BR" sz="1600" dirty="0"/>
          </a:p>
          <a:p>
            <a:r>
              <a:rPr lang="pt-BR" sz="2400" dirty="0"/>
              <a:t>Em outras palavras, espera-se criar comportamentos que imitem comportamentos humanos.</a:t>
            </a:r>
          </a:p>
          <a:p>
            <a:endParaRPr lang="pt-BR" sz="1600" dirty="0"/>
          </a:p>
          <a:p>
            <a:r>
              <a:rPr lang="pt-BR" sz="2400" dirty="0"/>
              <a:t>Roubar ou não roubar?</a:t>
            </a:r>
          </a:p>
          <a:p>
            <a:endParaRPr lang="pt-BR" sz="1600" dirty="0"/>
          </a:p>
          <a:p>
            <a:r>
              <a:rPr lang="pt-BR" sz="2400" dirty="0"/>
              <a:t>Percepção semelhante a dos humanos</a:t>
            </a:r>
            <a:r>
              <a:rPr lang="pt-BR" sz="2400" dirty="0" smtClean="0"/>
              <a:t>?</a:t>
            </a:r>
            <a:endParaRPr lang="en-US" sz="2400" dirty="0"/>
          </a:p>
        </p:txBody>
      </p:sp>
      <p:pic>
        <p:nvPicPr>
          <p:cNvPr id="4" name="Picture 2" descr="http://cache.gawkerassets.com/assets/images/9/2010/03/the_pas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108">
            <a:off x="5391354" y="1581164"/>
            <a:ext cx="3459458" cy="216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gamenivel.com/wp-content/uploads/2012/06/residentevil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5375839" y="4509120"/>
            <a:ext cx="3474973" cy="1956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upload.wikimedia.org/wikipedia/pt/thumb/f/f6/937406_125868_front.jpg/250px-937406_125868_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96752"/>
            <a:ext cx="76495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upload.wikimedia.org/wikipedia/en/thumb/5/58/Resident_Evil_5_Box_Artwork.jpg/250px-Resident_Evil_5_Box_Artwo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23" y="4077072"/>
            <a:ext cx="87957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3834" cy="4525963"/>
          </a:xfrm>
        </p:spPr>
        <p:txBody>
          <a:bodyPr>
            <a:noAutofit/>
          </a:bodyPr>
          <a:lstStyle/>
          <a:p>
            <a:r>
              <a:rPr lang="pt-BR" sz="2000" dirty="0" err="1"/>
              <a:t>NPCs</a:t>
            </a:r>
            <a:r>
              <a:rPr lang="pt-BR" sz="2000" dirty="0"/>
              <a:t> devem gerar uma </a:t>
            </a:r>
            <a:r>
              <a:rPr lang="pt-BR" sz="2000" b="1" dirty="0"/>
              <a:t>experiência divertida para o jogador</a:t>
            </a:r>
            <a:r>
              <a:rPr lang="pt-BR" sz="2000" dirty="0"/>
              <a:t> e não para o programador.</a:t>
            </a:r>
          </a:p>
          <a:p>
            <a:endParaRPr lang="pt-BR" sz="1600" dirty="0"/>
          </a:p>
          <a:p>
            <a:r>
              <a:rPr lang="pt-BR" sz="2000" dirty="0"/>
              <a:t>No meio acadêmico são criados programas para superar o usuário (derrotar o jogador).</a:t>
            </a:r>
          </a:p>
          <a:p>
            <a:endParaRPr lang="pt-BR" sz="1600" dirty="0"/>
          </a:p>
          <a:p>
            <a:r>
              <a:rPr lang="pt-BR" sz="2000" dirty="0"/>
              <a:t>Meta da inteligência artificial para jogos </a:t>
            </a:r>
            <a:r>
              <a:rPr lang="pt-BR" sz="2000" b="1" dirty="0"/>
              <a:t>não é vencer o jogador</a:t>
            </a:r>
            <a:r>
              <a:rPr lang="pt-BR" sz="2000" dirty="0"/>
              <a:t>. O objetivo é dar ao jogador desafios e diversão!</a:t>
            </a:r>
          </a:p>
          <a:p>
            <a:endParaRPr lang="pt-BR" sz="1600" dirty="0"/>
          </a:p>
          <a:p>
            <a:r>
              <a:rPr lang="pt-BR" sz="2000" dirty="0"/>
              <a:t>Todo jogador deve ser capaz de superar os desafios do jogo</a:t>
            </a:r>
            <a:r>
              <a:rPr lang="pt-BR" sz="2000" dirty="0" smtClean="0"/>
              <a:t>.</a:t>
            </a:r>
            <a:endParaRPr lang="en-US" sz="2000" dirty="0"/>
          </a:p>
        </p:txBody>
      </p:sp>
      <p:pic>
        <p:nvPicPr>
          <p:cNvPr id="4" name="Picture 4" descr="http://3.bp.blogspot.com/-p0FtVR_RIeU/TsogIvkeGnI/AAAAAAAAAUM/KcmxHDzdopE/s1600/fuel+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000">
            <a:off x="5478222" y="1700808"/>
            <a:ext cx="348626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abcjogos.com.br/wp-content/uploads/2010/12/new-super-mario-bros-w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858">
            <a:off x="5588887" y="4358427"/>
            <a:ext cx="3417717" cy="182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upload.wikimedia.org/wikipedia/pt/thumb/8/8f/NewSuperMarioBrosWiiBoxart.png/200px-NewSuperMarioBrosWiiBox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000">
            <a:off x="5497584" y="5608282"/>
            <a:ext cx="750891" cy="105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upload.wikimedia.org/wikipedia/en/e/ef/FU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000">
            <a:off x="5322230" y="3117600"/>
            <a:ext cx="844758" cy="105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Humanos não gostam de jogar se estão perdendo.</a:t>
            </a:r>
          </a:p>
          <a:p>
            <a:endParaRPr lang="pt-BR" sz="2400" dirty="0"/>
          </a:p>
          <a:p>
            <a:r>
              <a:rPr lang="pt-BR" sz="2400" dirty="0"/>
              <a:t>O jogo deve ser agradável para todos os níveis de habilidade.</a:t>
            </a:r>
          </a:p>
          <a:p>
            <a:endParaRPr lang="pt-BR" sz="2400" dirty="0"/>
          </a:p>
          <a:p>
            <a:r>
              <a:rPr lang="pt-BR" sz="2400" dirty="0"/>
              <a:t>Deve-se </a:t>
            </a:r>
            <a:r>
              <a:rPr lang="pt-BR" sz="2400" b="1" dirty="0"/>
              <a:t>evitar excessos </a:t>
            </a:r>
            <a:r>
              <a:rPr lang="pt-BR" sz="2400" dirty="0"/>
              <a:t>nos graus de dificuldade (muito fácil ou muito difícil).</a:t>
            </a:r>
          </a:p>
          <a:p>
            <a:endParaRPr lang="pt-BR" sz="2400" dirty="0"/>
          </a:p>
          <a:p>
            <a:r>
              <a:rPr lang="pt-BR" sz="2400" dirty="0"/>
              <a:t>O ideal é </a:t>
            </a:r>
            <a:r>
              <a:rPr lang="pt-BR" sz="2400" b="1" dirty="0"/>
              <a:t>ajustar dinamicamente </a:t>
            </a:r>
            <a:r>
              <a:rPr lang="pt-BR" sz="2400" dirty="0"/>
              <a:t>a dificuldade dos desafios dependendo do jogador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4" name="Picture 2" descr="http://1.bp.blogspot.com/-2_qc-BkYFQ8/TixWw_0rmmI/AAAAAAAAACs/T0Tk1SKnVPU/s1600/left-4-dead-20081117111615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456384" cy="215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.meubit.com/2009/07/resident-evil-5-20070726113942790-550x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11" y="4437112"/>
            <a:ext cx="3444376" cy="193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upload.wikimedia.org/wikipedia/en/thumb/5/58/Resident_Evil_5_Box_Artwork.jpg/250px-Resident_Evil_5_Box_Artwo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17232"/>
            <a:ext cx="87957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upload.wikimedia.org/wikipedia/pt/thumb/f/f6/937406_125868_front.jpg/250px-937406_125868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73" y="2854576"/>
            <a:ext cx="76495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Autofit/>
          </a:bodyPr>
          <a:lstStyle/>
          <a:p>
            <a:r>
              <a:rPr lang="pt-BR" sz="2000" dirty="0"/>
              <a:t>Deve-se usar </a:t>
            </a:r>
            <a:r>
              <a:rPr lang="pt-BR" sz="2000" b="1" dirty="0"/>
              <a:t>métricas para medir o desempenho do jogador</a:t>
            </a:r>
            <a:r>
              <a:rPr lang="pt-BR" sz="2000" dirty="0"/>
              <a:t> para um ajuste dinâmico de dificuldade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pPr lvl="1"/>
            <a:r>
              <a:rPr lang="pt-BR" sz="1600" dirty="0"/>
              <a:t>Tempo em cada nível, </a:t>
            </a:r>
            <a:r>
              <a:rPr lang="pt-BR" sz="1600" dirty="0" smtClean="0"/>
              <a:t>número </a:t>
            </a:r>
            <a:r>
              <a:rPr lang="pt-BR" sz="1600" dirty="0"/>
              <a:t>de vidas perdidas, grau de dano…</a:t>
            </a:r>
          </a:p>
          <a:p>
            <a:pPr lvl="1"/>
            <a:endParaRPr lang="pt-BR" sz="1600" dirty="0"/>
          </a:p>
          <a:p>
            <a:r>
              <a:rPr lang="pt-BR" sz="2000" dirty="0"/>
              <a:t>Deve-se evitar que o jogador </a:t>
            </a:r>
            <a:r>
              <a:rPr lang="pt-BR" sz="2000" b="1" dirty="0"/>
              <a:t>descubra métrica </a:t>
            </a:r>
            <a:r>
              <a:rPr lang="pt-BR" sz="2000" dirty="0"/>
              <a:t>e tente engana-la.</a:t>
            </a:r>
          </a:p>
          <a:p>
            <a:endParaRPr lang="pt-BR" sz="2000" dirty="0"/>
          </a:p>
          <a:p>
            <a:r>
              <a:rPr lang="pt-BR" sz="2000" dirty="0"/>
              <a:t>O jogador quer derrotar tudo e todos na sua primeira tentativa dando o melhor de si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4" name="Picture 2" descr="http://files.myopera.com/Thm-kirby/blog/mario_kart_w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898">
            <a:off x="5502050" y="2027006"/>
            <a:ext cx="3462565" cy="189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cdn3.spong.com/pack/m/a/mariokartw266853l/_-Mario-Kart-Wii-Wii-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5414831" y="1473589"/>
            <a:ext cx="1042182" cy="14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4.bp.blogspot.com/_CiUvs6UVwIo/TOwabBbleII/AAAAAAAABz8/CL18VI20RQU/s1600/px_fallout_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5417296" y="4437644"/>
            <a:ext cx="3534319" cy="1984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upload.wikimedia.org/wikipedia/pt/thumb/8/83/Fallout_3_cover_art.PNG/255px-Fallout_3_cover_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5335499" y="3949990"/>
            <a:ext cx="1058570" cy="131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Autofit/>
          </a:bodyPr>
          <a:lstStyle/>
          <a:p>
            <a:r>
              <a:rPr lang="pt-BR" sz="2000" dirty="0"/>
              <a:t>Todos os </a:t>
            </a:r>
            <a:r>
              <a:rPr lang="pt-BR" sz="2000" dirty="0" err="1"/>
              <a:t>NPCs</a:t>
            </a:r>
            <a:r>
              <a:rPr lang="pt-BR" sz="2000" dirty="0"/>
              <a:t> trapaceiam, mas o</a:t>
            </a:r>
            <a:r>
              <a:rPr lang="pt-BR" sz="2000" b="1" dirty="0"/>
              <a:t> jogador não pode perceber</a:t>
            </a:r>
            <a:r>
              <a:rPr lang="pt-BR" sz="2000" dirty="0"/>
              <a:t>.</a:t>
            </a:r>
          </a:p>
          <a:p>
            <a:endParaRPr lang="pt-BR" sz="2000" dirty="0"/>
          </a:p>
          <a:p>
            <a:r>
              <a:rPr lang="pt-BR" sz="2000" dirty="0"/>
              <a:t>Não existe tecnologia para </a:t>
            </a:r>
            <a:r>
              <a:rPr lang="pt-BR" sz="2000" dirty="0" err="1"/>
              <a:t>NPCs</a:t>
            </a:r>
            <a:r>
              <a:rPr lang="pt-BR" sz="2000" dirty="0"/>
              <a:t> serem justos. Os </a:t>
            </a:r>
            <a:r>
              <a:rPr lang="pt-BR" sz="2000" dirty="0" err="1"/>
              <a:t>NPCs</a:t>
            </a:r>
            <a:r>
              <a:rPr lang="pt-BR" sz="2000" dirty="0"/>
              <a:t> devem ser simples (mais baratos e realistas).</a:t>
            </a:r>
          </a:p>
          <a:p>
            <a:endParaRPr lang="pt-BR" sz="2000" dirty="0"/>
          </a:p>
          <a:p>
            <a:r>
              <a:rPr lang="pt-BR" sz="2000" dirty="0"/>
              <a:t>Jogador deve entender a o que os </a:t>
            </a:r>
            <a:r>
              <a:rPr lang="pt-BR" sz="2000" dirty="0" err="1"/>
              <a:t>NPCs</a:t>
            </a:r>
            <a:r>
              <a:rPr lang="pt-BR" sz="2000" dirty="0"/>
              <a:t> estão fazendo. </a:t>
            </a:r>
            <a:r>
              <a:rPr lang="pt-BR" sz="2000" b="1" dirty="0"/>
              <a:t>O importante é parecer inteligente.</a:t>
            </a:r>
          </a:p>
          <a:p>
            <a:endParaRPr lang="pt-BR" sz="2000" dirty="0"/>
          </a:p>
          <a:p>
            <a:r>
              <a:rPr lang="pt-BR" sz="2000" dirty="0"/>
              <a:t>NPC só ganha vida quando o Jogador o entende</a:t>
            </a:r>
            <a:r>
              <a:rPr lang="pt-BR" sz="2000" dirty="0" smtClean="0"/>
              <a:t>.</a:t>
            </a:r>
            <a:endParaRPr lang="en-US" sz="2000" dirty="0"/>
          </a:p>
        </p:txBody>
      </p:sp>
      <p:pic>
        <p:nvPicPr>
          <p:cNvPr id="4" name="Picture 4" descr="http://3.bp.blogspot.com/-SIiSQmZZj3A/T391i56MHFI/AAAAAAAAFZw/12OfZ0hwrBU/s1600/Company+Of+Hero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29" y="1556791"/>
            <a:ext cx="3025948" cy="226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upload.wikimedia.org/wikipedia/pt/thumb/a/a7/Company_of_Heroes_Cover.jpg/300px-Company_of_Heroes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96602"/>
            <a:ext cx="948332" cy="134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4.bp.blogspot.com/-fIeP4CK5Jfg/TyMD9bnhBMI/AAAAAAAABBA/y644QWHWqlk/s1600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39" y="4365104"/>
            <a:ext cx="3025948" cy="205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4.bp.blogspot.com/-0qHNw2UNdcQ/TyMD9NQO9pI/AAAAAAAABA4/ieQbCWOoA9Q/s320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55" y="4144915"/>
            <a:ext cx="883669" cy="122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725</Words>
  <Application>Microsoft Office PowerPoint</Application>
  <PresentationFormat>On-screen Show (4:3)</PresentationFormat>
  <Paragraphs>107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INF 1771 – Inteligência Artificial</vt:lpstr>
      <vt:lpstr>Introdução</vt:lpstr>
      <vt:lpstr>Introdução</vt:lpstr>
      <vt:lpstr>Introdução</vt:lpstr>
      <vt:lpstr>Ilusão de Inteligência</vt:lpstr>
      <vt:lpstr>Princípios de Design</vt:lpstr>
      <vt:lpstr>Princípios de Design</vt:lpstr>
      <vt:lpstr>Princípios de Design</vt:lpstr>
      <vt:lpstr>Princípios de Design</vt:lpstr>
      <vt:lpstr>Criando Erros Intencionalmente</vt:lpstr>
      <vt:lpstr>Criando Erros Intencionalmente</vt:lpstr>
      <vt:lpstr>Criando Erros Intencionalmente</vt:lpstr>
      <vt:lpstr>Técnicas Mais Usadas</vt:lpstr>
      <vt:lpstr>Leitura Complementar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 em Jogos</dc:title>
  <dc:creator>Edirlei Soares de Lima</dc:creator>
  <cp:lastModifiedBy>Edirlei Soares de Lima</cp:lastModifiedBy>
  <cp:revision>465</cp:revision>
  <cp:lastPrinted>2011-10-02T19:34:20Z</cp:lastPrinted>
  <dcterms:created xsi:type="dcterms:W3CDTF">2011-09-17T12:50:29Z</dcterms:created>
  <dcterms:modified xsi:type="dcterms:W3CDTF">2013-06-17T12:11:02Z</dcterms:modified>
</cp:coreProperties>
</file>