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39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/>
              <a:t>Aula </a:t>
            </a:r>
            <a:r>
              <a:rPr lang="en-US" sz="3200" dirty="0" smtClean="0"/>
              <a:t>19</a:t>
            </a:r>
            <a:r>
              <a:rPr lang="en-US" sz="3200" dirty="0" smtClean="0"/>
              <a:t> </a:t>
            </a:r>
            <a:r>
              <a:rPr lang="en-US" sz="3200" dirty="0"/>
              <a:t>– </a:t>
            </a:r>
            <a:r>
              <a:rPr lang="pt-BR" sz="3200" dirty="0"/>
              <a:t>Aprendizado Por </a:t>
            </a:r>
            <a:r>
              <a:rPr lang="pt-BR" sz="3200" dirty="0" smtClean="0"/>
              <a:t>Reforço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Em S</a:t>
            </a:r>
            <a:r>
              <a:rPr lang="pt-BR" sz="2000" baseline="-25000" smtClean="0"/>
              <a:t>3</a:t>
            </a:r>
            <a:r>
              <a:rPr lang="pt-BR" sz="2000" smtClean="0"/>
              <a:t>, as possíveis escolhas são S</a:t>
            </a:r>
            <a:r>
              <a:rPr lang="pt-BR" sz="2000" baseline="-25000" smtClean="0"/>
              <a:t>2</a:t>
            </a:r>
            <a:r>
              <a:rPr lang="pt-BR" sz="2000" smtClean="0"/>
              <a:t>, S</a:t>
            </a:r>
            <a:r>
              <a:rPr lang="pt-BR" sz="2000" baseline="-25000" smtClean="0"/>
              <a:t>4</a:t>
            </a:r>
            <a:r>
              <a:rPr lang="pt-BR" sz="2000" smtClean="0"/>
              <a:t>, ou S</a:t>
            </a:r>
            <a:r>
              <a:rPr lang="pt-BR" sz="2000" baseline="-25000" smtClean="0"/>
              <a:t>7</a:t>
            </a:r>
            <a:r>
              <a:rPr lang="pt-BR" sz="2000" smtClean="0"/>
              <a:t>. </a:t>
            </a:r>
          </a:p>
          <a:p>
            <a:endParaRPr lang="pt-BR" sz="2000" smtClean="0"/>
          </a:p>
          <a:p>
            <a:r>
              <a:rPr lang="pt-BR" sz="2000" smtClean="0"/>
              <a:t>Vamos supor que S</a:t>
            </a:r>
            <a:r>
              <a:rPr lang="pt-BR" sz="2000" baseline="-25000" smtClean="0"/>
              <a:t>7</a:t>
            </a:r>
            <a:r>
              <a:rPr lang="pt-BR" sz="2000" smtClean="0"/>
              <a:t> é escolhido aleatoriamente.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535482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Por sorteio, S</a:t>
            </a:r>
            <a:r>
              <a:rPr lang="pt-BR" sz="2000" baseline="-25000" smtClean="0"/>
              <a:t>3</a:t>
            </a:r>
            <a:r>
              <a:rPr lang="pt-BR" sz="2000" smtClean="0"/>
              <a:t> é o próximo escolhido.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41377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O próximo é S</a:t>
            </a:r>
            <a:r>
              <a:rPr lang="pt-BR" sz="2000" baseline="-25000" smtClean="0"/>
              <a:t>4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31363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E então S</a:t>
            </a:r>
            <a:r>
              <a:rPr lang="pt-BR" sz="2000" baseline="-25000" smtClean="0"/>
              <a:t>5</a:t>
            </a:r>
            <a:r>
              <a:rPr lang="pt-BR" sz="2000" smtClean="0"/>
              <a:t> é escolhido aleatoriamente.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268591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E finalmente atingimos o objetivo S</a:t>
            </a:r>
            <a:r>
              <a:rPr lang="pt-BR" sz="2000" baseline="-25000" smtClean="0"/>
              <a:t>6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771151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Quando o estado objetivo é atingida, reforça-se a conexão entre ele e o estado que levou a ele. </a:t>
            </a:r>
          </a:p>
          <a:p>
            <a:pPr>
              <a:buFont typeface="Arial" pitchFamily="34" charset="0"/>
              <a:buNone/>
            </a:pPr>
            <a:r>
              <a:rPr lang="pt-BR" sz="2000" smtClean="0"/>
              <a:t> </a:t>
            </a:r>
          </a:p>
          <a:p>
            <a:r>
              <a:rPr lang="pt-BR" sz="2000" smtClean="0"/>
              <a:t>Na próxima vez que S</a:t>
            </a:r>
            <a:r>
              <a:rPr lang="pt-BR" sz="2000" baseline="-25000" smtClean="0"/>
              <a:t>5</a:t>
            </a:r>
            <a:r>
              <a:rPr lang="pt-BR" sz="2000" smtClean="0"/>
              <a:t> for alcançado, parte da força de associação será passada para S</a:t>
            </a:r>
            <a:r>
              <a:rPr lang="pt-BR" sz="2000" baseline="-25000" smtClean="0"/>
              <a:t>4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33170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Iniciando novamente o percurso.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23345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Supondo que após alguns movimentos o agente chega novamente em S</a:t>
            </a:r>
            <a:r>
              <a:rPr lang="pt-BR" sz="2000" baseline="-25000" smtClean="0"/>
              <a:t>5</a:t>
            </a:r>
            <a:r>
              <a:rPr lang="pt-BR" sz="2000" smtClean="0"/>
              <a:t>.</a:t>
            </a:r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640403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S</a:t>
            </a:r>
            <a:r>
              <a:rPr lang="pt-BR" sz="2000" baseline="-25000" smtClean="0"/>
              <a:t>5</a:t>
            </a:r>
            <a:r>
              <a:rPr lang="pt-BR" sz="2000" smtClean="0"/>
              <a:t> tem grande chance de atingir a meta pela rota com mais força. </a:t>
            </a:r>
          </a:p>
          <a:p>
            <a:endParaRPr lang="pt-BR" sz="2000" smtClean="0"/>
          </a:p>
          <a:p>
            <a:r>
              <a:rPr lang="pt-BR" sz="2000" smtClean="0"/>
              <a:t>Em aprendizado por reforço, essa “força” é passada de volta para o estado anterior. </a:t>
            </a:r>
          </a:p>
          <a:p>
            <a:endParaRPr lang="pt-BR" sz="2000" smtClean="0"/>
          </a:p>
          <a:p>
            <a:r>
              <a:rPr lang="pt-BR" sz="2000" smtClean="0"/>
              <a:t>Esse processo leva a criar um caminho entre o início e a meta.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59312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 w="9525"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Após reiniciar o percurso varias vezes, o agente aprenderia o melhor caminho a ser seguido.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76488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Aprendizado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Aprendizado Supervisionado</a:t>
            </a:r>
          </a:p>
          <a:p>
            <a:pPr lvl="1"/>
            <a:r>
              <a:rPr lang="pt-BR" sz="2300" dirty="0"/>
              <a:t>Árvores de Decisão.</a:t>
            </a:r>
          </a:p>
          <a:p>
            <a:pPr lvl="1"/>
            <a:r>
              <a:rPr lang="pt-BR" sz="2300" dirty="0"/>
              <a:t>K-</a:t>
            </a:r>
            <a:r>
              <a:rPr lang="pt-BR" sz="2300" dirty="0" err="1"/>
              <a:t>Nearest</a:t>
            </a:r>
            <a:r>
              <a:rPr lang="pt-BR" sz="2300" dirty="0"/>
              <a:t> </a:t>
            </a:r>
            <a:r>
              <a:rPr lang="pt-BR" sz="2300" dirty="0" err="1"/>
              <a:t>Neighbor</a:t>
            </a:r>
            <a:r>
              <a:rPr lang="pt-BR" sz="2300" dirty="0"/>
              <a:t> (KNN).</a:t>
            </a:r>
          </a:p>
          <a:p>
            <a:pPr lvl="1"/>
            <a:r>
              <a:rPr lang="pt-BR" sz="2300" dirty="0" err="1"/>
              <a:t>Support</a:t>
            </a:r>
            <a:r>
              <a:rPr lang="pt-BR" sz="2300" dirty="0"/>
              <a:t> Vector </a:t>
            </a:r>
            <a:r>
              <a:rPr lang="pt-BR" sz="2300" dirty="0" err="1"/>
              <a:t>Machines</a:t>
            </a:r>
            <a:r>
              <a:rPr lang="pt-BR" sz="2300" dirty="0"/>
              <a:t> (SVM).</a:t>
            </a:r>
          </a:p>
          <a:p>
            <a:pPr lvl="1"/>
            <a:r>
              <a:rPr lang="pt-BR" sz="2300" dirty="0"/>
              <a:t>Redes Neurais.</a:t>
            </a:r>
          </a:p>
          <a:p>
            <a:endParaRPr lang="pt-BR" sz="2000" dirty="0"/>
          </a:p>
          <a:p>
            <a:r>
              <a:rPr lang="pt-BR" sz="2800" dirty="0"/>
              <a:t>Aprendizado Não-Supervisionado</a:t>
            </a:r>
          </a:p>
          <a:p>
            <a:endParaRPr lang="pt-BR" sz="2800" dirty="0"/>
          </a:p>
          <a:p>
            <a:r>
              <a:rPr lang="pt-BR" sz="2800" b="1" dirty="0"/>
              <a:t>Aprendizado Por </a:t>
            </a:r>
            <a:r>
              <a:rPr lang="pt-BR" sz="2800" b="1" dirty="0" smtClean="0"/>
              <a:t>Reforço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945784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Um agente em um </a:t>
            </a:r>
            <a:r>
              <a:rPr lang="pt-BR" sz="2400" b="1" dirty="0"/>
              <a:t>ambiente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r>
              <a:rPr lang="pt-BR" sz="2400" dirty="0"/>
              <a:t>A cada instante do tempo </a:t>
            </a:r>
            <a:r>
              <a:rPr lang="pt-BR" sz="2400" i="1" dirty="0"/>
              <a:t>t</a:t>
            </a:r>
            <a:r>
              <a:rPr lang="pt-BR" sz="2400" dirty="0"/>
              <a:t>: </a:t>
            </a:r>
          </a:p>
          <a:p>
            <a:pPr lvl="1"/>
            <a:r>
              <a:rPr lang="pt-BR" sz="2000" dirty="0"/>
              <a:t>o agente está em um </a:t>
            </a:r>
            <a:r>
              <a:rPr lang="pt-BR" sz="2000" b="1" dirty="0"/>
              <a:t>estado</a:t>
            </a:r>
            <a:r>
              <a:rPr lang="pt-BR" sz="2000" dirty="0"/>
              <a:t> s.</a:t>
            </a:r>
          </a:p>
          <a:p>
            <a:pPr lvl="1"/>
            <a:r>
              <a:rPr lang="pt-BR" sz="2000" dirty="0"/>
              <a:t>executa uma </a:t>
            </a:r>
            <a:r>
              <a:rPr lang="pt-BR" sz="2000" b="1" dirty="0"/>
              <a:t>ação</a:t>
            </a:r>
            <a:r>
              <a:rPr lang="pt-BR" sz="2000" dirty="0"/>
              <a:t>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vai para um </a:t>
            </a:r>
            <a:r>
              <a:rPr lang="pt-BR" sz="2000" b="1" dirty="0"/>
              <a:t>estado</a:t>
            </a:r>
            <a:r>
              <a:rPr lang="pt-BR" sz="2000" dirty="0"/>
              <a:t> </a:t>
            </a:r>
            <a:r>
              <a:rPr lang="pt-BR" sz="2000" i="1" dirty="0"/>
              <a:t>s</a:t>
            </a:r>
            <a:r>
              <a:rPr lang="pt-BR" sz="2000" dirty="0"/>
              <a:t>’.</a:t>
            </a:r>
          </a:p>
          <a:p>
            <a:pPr lvl="1"/>
            <a:r>
              <a:rPr lang="pt-BR" sz="2000" dirty="0"/>
              <a:t>recebe uma </a:t>
            </a:r>
            <a:r>
              <a:rPr lang="pt-BR" sz="2000" b="1" dirty="0"/>
              <a:t>recompensa</a:t>
            </a:r>
            <a:r>
              <a:rPr lang="pt-BR" sz="2000" dirty="0"/>
              <a:t> </a:t>
            </a:r>
            <a:r>
              <a:rPr lang="pt-BR" sz="2000" i="1" dirty="0"/>
              <a:t>r</a:t>
            </a:r>
            <a:r>
              <a:rPr lang="pt-BR" sz="20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Problema da aprendizagem por reforço: </a:t>
            </a:r>
          </a:p>
          <a:p>
            <a:pPr lvl="1"/>
            <a:r>
              <a:rPr lang="pt-BR" sz="1800" dirty="0"/>
              <a:t>Como escolher uma política de ações que </a:t>
            </a:r>
            <a:r>
              <a:rPr lang="pt-BR" sz="1800" b="1" dirty="0"/>
              <a:t>maximize</a:t>
            </a:r>
            <a:r>
              <a:rPr lang="pt-BR" sz="1800" dirty="0"/>
              <a:t> o </a:t>
            </a:r>
            <a:r>
              <a:rPr lang="pt-BR" sz="1800" b="1" dirty="0"/>
              <a:t>total de recompensas</a:t>
            </a:r>
            <a:r>
              <a:rPr lang="pt-BR" sz="1800" dirty="0"/>
              <a:t> recebidas pelo agente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13112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35696" y="2204862"/>
            <a:ext cx="5472608" cy="2928969"/>
            <a:chOff x="1907704" y="2060846"/>
            <a:chExt cx="5472608" cy="2928969"/>
          </a:xfrm>
        </p:grpSpPr>
        <p:sp>
          <p:nvSpPr>
            <p:cNvPr id="5" name="TextBox 4"/>
            <p:cNvSpPr txBox="1"/>
            <p:nvPr/>
          </p:nvSpPr>
          <p:spPr>
            <a:xfrm>
              <a:off x="1907704" y="2060846"/>
              <a:ext cx="5400000" cy="129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+mn-lt"/>
                </a:rPr>
                <a:t>Agente autômato </a:t>
              </a:r>
              <a:r>
                <a:rPr lang="pt-BR" dirty="0" err="1" smtClean="0">
                  <a:latin typeface="+mn-lt"/>
                </a:rPr>
                <a:t>otimizador</a:t>
              </a:r>
              <a:r>
                <a:rPr lang="pt-BR" dirty="0" smtClean="0">
                  <a:latin typeface="+mn-lt"/>
                </a:rPr>
                <a:t> adaptativo </a:t>
              </a:r>
              <a:endParaRPr lang="pt-BR" dirty="0"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11760" y="2636912"/>
              <a:ext cx="4320480" cy="3405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latin typeface="+mn-lt"/>
                </a:rPr>
                <a:t>Estado Interno (modelo do mundo)</a:t>
              </a:r>
              <a:endParaRPr lang="pt-BR" sz="14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0312" y="4581192"/>
              <a:ext cx="5400000" cy="40862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+mn-lt"/>
                </a:rPr>
                <a:t>Ambiente</a:t>
              </a:r>
              <a:endParaRPr lang="pt-BR" dirty="0"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5400000" flipH="1" flipV="1">
              <a:off x="1871700" y="3825044"/>
              <a:ext cx="1224136" cy="288032"/>
            </a:xfrm>
            <a:prstGeom prst="straightConnector1">
              <a:avLst/>
            </a:prstGeom>
            <a:solidFill>
              <a:schemeClr val="hlink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rot="5400000" flipH="1" flipV="1">
              <a:off x="3455876" y="3825044"/>
              <a:ext cx="1224136" cy="288032"/>
            </a:xfrm>
            <a:prstGeom prst="straightConnector1">
              <a:avLst/>
            </a:prstGeom>
            <a:solidFill>
              <a:schemeClr val="hlink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5615322" y="3753830"/>
              <a:ext cx="1225724" cy="432048"/>
            </a:xfrm>
            <a:prstGeom prst="straightConnector1">
              <a:avLst/>
            </a:prstGeom>
            <a:solidFill>
              <a:schemeClr val="hlink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2447302" y="3861048"/>
              <a:ext cx="11312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 smtClean="0">
                  <a:latin typeface="+mn-lt"/>
                </a:rPr>
                <a:t>Percepções</a:t>
              </a:r>
              <a:endParaRPr lang="pt-BR" sz="16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35904" y="3861048"/>
              <a:ext cx="12394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 smtClean="0">
                  <a:latin typeface="+mn-lt"/>
                </a:rPr>
                <a:t>Reforço (+/-)</a:t>
              </a:r>
              <a:endParaRPr lang="pt-BR" sz="1600" dirty="0">
                <a:latin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00192" y="3861048"/>
              <a:ext cx="5949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 smtClean="0">
                  <a:latin typeface="+mn-lt"/>
                </a:rPr>
                <a:t>Ação</a:t>
              </a:r>
              <a:endParaRPr lang="pt-BR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950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Processo de Decisão</a:t>
            </a:r>
            <a:endParaRPr lang="pt-BR" sz="2800" dirty="0"/>
          </a:p>
          <a:p>
            <a:pPr lvl="1"/>
            <a:r>
              <a:rPr lang="pt-BR" sz="2400" dirty="0"/>
              <a:t>Conjunto de </a:t>
            </a:r>
            <a:r>
              <a:rPr lang="pt-BR" sz="2400" b="1" dirty="0"/>
              <a:t>estados</a:t>
            </a:r>
            <a:r>
              <a:rPr lang="pt-BR" sz="2400" dirty="0"/>
              <a:t> S. </a:t>
            </a:r>
          </a:p>
          <a:p>
            <a:pPr lvl="1"/>
            <a:r>
              <a:rPr lang="pt-BR" sz="2400" dirty="0"/>
              <a:t>Conjunto de </a:t>
            </a:r>
            <a:r>
              <a:rPr lang="pt-BR" sz="2400" b="1" dirty="0"/>
              <a:t>ações</a:t>
            </a:r>
            <a:r>
              <a:rPr lang="pt-BR" sz="2400" dirty="0"/>
              <a:t> A. </a:t>
            </a:r>
          </a:p>
          <a:p>
            <a:pPr lvl="1"/>
            <a:r>
              <a:rPr lang="pt-BR" sz="2400" dirty="0"/>
              <a:t>Uma função de </a:t>
            </a:r>
            <a:r>
              <a:rPr lang="pt-BR" sz="2400" b="1" dirty="0"/>
              <a:t>recompensa</a:t>
            </a:r>
            <a:r>
              <a:rPr lang="pt-BR" sz="2400" dirty="0"/>
              <a:t> </a:t>
            </a:r>
            <a:r>
              <a:rPr lang="pt-BR" sz="2400" i="1" dirty="0"/>
              <a:t>r</a:t>
            </a:r>
            <a:r>
              <a:rPr lang="pt-BR" sz="2400" dirty="0"/>
              <a:t>(</a:t>
            </a:r>
            <a:r>
              <a:rPr lang="pt-BR" sz="2400" i="1" dirty="0"/>
              <a:t>s</a:t>
            </a:r>
            <a:r>
              <a:rPr lang="pt-BR" sz="2400" dirty="0"/>
              <a:t>, </a:t>
            </a:r>
            <a:r>
              <a:rPr lang="pt-BR" sz="2400" i="1" dirty="0"/>
              <a:t>a</a:t>
            </a:r>
            <a:r>
              <a:rPr lang="pt-BR" sz="2400" dirty="0"/>
              <a:t>).</a:t>
            </a:r>
          </a:p>
          <a:p>
            <a:pPr lvl="1"/>
            <a:r>
              <a:rPr lang="pt-BR" sz="2400" dirty="0"/>
              <a:t>Uma função de </a:t>
            </a:r>
            <a:r>
              <a:rPr lang="pt-BR" sz="2400" b="1" dirty="0"/>
              <a:t>transição de estados</a:t>
            </a:r>
            <a:r>
              <a:rPr lang="pt-BR" sz="2400" dirty="0"/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(s, a).</a:t>
            </a:r>
          </a:p>
          <a:p>
            <a:pPr lvl="1"/>
            <a:endParaRPr lang="pt-BR" dirty="0"/>
          </a:p>
          <a:p>
            <a:r>
              <a:rPr lang="pt-BR" sz="2800" b="1" dirty="0"/>
              <a:t>Política de ações</a:t>
            </a:r>
            <a:r>
              <a:rPr lang="pt-BR" sz="2800" dirty="0"/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dirty="0"/>
              <a:t>(s): </a:t>
            </a:r>
          </a:p>
          <a:p>
            <a:pPr lvl="1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pt-BR" sz="2400" dirty="0"/>
              <a:t>: S → 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430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Estados e 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Estado:</a:t>
            </a:r>
            <a:r>
              <a:rPr lang="pt-BR" sz="2400" dirty="0"/>
              <a:t> conjunto de características que descrevem o ambiente.</a:t>
            </a:r>
          </a:p>
          <a:p>
            <a:pPr lvl="1"/>
            <a:r>
              <a:rPr lang="pt-BR" sz="2000" dirty="0"/>
              <a:t>Formado pelas </a:t>
            </a:r>
            <a:r>
              <a:rPr lang="pt-BR" sz="2000" b="1" dirty="0"/>
              <a:t>percepções do agente</a:t>
            </a:r>
            <a:r>
              <a:rPr lang="pt-BR" sz="2000" dirty="0"/>
              <a:t> + </a:t>
            </a:r>
            <a:r>
              <a:rPr lang="pt-BR" sz="2000" b="1" dirty="0"/>
              <a:t>modelo do mundo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Deve </a:t>
            </a:r>
            <a:r>
              <a:rPr lang="pt-BR" sz="2000" b="1" dirty="0"/>
              <a:t>prover informação</a:t>
            </a:r>
            <a:r>
              <a:rPr lang="pt-BR" sz="2000" dirty="0"/>
              <a:t> para o agente de quais ações podem ser executadas.</a:t>
            </a:r>
          </a:p>
          <a:p>
            <a:endParaRPr lang="pt-BR" sz="2400" dirty="0"/>
          </a:p>
          <a:p>
            <a:r>
              <a:rPr lang="pt-BR" sz="2400" dirty="0"/>
              <a:t>A representação deste estado deve ser suficiente para que o agente </a:t>
            </a:r>
            <a:r>
              <a:rPr lang="pt-BR" sz="2400" b="1" dirty="0"/>
              <a:t>tome suas decisões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 decisão de que ação tomar não pode depender da sequência de estados anteriores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3552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Função de Recompensa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Feedback do ambiente</a:t>
            </a:r>
            <a:r>
              <a:rPr lang="pt-BR" sz="2800" dirty="0"/>
              <a:t> sobre o comportamento do agente. </a:t>
            </a:r>
          </a:p>
          <a:p>
            <a:endParaRPr lang="pt-BR" sz="2800" dirty="0"/>
          </a:p>
          <a:p>
            <a:r>
              <a:rPr lang="pt-BR" sz="2800" dirty="0"/>
              <a:t>Indicada por R(S, A) → R </a:t>
            </a:r>
          </a:p>
          <a:p>
            <a:pPr lvl="1"/>
            <a:r>
              <a:rPr lang="pt-BR" sz="2400" i="1" dirty="0"/>
              <a:t>r</a:t>
            </a:r>
            <a:r>
              <a:rPr lang="pt-BR" sz="2400" dirty="0"/>
              <a:t>(</a:t>
            </a:r>
            <a:r>
              <a:rPr lang="pt-BR" sz="2400" i="1" dirty="0" err="1"/>
              <a:t>s</a:t>
            </a:r>
            <a:r>
              <a:rPr lang="pt-BR" sz="2400" dirty="0" err="1"/>
              <a:t>,</a:t>
            </a:r>
            <a:r>
              <a:rPr lang="pt-BR" sz="2400" i="1" dirty="0" err="1"/>
              <a:t>a</a:t>
            </a:r>
            <a:r>
              <a:rPr lang="pt-BR" sz="2400" dirty="0"/>
              <a:t>) indica a recompensa recebida quando o agente está no estado </a:t>
            </a:r>
            <a:r>
              <a:rPr lang="pt-BR" sz="2400" i="1" dirty="0"/>
              <a:t>s</a:t>
            </a:r>
            <a:r>
              <a:rPr lang="pt-BR" sz="2400" dirty="0"/>
              <a:t> e executa a ação </a:t>
            </a:r>
            <a:r>
              <a:rPr lang="pt-BR" sz="2400" i="1" dirty="0"/>
              <a:t>a</a:t>
            </a:r>
            <a:r>
              <a:rPr lang="pt-BR" sz="2400" dirty="0"/>
              <a:t>. 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Pode ser determinística ou </a:t>
            </a:r>
            <a:r>
              <a:rPr lang="pt-BR" sz="2400" dirty="0" smtClean="0"/>
              <a:t>estocástica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0154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de Transição de Estados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(S, A) → S </a:t>
            </a:r>
          </a:p>
          <a:p>
            <a:endParaRPr lang="pt-BR" sz="2400" dirty="0"/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400" dirty="0"/>
              <a:t>(</a:t>
            </a:r>
            <a:r>
              <a:rPr lang="pt-BR" sz="2400" i="1" dirty="0"/>
              <a:t>s</a:t>
            </a:r>
            <a:r>
              <a:rPr lang="pt-BR" sz="2400" dirty="0"/>
              <a:t>, </a:t>
            </a:r>
            <a:r>
              <a:rPr lang="pt-BR" sz="2400" i="1" dirty="0"/>
              <a:t>a</a:t>
            </a:r>
            <a:r>
              <a:rPr lang="pt-BR" sz="2400" dirty="0"/>
              <a:t>) indica em qual estado o agente está, dado que: </a:t>
            </a:r>
          </a:p>
          <a:p>
            <a:pPr lvl="1"/>
            <a:r>
              <a:rPr lang="pt-BR" sz="2000" dirty="0"/>
              <a:t>Estava no estado </a:t>
            </a:r>
            <a:r>
              <a:rPr lang="pt-BR" sz="2000" i="1" dirty="0"/>
              <a:t>s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executou a ação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Ambientes não-determinísticos: </a:t>
            </a:r>
          </a:p>
          <a:p>
            <a:pPr lvl="1"/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000" dirty="0"/>
              <a:t>(</a:t>
            </a:r>
            <a:r>
              <a:rPr lang="pt-BR" sz="2000" i="1" dirty="0"/>
              <a:t>s</a:t>
            </a:r>
            <a:r>
              <a:rPr lang="pt-BR" sz="2000" dirty="0"/>
              <a:t>, </a:t>
            </a:r>
            <a:r>
              <a:rPr lang="pt-BR" sz="2000" i="1" dirty="0"/>
              <a:t>a</a:t>
            </a:r>
            <a:r>
              <a:rPr lang="pt-BR" sz="2000" dirty="0"/>
              <a:t>, </a:t>
            </a:r>
            <a:r>
              <a:rPr lang="pt-BR" sz="2000" i="1" dirty="0"/>
              <a:t>s</a:t>
            </a:r>
            <a:r>
              <a:rPr lang="pt-BR" sz="2000" dirty="0"/>
              <a:t>’) </a:t>
            </a:r>
          </a:p>
          <a:p>
            <a:pPr lvl="1"/>
            <a:endParaRPr lang="pt-BR" sz="1800" dirty="0"/>
          </a:p>
          <a:p>
            <a:pPr lvl="1"/>
            <a:r>
              <a:rPr lang="pt-BR" sz="2000" dirty="0"/>
              <a:t>Indica a probabilidade de ir para um estado </a:t>
            </a:r>
            <a:r>
              <a:rPr lang="pt-BR" sz="2000" i="1" dirty="0"/>
              <a:t>s</a:t>
            </a:r>
            <a:r>
              <a:rPr lang="pt-BR" sz="2000" dirty="0"/>
              <a:t>’ dado que estava em </a:t>
            </a:r>
            <a:r>
              <a:rPr lang="pt-BR" sz="2000" i="1" dirty="0"/>
              <a:t>s</a:t>
            </a:r>
            <a:r>
              <a:rPr lang="pt-BR" sz="2000" dirty="0"/>
              <a:t> e executou a ação </a:t>
            </a:r>
            <a:r>
              <a:rPr lang="pt-BR" sz="2000" i="1" dirty="0"/>
              <a:t>a</a:t>
            </a:r>
            <a:r>
              <a:rPr lang="pt-B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5216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Problemas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59576"/>
              </p:ext>
            </p:extLst>
          </p:nvPr>
        </p:nvGraphicFramePr>
        <p:xfrm>
          <a:off x="477818" y="1700808"/>
          <a:ext cx="8064896" cy="383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Problema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Estados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Ações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Recompensas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Agente jogador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de damas.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Configurações do tabuleiro.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Mover uma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determinada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peça.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+ Capturas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erdas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Agente em jogo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de luta.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Posição,energia dos lutadores,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tempo, estar ou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estar 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sendo atacado, etc...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Mover-se em uma direção, lançar magia, bater, etc...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+ Tirar energia do oponente.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- Perder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energia.</a:t>
                      </a:r>
                      <a:endParaRPr lang="pt-B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Agente </a:t>
                      </a:r>
                      <a:r>
                        <a:rPr lang="pt-BR" sz="1600" b="0" dirty="0" err="1" smtClean="0">
                          <a:solidFill>
                            <a:schemeClr val="tx1"/>
                          </a:solidFill>
                        </a:rPr>
                        <a:t>patrulhador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Posição no mapa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(atual e passadas),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ociosidade da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vizinhança, etc...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Ir para algum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lugar vizinho do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Mapa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Ociosidade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(tempo sem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visitas) do lugar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visitado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Atualmente. 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372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de Ações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dirty="0"/>
              <a:t>(</a:t>
            </a:r>
            <a:r>
              <a:rPr lang="pt-BR" dirty="0"/>
              <a:t>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Função que modela o comportamento do agente </a:t>
            </a:r>
          </a:p>
          <a:p>
            <a:endParaRPr lang="pt-BR" sz="2400" dirty="0"/>
          </a:p>
          <a:p>
            <a:pPr lvl="1"/>
            <a:r>
              <a:rPr lang="pt-BR" sz="2000" dirty="0"/>
              <a:t>Mapeia estados em ações. </a:t>
            </a:r>
          </a:p>
          <a:p>
            <a:pPr lvl="1"/>
            <a:r>
              <a:rPr lang="pt-BR" sz="2000" dirty="0"/>
              <a:t>Pode ser vista como um conjunto de regras do tipo </a:t>
            </a:r>
            <a:r>
              <a:rPr lang="pt-BR" sz="2000" dirty="0" err="1"/>
              <a:t>s</a:t>
            </a:r>
            <a:r>
              <a:rPr lang="pt-BR" sz="2000" baseline="-25000" dirty="0" err="1"/>
              <a:t>n</a:t>
            </a:r>
            <a:r>
              <a:rPr lang="pt-BR" sz="2000" dirty="0"/>
              <a:t>  → </a:t>
            </a:r>
            <a:r>
              <a:rPr lang="pt-BR" sz="2000" dirty="0" err="1"/>
              <a:t>a</a:t>
            </a:r>
            <a:r>
              <a:rPr lang="pt-BR" sz="2000" baseline="-25000" dirty="0" err="1"/>
              <a:t>m</a:t>
            </a:r>
            <a:endParaRPr lang="pt-BR" sz="2000" baseline="-25000" dirty="0"/>
          </a:p>
          <a:p>
            <a:pPr lvl="1">
              <a:buNone/>
            </a:pPr>
            <a:r>
              <a:rPr lang="pt-BR" sz="2000" dirty="0"/>
              <a:t> </a:t>
            </a:r>
          </a:p>
          <a:p>
            <a:r>
              <a:rPr lang="pt-BR" sz="2400" dirty="0"/>
              <a:t>Exemplo: </a:t>
            </a:r>
          </a:p>
          <a:p>
            <a:pPr lvl="1">
              <a:buNone/>
            </a:pPr>
            <a:endParaRPr lang="pt-BR" sz="2000" b="1" dirty="0"/>
          </a:p>
          <a:p>
            <a:pPr lvl="1">
              <a:buNone/>
            </a:pPr>
            <a:r>
              <a:rPr lang="pt-BR" sz="2000" b="1" dirty="0"/>
              <a:t>Se</a:t>
            </a:r>
            <a:r>
              <a:rPr lang="pt-BR" sz="2000" dirty="0"/>
              <a:t> estado s = (inimigo próximo, estou perdendo) </a:t>
            </a:r>
            <a:r>
              <a:rPr lang="pt-BR" sz="2000" b="1" dirty="0"/>
              <a:t>então</a:t>
            </a:r>
            <a:r>
              <a:rPr lang="pt-BR" sz="2000" dirty="0"/>
              <a:t> </a:t>
            </a:r>
          </a:p>
          <a:p>
            <a:pPr lvl="1">
              <a:buNone/>
            </a:pPr>
            <a:r>
              <a:rPr lang="pt-BR" sz="2000" dirty="0"/>
              <a:t>	    ação a = (usar magia);  </a:t>
            </a:r>
          </a:p>
          <a:p>
            <a:pPr lvl="1">
              <a:buNone/>
            </a:pPr>
            <a:r>
              <a:rPr lang="pt-BR" sz="2000" b="1" dirty="0"/>
              <a:t>Se</a:t>
            </a:r>
            <a:r>
              <a:rPr lang="pt-BR" sz="2000" dirty="0"/>
              <a:t> estado s =(outro estado) </a:t>
            </a:r>
            <a:r>
              <a:rPr lang="pt-BR" sz="2000" b="1" dirty="0"/>
              <a:t>então</a:t>
            </a:r>
            <a:r>
              <a:rPr lang="pt-BR" sz="2000" dirty="0"/>
              <a:t>  </a:t>
            </a:r>
          </a:p>
          <a:p>
            <a:pPr lvl="1">
              <a:buNone/>
            </a:pPr>
            <a:r>
              <a:rPr lang="pt-BR" sz="2000" dirty="0"/>
              <a:t>	    ação a = (outra ação</a:t>
            </a:r>
            <a:r>
              <a:rPr lang="pt-BR" sz="2000" dirty="0" smtClean="0"/>
              <a:t>);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5158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Função Valor dos Estados V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3600" dirty="0"/>
              <a:t>(s) (S  → R)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Como saber se um determinado estado é bom ou ruim? </a:t>
            </a:r>
          </a:p>
          <a:p>
            <a:pPr lvl="1"/>
            <a:r>
              <a:rPr lang="pt-BR" sz="2000" dirty="0"/>
              <a:t>A função valor V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000" dirty="0"/>
              <a:t>(s) expressa esta noção, em termos das recompensas e da política de ações. </a:t>
            </a:r>
          </a:p>
          <a:p>
            <a:pPr lvl="1"/>
            <a:r>
              <a:rPr lang="pt-BR" sz="2000" b="1" dirty="0"/>
              <a:t>Representa a recompensa a receber em um estado </a:t>
            </a:r>
            <a:r>
              <a:rPr lang="pt-BR" sz="2000" b="1" i="1" dirty="0"/>
              <a:t>s</a:t>
            </a:r>
            <a:r>
              <a:rPr lang="pt-BR" sz="2000" b="1" dirty="0"/>
              <a:t>, mais as recompensas futuras se ele seguir uma política de ações 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π.</a:t>
            </a:r>
            <a:r>
              <a:rPr lang="pt-BR" sz="2000" b="1" dirty="0"/>
              <a:t> </a:t>
            </a:r>
          </a:p>
          <a:p>
            <a:pPr lvl="1"/>
            <a:r>
              <a:rPr lang="pt-BR" sz="2000" dirty="0"/>
              <a:t>Exemplo: tornar-se diretor é bom pelo que o cargo permite e permitirá nas próximas promoções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r>
              <a:rPr lang="pt-BR" sz="2400" dirty="0"/>
              <a:t>V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(s</a:t>
            </a:r>
            <a:r>
              <a:rPr lang="pt-BR" sz="2400" baseline="-25000" dirty="0"/>
              <a:t>0</a:t>
            </a:r>
            <a:r>
              <a:rPr lang="pt-BR" sz="2400" dirty="0"/>
              <a:t>) = r0 + r1 + r2 + r3 + ... </a:t>
            </a:r>
          </a:p>
          <a:p>
            <a:pPr lvl="1"/>
            <a:r>
              <a:rPr lang="pt-BR" sz="2000" dirty="0"/>
              <a:t>Problema: se o tempo for infinito, a função valor do estado tende a infinito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66518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Função Valor das Ações Q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3200" dirty="0"/>
              <a:t>(s, a) : (S, A) → 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A função valor das ações</a:t>
            </a:r>
            <a:r>
              <a:rPr lang="pt-BR" sz="2400" dirty="0"/>
              <a:t> Q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(s, a) indica a soma das recompensas a obter, dado que: </a:t>
            </a:r>
          </a:p>
          <a:p>
            <a:pPr lvl="1"/>
            <a:r>
              <a:rPr lang="pt-BR" sz="2000" dirty="0"/>
              <a:t>o agente está no estado </a:t>
            </a:r>
            <a:r>
              <a:rPr lang="pt-BR" sz="2000" i="1" dirty="0"/>
              <a:t>s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executou uma ação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a partir daí, seguiu uma política de ações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000" dirty="0" smtClean="0"/>
              <a:t>.</a:t>
            </a:r>
          </a:p>
          <a:p>
            <a:endParaRPr lang="pt-BR" sz="400" dirty="0" smtClean="0"/>
          </a:p>
          <a:p>
            <a:endParaRPr lang="pt-BR" sz="400" dirty="0"/>
          </a:p>
          <a:p>
            <a:endParaRPr lang="pt-BR" sz="400" dirty="0"/>
          </a:p>
          <a:p>
            <a:r>
              <a:rPr lang="pt-BR" sz="2400" b="1" dirty="0"/>
              <a:t>Q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b="1" dirty="0"/>
              <a:t>(</a:t>
            </a:r>
            <a:r>
              <a:rPr lang="pt-BR" sz="2400" b="1" i="1" dirty="0"/>
              <a:t>s</a:t>
            </a:r>
            <a:r>
              <a:rPr lang="pt-BR" sz="2400" b="1" dirty="0"/>
              <a:t>, </a:t>
            </a:r>
            <a:r>
              <a:rPr lang="pt-BR" sz="2400" b="1" i="1" dirty="0"/>
              <a:t>a</a:t>
            </a:r>
            <a:r>
              <a:rPr lang="pt-BR" sz="2400" b="1" dirty="0"/>
              <a:t>) = r(</a:t>
            </a:r>
            <a:r>
              <a:rPr lang="pt-BR" sz="2400" b="1" i="1" dirty="0"/>
              <a:t>s</a:t>
            </a:r>
            <a:r>
              <a:rPr lang="pt-BR" sz="2400" b="1" dirty="0"/>
              <a:t>, </a:t>
            </a:r>
            <a:r>
              <a:rPr lang="pt-BR" sz="2400" b="1" i="1" dirty="0"/>
              <a:t>a</a:t>
            </a:r>
            <a:r>
              <a:rPr lang="pt-BR" sz="2400" b="1" dirty="0"/>
              <a:t>) + V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b="1" dirty="0"/>
              <a:t>(</a:t>
            </a:r>
            <a:r>
              <a:rPr lang="pt-BR" sz="2400" b="1" i="1" dirty="0"/>
              <a:t>s</a:t>
            </a:r>
            <a:r>
              <a:rPr lang="pt-BR" sz="2400" b="1" dirty="0"/>
              <a:t>’)</a:t>
            </a:r>
            <a:r>
              <a:rPr lang="pt-BR" sz="2400" dirty="0"/>
              <a:t>, onde: </a:t>
            </a:r>
          </a:p>
          <a:p>
            <a:pPr lvl="1"/>
            <a:r>
              <a:rPr lang="pt-BR" sz="2000" dirty="0"/>
              <a:t>S’ =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t-BR" sz="2000" dirty="0"/>
              <a:t>(</a:t>
            </a:r>
            <a:r>
              <a:rPr lang="pt-BR" sz="2000" i="1" dirty="0" err="1"/>
              <a:t>s</a:t>
            </a:r>
            <a:r>
              <a:rPr lang="pt-BR" sz="2000" dirty="0" err="1"/>
              <a:t>,</a:t>
            </a:r>
            <a:r>
              <a:rPr lang="pt-BR" sz="2000" i="1" dirty="0" err="1"/>
              <a:t>a</a:t>
            </a:r>
            <a:r>
              <a:rPr lang="pt-BR" sz="2000" dirty="0"/>
              <a:t>) = indica em qual estado o agente está, dado que ele estava no estado </a:t>
            </a:r>
            <a:r>
              <a:rPr lang="pt-BR" sz="2000" i="1" dirty="0"/>
              <a:t>s</a:t>
            </a:r>
            <a:r>
              <a:rPr lang="pt-BR" sz="2000" dirty="0"/>
              <a:t> e executou a ação </a:t>
            </a:r>
            <a:r>
              <a:rPr lang="pt-BR" sz="2000" i="1" dirty="0"/>
              <a:t>a</a:t>
            </a:r>
            <a:r>
              <a:rPr lang="pt-BR" sz="2000" dirty="0"/>
              <a:t>.</a:t>
            </a:r>
          </a:p>
          <a:p>
            <a:pPr lvl="1"/>
            <a:r>
              <a:rPr lang="pt-BR" sz="2000" b="1" dirty="0"/>
              <a:t>O valor da ação é a recompensa da ação mais o valor do estado para onde o agente vai devido à ação.</a:t>
            </a:r>
            <a:endParaRPr lang="pt-BR" sz="1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6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66751" y="3544838"/>
            <a:ext cx="2111375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/>
            <a:r>
              <a:rPr lang="en-US" sz="1400" baseline="0" dirty="0" err="1" smtClean="0">
                <a:latin typeface="+mn-lt"/>
              </a:rPr>
              <a:t>Sistema</a:t>
            </a:r>
            <a:r>
              <a:rPr lang="en-US" sz="1400" dirty="0" smtClean="0">
                <a:latin typeface="+mn-lt"/>
              </a:rPr>
              <a:t> de </a:t>
            </a:r>
            <a:r>
              <a:rPr lang="en-US" sz="1400" dirty="0" err="1" smtClean="0">
                <a:latin typeface="+mn-lt"/>
              </a:rPr>
              <a:t>Aprendizado</a:t>
            </a:r>
            <a:r>
              <a:rPr lang="en-US" sz="1400" dirty="0" smtClean="0">
                <a:latin typeface="+mn-lt"/>
              </a:rPr>
              <a:t> </a:t>
            </a:r>
          </a:p>
          <a:p>
            <a:pPr algn="ctr"/>
            <a:r>
              <a:rPr lang="en-US" sz="1400" dirty="0" err="1" smtClean="0">
                <a:latin typeface="+mn-lt"/>
              </a:rPr>
              <a:t>Supervisionado</a:t>
            </a:r>
            <a:endParaRPr lang="en-US" sz="1400" baseline="0" dirty="0">
              <a:latin typeface="+mn-lt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99455" y="3843288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906565" y="3792488"/>
            <a:ext cx="99264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baseline="0" dirty="0" err="1" smtClean="0">
                <a:latin typeface="+mn-lt"/>
              </a:rPr>
              <a:t>Entrada</a:t>
            </a:r>
            <a:endParaRPr lang="en-US" sz="2000" baseline="0" dirty="0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599524" y="3792488"/>
            <a:ext cx="7421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dirty="0" err="1" smtClean="0">
                <a:latin typeface="+mn-lt"/>
              </a:rPr>
              <a:t>Saída</a:t>
            </a:r>
            <a:endParaRPr lang="en-US" sz="2000" baseline="0" dirty="0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228811" y="2420888"/>
            <a:ext cx="50631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baseline="0" dirty="0" err="1" smtClean="0">
                <a:latin typeface="+mn-lt"/>
              </a:rPr>
              <a:t>Informação</a:t>
            </a:r>
            <a:r>
              <a:rPr lang="en-US" sz="2000" dirty="0" smtClean="0">
                <a:latin typeface="+mn-lt"/>
              </a:rPr>
              <a:t> de </a:t>
            </a:r>
            <a:r>
              <a:rPr lang="en-US" sz="2000" dirty="0" err="1" smtClean="0">
                <a:latin typeface="+mn-lt"/>
              </a:rPr>
              <a:t>Treinanento</a:t>
            </a:r>
            <a:r>
              <a:rPr lang="en-US" sz="2000" baseline="0" dirty="0" smtClean="0">
                <a:latin typeface="+mn-lt"/>
              </a:rPr>
              <a:t> </a:t>
            </a:r>
            <a:r>
              <a:rPr lang="en-US" sz="2000" baseline="0" dirty="0">
                <a:latin typeface="+mn-lt"/>
              </a:rPr>
              <a:t>= </a:t>
            </a:r>
            <a:r>
              <a:rPr lang="en-US" sz="2000" baseline="0" dirty="0" err="1" smtClean="0">
                <a:latin typeface="+mn-lt"/>
              </a:rPr>
              <a:t>Entradas</a:t>
            </a:r>
            <a:r>
              <a:rPr lang="en-US" sz="2000" dirty="0" smtClean="0">
                <a:latin typeface="+mn-lt"/>
              </a:rPr>
              <a:t> + </a:t>
            </a:r>
            <a:r>
              <a:rPr lang="en-US" sz="2000" dirty="0" err="1" smtClean="0">
                <a:latin typeface="+mn-lt"/>
              </a:rPr>
              <a:t>Saídas</a:t>
            </a:r>
            <a:endParaRPr lang="en-US" sz="2000" baseline="0" dirty="0">
              <a:latin typeface="+mn-lt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5400000">
            <a:off x="4491122" y="3008888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latin typeface="+mn-lt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6002635" y="3847351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2493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O aprendizado por reforço consiste em aprender uma política de ações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b="1" dirty="0"/>
              <a:t>* ótima</a:t>
            </a:r>
            <a:r>
              <a:rPr lang="pt-BR" sz="2800" dirty="0"/>
              <a:t>, que maximiza a função </a:t>
            </a:r>
            <a:r>
              <a:rPr lang="pt-BR" sz="2800" b="1" dirty="0"/>
              <a:t>V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b="1" dirty="0"/>
              <a:t>(V*)</a:t>
            </a:r>
            <a:r>
              <a:rPr lang="pt-BR" sz="2800" dirty="0"/>
              <a:t> ou a função </a:t>
            </a:r>
            <a:r>
              <a:rPr lang="pt-BR" sz="2800" b="1" dirty="0"/>
              <a:t>Q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800" b="1" dirty="0"/>
              <a:t>(Q*)</a:t>
            </a:r>
          </a:p>
          <a:p>
            <a:endParaRPr lang="pt-BR" sz="2800" dirty="0"/>
          </a:p>
          <a:p>
            <a:pPr lvl="1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* = </a:t>
            </a:r>
            <a:r>
              <a:rPr lang="pt-BR" sz="2400" dirty="0" err="1"/>
              <a:t>argmax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[V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t-BR" sz="2400" dirty="0"/>
              <a:t>(s)] </a:t>
            </a:r>
          </a:p>
          <a:p>
            <a:endParaRPr lang="pt-BR" sz="2800" dirty="0"/>
          </a:p>
          <a:p>
            <a:r>
              <a:rPr lang="pt-BR" sz="2800" dirty="0"/>
              <a:t>Em outras palavras, de que maneira o agente deve agir para maximizar as suas recompensas futuras.</a:t>
            </a:r>
          </a:p>
        </p:txBody>
      </p:sp>
    </p:spTree>
    <p:extLst>
      <p:ext uri="{BB962C8B-B14F-4D97-AF65-F5344CB8AC3E}">
        <p14:creationId xmlns:p14="http://schemas.microsoft.com/office/powerpoint/2010/main" val="1293330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Algoritmo Q Learning</a:t>
            </a:r>
          </a:p>
          <a:p>
            <a:endParaRPr lang="pt-BR" sz="2800" dirty="0"/>
          </a:p>
          <a:p>
            <a:r>
              <a:rPr lang="pt-BR" sz="2600" dirty="0"/>
              <a:t>Para todo estado </a:t>
            </a:r>
            <a:r>
              <a:rPr lang="pt-BR" sz="2600" i="1" dirty="0"/>
              <a:t>s</a:t>
            </a:r>
            <a:r>
              <a:rPr lang="pt-BR" sz="2600" dirty="0"/>
              <a:t> e ação </a:t>
            </a:r>
            <a:r>
              <a:rPr lang="pt-BR" sz="2600" i="1" dirty="0"/>
              <a:t>a</a:t>
            </a:r>
            <a:r>
              <a:rPr lang="pt-BR" sz="2600" dirty="0"/>
              <a:t>, inicialize a tabela Q[</a:t>
            </a:r>
            <a:r>
              <a:rPr lang="pt-BR" sz="2600" i="1" dirty="0"/>
              <a:t>s</a:t>
            </a:r>
            <a:r>
              <a:rPr lang="pt-BR" sz="2600" dirty="0"/>
              <a:t>][</a:t>
            </a:r>
            <a:r>
              <a:rPr lang="pt-BR" sz="2600" i="1" dirty="0"/>
              <a:t>a</a:t>
            </a:r>
            <a:r>
              <a:rPr lang="pt-BR" sz="2600" dirty="0"/>
              <a:t>] = 0</a:t>
            </a:r>
            <a:r>
              <a:rPr lang="pt-BR" sz="2600" dirty="0" smtClean="0"/>
              <a:t>;</a:t>
            </a:r>
          </a:p>
          <a:p>
            <a:r>
              <a:rPr lang="pt-BR" sz="2600" dirty="0" smtClean="0"/>
              <a:t>Para </a:t>
            </a:r>
            <a:r>
              <a:rPr lang="pt-BR" sz="2600" dirty="0"/>
              <a:t>sempre, faça: </a:t>
            </a:r>
          </a:p>
          <a:p>
            <a:pPr lvl="1"/>
            <a:r>
              <a:rPr lang="pt-BR" sz="2000" dirty="0"/>
              <a:t>Observe o estado atual </a:t>
            </a:r>
            <a:r>
              <a:rPr lang="pt-BR" sz="2000" i="1" dirty="0"/>
              <a:t>s</a:t>
            </a:r>
            <a:r>
              <a:rPr lang="pt-BR" sz="2000" dirty="0"/>
              <a:t>; </a:t>
            </a:r>
          </a:p>
          <a:p>
            <a:pPr lvl="1"/>
            <a:r>
              <a:rPr lang="pt-BR" sz="2000" dirty="0"/>
              <a:t>Escolha uma ação </a:t>
            </a:r>
            <a:r>
              <a:rPr lang="pt-BR" sz="2000" i="1" dirty="0"/>
              <a:t>a</a:t>
            </a:r>
            <a:r>
              <a:rPr lang="pt-BR" sz="2000" dirty="0"/>
              <a:t> e execute; </a:t>
            </a:r>
          </a:p>
          <a:p>
            <a:pPr lvl="1"/>
            <a:r>
              <a:rPr lang="pt-BR" sz="2000" dirty="0"/>
              <a:t>Observe o próximo estado </a:t>
            </a:r>
            <a:r>
              <a:rPr lang="pt-BR" sz="2000" i="1" dirty="0"/>
              <a:t>s</a:t>
            </a:r>
            <a:r>
              <a:rPr lang="pt-BR" sz="2000" dirty="0"/>
              <a:t>’ e recompensa </a:t>
            </a:r>
            <a:r>
              <a:rPr lang="pt-BR" sz="2000" i="1" dirty="0"/>
              <a:t>r</a:t>
            </a:r>
            <a:r>
              <a:rPr lang="pt-BR" sz="2000" dirty="0"/>
              <a:t>.</a:t>
            </a:r>
          </a:p>
          <a:p>
            <a:pPr lvl="1"/>
            <a:r>
              <a:rPr lang="pt-BR" sz="2000" dirty="0"/>
              <a:t>Atualize a tabela Q: </a:t>
            </a:r>
          </a:p>
          <a:p>
            <a:pPr lvl="2"/>
            <a:r>
              <a:rPr lang="pt-BR" sz="1600" dirty="0"/>
              <a:t>Q[s][a] = r + </a:t>
            </a:r>
            <a:r>
              <a:rPr lang="pt-BR" sz="1600" dirty="0" err="1"/>
              <a:t>max</a:t>
            </a:r>
            <a:r>
              <a:rPr lang="pt-BR" sz="1600" baseline="-25000" dirty="0" err="1"/>
              <a:t>a</a:t>
            </a:r>
            <a:r>
              <a:rPr lang="pt-BR" sz="1600" baseline="-25000" dirty="0"/>
              <a:t>’</a:t>
            </a:r>
            <a:r>
              <a:rPr lang="pt-BR" sz="1600" dirty="0"/>
              <a:t>(Q[s’][a’]) 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3140968"/>
            <a:ext cx="1859378" cy="954107"/>
          </a:xfrm>
          <a:prstGeom prst="wedgeRectCallout">
            <a:avLst>
              <a:gd name="adj1" fmla="val -164129"/>
              <a:gd name="adj2" fmla="val 57312"/>
            </a:avLst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Usufruir valores conhecidos ou explorar valores não computados? </a:t>
            </a:r>
            <a:endParaRPr lang="pt-B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7771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Dilema de Explorar ou Usufruir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Usufruir </a:t>
            </a:r>
          </a:p>
          <a:p>
            <a:pPr lvl="1"/>
            <a:r>
              <a:rPr lang="pt-BR" sz="2400" dirty="0"/>
              <a:t>Escolher a ação que atualmente está com maior valor Q(</a:t>
            </a:r>
            <a:r>
              <a:rPr lang="pt-BR" sz="2400" dirty="0" err="1"/>
              <a:t>s,a</a:t>
            </a:r>
            <a:r>
              <a:rPr lang="pt-BR" sz="2400" dirty="0"/>
              <a:t>) </a:t>
            </a:r>
          </a:p>
          <a:p>
            <a:r>
              <a:rPr lang="pt-BR" sz="2400" b="1" dirty="0"/>
              <a:t>Explorar </a:t>
            </a:r>
          </a:p>
          <a:p>
            <a:pPr lvl="1"/>
            <a:r>
              <a:rPr lang="pt-BR" sz="2400" dirty="0"/>
              <a:t>Escolher uma ação randômica, para que seu valor Q(</a:t>
            </a:r>
            <a:r>
              <a:rPr lang="pt-BR" sz="2400" dirty="0" err="1"/>
              <a:t>s,a</a:t>
            </a:r>
            <a:r>
              <a:rPr lang="pt-BR" sz="2400" dirty="0"/>
              <a:t>) seja atualizado </a:t>
            </a:r>
          </a:p>
          <a:p>
            <a:r>
              <a:rPr lang="pt-BR" sz="2400" dirty="0"/>
              <a:t>Dilema </a:t>
            </a:r>
          </a:p>
          <a:p>
            <a:pPr lvl="1"/>
            <a:r>
              <a:rPr lang="pt-BR" sz="2400" dirty="0"/>
              <a:t>Dado que eu aprendi que Q(s, a) vale 100, vale a pena tentar executar a ação a’ se Q(s, a’) por enquanto vale 20? </a:t>
            </a:r>
          </a:p>
          <a:p>
            <a:pPr lvl="1"/>
            <a:r>
              <a:rPr lang="pt-BR" sz="2400" dirty="0"/>
              <a:t>Depende do ambiente, da quantidade de ações já tomadas e da quantidade de ações restantes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2558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[Tesauro, 1995] Modelagem do </a:t>
            </a:r>
            <a:r>
              <a:rPr lang="pt-BR" sz="2800" b="1" dirty="0"/>
              <a:t>jogo de gamão</a:t>
            </a:r>
            <a:r>
              <a:rPr lang="pt-BR" sz="2800" dirty="0"/>
              <a:t> como um problema de aprendizagem por reforço: </a:t>
            </a:r>
          </a:p>
          <a:p>
            <a:pPr lvl="1"/>
            <a:r>
              <a:rPr lang="pt-BR" sz="2400" dirty="0"/>
              <a:t>Vitória: +100 </a:t>
            </a:r>
          </a:p>
          <a:p>
            <a:pPr lvl="1"/>
            <a:r>
              <a:rPr lang="pt-BR" sz="2400" dirty="0"/>
              <a:t>Derrota: –100 </a:t>
            </a:r>
          </a:p>
          <a:p>
            <a:endParaRPr lang="pt-BR" sz="2800" dirty="0"/>
          </a:p>
          <a:p>
            <a:r>
              <a:rPr lang="pt-BR" sz="2800" dirty="0"/>
              <a:t>Após 1 milhão de partidas contra ele mesmo, joga tão bem quanto o melhor jogador humano.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43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4193" y="3566766"/>
            <a:ext cx="2497201" cy="738682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algn="ctr" defTabSz="809625">
              <a:lnSpc>
                <a:spcPct val="85000"/>
              </a:lnSpc>
            </a:pPr>
            <a:r>
              <a:rPr lang="en-US" sz="2100" b="1" baseline="0" dirty="0" err="1">
                <a:latin typeface="Helvetica" pitchFamily="1" charset="0"/>
              </a:rPr>
              <a:t>Neurogammon</a:t>
            </a:r>
            <a:endParaRPr lang="en-US" sz="2100" b="1" baseline="0" dirty="0">
              <a:latin typeface="Helvetica" pitchFamily="1" charset="0"/>
            </a:endParaRPr>
          </a:p>
          <a:p>
            <a:pPr algn="ctr" defTabSz="809625">
              <a:lnSpc>
                <a:spcPct val="85000"/>
              </a:lnSpc>
            </a:pPr>
            <a:r>
              <a:rPr lang="en-US" sz="1600" b="1" baseline="0" dirty="0" smtClean="0">
                <a:latin typeface="Helvetica" pitchFamily="1" charset="0"/>
              </a:rPr>
              <a:t>trained with 15,000</a:t>
            </a:r>
            <a:endParaRPr lang="en-US" sz="1600" b="1" baseline="0" dirty="0">
              <a:latin typeface="Helvetica" pitchFamily="1" charset="0"/>
            </a:endParaRPr>
          </a:p>
          <a:p>
            <a:pPr algn="ctr" defTabSz="809625">
              <a:lnSpc>
                <a:spcPct val="85000"/>
              </a:lnSpc>
            </a:pPr>
            <a:r>
              <a:rPr lang="en-US" sz="1600" b="1" baseline="0" dirty="0">
                <a:latin typeface="Helvetica" pitchFamily="1" charset="0"/>
              </a:rPr>
              <a:t>expert-labeled examples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262188" y="2517428"/>
            <a:ext cx="0" cy="2276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73300" y="4805016"/>
            <a:ext cx="4435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80246" y="3142903"/>
            <a:ext cx="1666846" cy="830245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algn="ctr" defTabSz="809625">
              <a:lnSpc>
                <a:spcPct val="85000"/>
              </a:lnSpc>
            </a:pPr>
            <a:r>
              <a:rPr lang="en-US" sz="2000" b="1" baseline="0">
                <a:latin typeface="Helvetica" pitchFamily="1" charset="0"/>
              </a:rPr>
              <a:t>performance</a:t>
            </a:r>
          </a:p>
          <a:p>
            <a:pPr algn="ctr" defTabSz="809625">
              <a:lnSpc>
                <a:spcPct val="85000"/>
              </a:lnSpc>
            </a:pPr>
            <a:r>
              <a:rPr lang="en-US" sz="2000" b="1" baseline="0">
                <a:latin typeface="Helvetica" pitchFamily="1" charset="0"/>
              </a:rPr>
              <a:t>against</a:t>
            </a:r>
          </a:p>
          <a:p>
            <a:pPr algn="ctr" defTabSz="809625">
              <a:lnSpc>
                <a:spcPct val="85000"/>
              </a:lnSpc>
            </a:pPr>
            <a:r>
              <a:rPr lang="en-US" sz="2000" b="1" baseline="0">
                <a:latin typeface="Helvetica" pitchFamily="1" charset="0"/>
              </a:rPr>
              <a:t>gammontool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176463" y="4270028"/>
            <a:ext cx="68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176463" y="2641253"/>
            <a:ext cx="68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88795" y="4146203"/>
            <a:ext cx="419710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50%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712607" y="2517428"/>
            <a:ext cx="419710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70%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611813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736850" y="4820891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665538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03750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602678" y="4882803"/>
            <a:ext cx="198495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498410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10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436623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20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444685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40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6607175" y="4809778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440048" y="4871691"/>
            <a:ext cx="283454" cy="202381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200" b="1" baseline="0">
                <a:latin typeface="Helvetica" pitchFamily="1" charset="0"/>
              </a:rPr>
              <a:t>80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749550" y="3566766"/>
            <a:ext cx="892175" cy="388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3665538" y="3555653"/>
            <a:ext cx="904875" cy="111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592638" y="3555653"/>
            <a:ext cx="995362" cy="111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5611813" y="3544541"/>
            <a:ext cx="984250" cy="222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2749550" y="3666778"/>
            <a:ext cx="904875" cy="736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3676650" y="3109566"/>
            <a:ext cx="962025" cy="5572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4660900" y="2763491"/>
            <a:ext cx="984250" cy="3460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5667375" y="2552353"/>
            <a:ext cx="939800" cy="21113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3966081" y="2384078"/>
            <a:ext cx="1729363" cy="529394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algn="ctr" defTabSz="809625">
              <a:lnSpc>
                <a:spcPct val="85000"/>
              </a:lnSpc>
            </a:pPr>
            <a:r>
              <a:rPr lang="en-US" sz="2100" b="1" baseline="0">
                <a:latin typeface="Helvetica" pitchFamily="1" charset="0"/>
              </a:rPr>
              <a:t>TD-Gammon</a:t>
            </a:r>
          </a:p>
          <a:p>
            <a:pPr algn="ctr" defTabSz="809625">
              <a:lnSpc>
                <a:spcPct val="85000"/>
              </a:lnSpc>
            </a:pPr>
            <a:r>
              <a:rPr lang="en-US" sz="1600" b="1" baseline="0">
                <a:latin typeface="Helvetica" pitchFamily="1" charset="0"/>
              </a:rPr>
              <a:t>self-play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7127875" y="2696816"/>
            <a:ext cx="1466850" cy="252412"/>
          </a:xfrm>
          <a:prstGeom prst="rect">
            <a:avLst/>
          </a:prstGeom>
          <a:noFill/>
          <a:ln w="12700" cmpd="tri">
            <a:noFill/>
            <a:miter lim="800000"/>
            <a:headEnd/>
            <a:tailEnd/>
          </a:ln>
          <a:effectLst/>
        </p:spPr>
        <p:txBody>
          <a:bodyPr wrap="none" lIns="56219" tIns="22488" rIns="56219" bIns="22488">
            <a:spAutoFit/>
          </a:bodyPr>
          <a:lstStyle/>
          <a:p>
            <a:pPr defTabSz="809625">
              <a:lnSpc>
                <a:spcPct val="85000"/>
              </a:lnSpc>
            </a:pPr>
            <a:r>
              <a:rPr lang="en-US" sz="1600" b="1" baseline="0">
                <a:latin typeface="Helvetica" pitchFamily="1" charset="0"/>
              </a:rPr>
              <a:t>Tesauro, 1992</a:t>
            </a:r>
          </a:p>
        </p:txBody>
      </p:sp>
    </p:spTree>
    <p:extLst>
      <p:ext uri="{BB962C8B-B14F-4D97-AF65-F5344CB8AC3E}">
        <p14:creationId xmlns:p14="http://schemas.microsoft.com/office/powerpoint/2010/main" val="1868245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[</a:t>
            </a:r>
            <a:r>
              <a:rPr lang="en-US" sz="2800" dirty="0">
                <a:latin typeface="Helvetica" pitchFamily="1" charset="0"/>
              </a:rPr>
              <a:t>Crites and </a:t>
            </a:r>
            <a:r>
              <a:rPr lang="en-US" sz="2800" dirty="0" err="1">
                <a:latin typeface="Helvetica" pitchFamily="1" charset="0"/>
              </a:rPr>
              <a:t>Barto</a:t>
            </a:r>
            <a:r>
              <a:rPr lang="en-US" sz="2800" dirty="0">
                <a:latin typeface="Helvetica" pitchFamily="1" charset="0"/>
              </a:rPr>
              <a:t>, 1996] </a:t>
            </a:r>
            <a:r>
              <a:rPr lang="pt-BR" sz="2800" dirty="0"/>
              <a:t>Controle de Ele</a:t>
            </a:r>
            <a:r>
              <a:rPr lang="en-US" sz="2800" dirty="0"/>
              <a:t>v</a:t>
            </a:r>
            <a:r>
              <a:rPr lang="pt-BR" sz="2800" dirty="0"/>
              <a:t>adores</a:t>
            </a:r>
          </a:p>
          <a:p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2387" y="2204864"/>
            <a:ext cx="25135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 baseline="0" dirty="0">
                <a:latin typeface="Helvetica" pitchFamily="1" charset="0"/>
              </a:rPr>
              <a:t>10 </a:t>
            </a:r>
            <a:r>
              <a:rPr lang="pt-BR" b="1" baseline="0" dirty="0">
                <a:latin typeface="Helvetica" pitchFamily="1" charset="0"/>
              </a:rPr>
              <a:t>andares</a:t>
            </a:r>
            <a:r>
              <a:rPr lang="en-US" b="1" baseline="0" dirty="0">
                <a:latin typeface="Helvetica" pitchFamily="1" charset="0"/>
              </a:rPr>
              <a:t>, 4 </a:t>
            </a:r>
            <a:r>
              <a:rPr lang="pt-BR" b="1" baseline="0" dirty="0">
                <a:latin typeface="Helvetica" pitchFamily="1" charset="0"/>
              </a:rPr>
              <a:t>cabines</a:t>
            </a:r>
            <a:endParaRPr lang="en-US" b="1" baseline="0" dirty="0">
              <a:latin typeface="Helvetica" pitchFamily="1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9632" y="2708920"/>
            <a:ext cx="2298700" cy="28956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675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390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105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20182" y="2816870"/>
            <a:ext cx="330200" cy="269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37432" y="33439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80432" y="37122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08932" y="29883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90032" y="4753620"/>
            <a:ext cx="203200" cy="355600"/>
          </a:xfrm>
          <a:prstGeom prst="rect">
            <a:avLst/>
          </a:prstGeom>
          <a:solidFill>
            <a:srgbClr val="063DE8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16016" y="2780928"/>
            <a:ext cx="3416300" cy="26273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pt-BR" b="1" baseline="0" dirty="0" smtClean="0">
                <a:latin typeface="Arial" charset="0"/>
              </a:rPr>
              <a:t>Estados</a:t>
            </a:r>
            <a:r>
              <a:rPr kumimoji="1" lang="pt-BR" baseline="0" dirty="0" smtClean="0">
                <a:latin typeface="Arial" charset="0"/>
              </a:rPr>
              <a:t>: estados dos botões; posição, direção, e estado de movimentação dos elevadores; passageiros</a:t>
            </a:r>
            <a:r>
              <a:rPr kumimoji="1" lang="pt-BR" dirty="0" smtClean="0">
                <a:latin typeface="Arial" charset="0"/>
              </a:rPr>
              <a:t> nos elevadores e esperando.</a:t>
            </a:r>
            <a:endParaRPr kumimoji="1" lang="pt-BR" baseline="0" dirty="0" smtClean="0">
              <a:latin typeface="Arial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pt-BR" b="1" baseline="0" dirty="0" smtClean="0">
                <a:latin typeface="Arial" charset="0"/>
              </a:rPr>
              <a:t>Ações</a:t>
            </a:r>
            <a:r>
              <a:rPr kumimoji="1" lang="pt-BR" baseline="0" dirty="0" smtClean="0">
                <a:latin typeface="Arial" charset="0"/>
              </a:rPr>
              <a:t>: parar</a:t>
            </a:r>
            <a:r>
              <a:rPr kumimoji="1" lang="pt-BR" dirty="0" smtClean="0">
                <a:latin typeface="Arial" charset="0"/>
              </a:rPr>
              <a:t> em</a:t>
            </a:r>
            <a:r>
              <a:rPr kumimoji="1" lang="pt-BR" baseline="0" dirty="0" smtClean="0">
                <a:latin typeface="Arial" charset="0"/>
              </a:rPr>
              <a:t>, passar, próximo andar.</a:t>
            </a:r>
          </a:p>
          <a:p>
            <a:pPr marL="342900" indent="-342900" algn="l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pt-BR" b="1" baseline="0" dirty="0" smtClean="0">
                <a:latin typeface="Arial" charset="0"/>
              </a:rPr>
              <a:t>Recompensas</a:t>
            </a:r>
            <a:r>
              <a:rPr kumimoji="1" lang="pt-BR" b="1" dirty="0" smtClean="0">
                <a:latin typeface="Arial" charset="0"/>
              </a:rPr>
              <a:t>: </a:t>
            </a:r>
            <a:r>
              <a:rPr kumimoji="1" lang="pt-BR" dirty="0" smtClean="0">
                <a:latin typeface="Arial" charset="0"/>
              </a:rPr>
              <a:t>simplesmente  -</a:t>
            </a:r>
            <a:r>
              <a:rPr kumimoji="1" lang="pt-BR" baseline="0" dirty="0" smtClean="0">
                <a:latin typeface="Arial" charset="0"/>
              </a:rPr>
              <a:t>1 por tempo em que</a:t>
            </a:r>
            <a:r>
              <a:rPr kumimoji="1" lang="pt-BR" dirty="0" smtClean="0">
                <a:latin typeface="Arial" charset="0"/>
              </a:rPr>
              <a:t> cada pessoa ficava esperando.</a:t>
            </a:r>
            <a:endParaRPr kumimoji="1" lang="pt-BR" b="1" baseline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28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6886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Mitchell, T. </a:t>
            </a:r>
            <a:r>
              <a:rPr lang="en-US" sz="2000" b="1" dirty="0"/>
              <a:t>Machine Learning</a:t>
            </a:r>
            <a:r>
              <a:rPr lang="en-US" sz="2000" dirty="0"/>
              <a:t>, McGraw–Hill Science/Engineering/Math, 1997.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r>
              <a:rPr lang="en-US" sz="2000" dirty="0" err="1" smtClean="0"/>
              <a:t>Duda</a:t>
            </a:r>
            <a:r>
              <a:rPr lang="en-US" sz="2000" dirty="0" smtClean="0"/>
              <a:t>, R., Hart, P., Stork, D., </a:t>
            </a:r>
            <a:r>
              <a:rPr lang="en-US" sz="2000" b="1" dirty="0"/>
              <a:t>Pattern Classification</a:t>
            </a:r>
            <a:r>
              <a:rPr lang="en-US" sz="2000" dirty="0"/>
              <a:t>, John Wiley &amp; Sons, </a:t>
            </a:r>
            <a:r>
              <a:rPr lang="en-US" sz="2000" dirty="0" smtClean="0"/>
              <a:t>2000</a:t>
            </a:r>
            <a:endParaRPr lang="en-US" sz="2000" b="1" dirty="0" smtClean="0"/>
          </a:p>
          <a:p>
            <a:endParaRPr lang="pt-BR" sz="2000" dirty="0"/>
          </a:p>
        </p:txBody>
      </p:sp>
      <p:pic>
        <p:nvPicPr>
          <p:cNvPr id="5122" name="Picture 2" descr="http://www.abulsme.com/images/mlcoverW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00808"/>
            <a:ext cx="1514186" cy="20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media.wiley.com/product_data/coverImage300/93/04710566/04710566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556"/>
            <a:ext cx="151418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Não-Supervisionado</a:t>
            </a:r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766751" y="2749297"/>
            <a:ext cx="2111375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/>
            <a:r>
              <a:rPr lang="en-US" sz="1400" baseline="0" dirty="0" err="1" smtClean="0">
                <a:latin typeface="+mn-lt"/>
              </a:rPr>
              <a:t>Sistema</a:t>
            </a:r>
            <a:r>
              <a:rPr lang="en-US" sz="1400" dirty="0" smtClean="0">
                <a:latin typeface="+mn-lt"/>
              </a:rPr>
              <a:t> de </a:t>
            </a:r>
            <a:r>
              <a:rPr lang="en-US" sz="1400" dirty="0" err="1" smtClean="0">
                <a:latin typeface="+mn-lt"/>
              </a:rPr>
              <a:t>Aprendizado</a:t>
            </a:r>
            <a:r>
              <a:rPr lang="en-US" sz="1400" dirty="0" smtClean="0">
                <a:latin typeface="+mn-lt"/>
              </a:rPr>
              <a:t> </a:t>
            </a:r>
          </a:p>
          <a:p>
            <a:pPr algn="ctr"/>
            <a:r>
              <a:rPr lang="en-US" sz="1400" dirty="0" err="1" smtClean="0">
                <a:latin typeface="+mn-lt"/>
              </a:rPr>
              <a:t>Não-Supervisionado</a:t>
            </a:r>
            <a:endParaRPr lang="en-US" sz="1400" baseline="0" dirty="0">
              <a:latin typeface="+mn-lt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099455" y="3047747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947858" y="2996947"/>
            <a:ext cx="99264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aseline="0" dirty="0" err="1" smtClean="0">
                <a:latin typeface="+mn-lt"/>
              </a:rPr>
              <a:t>Entrada</a:t>
            </a:r>
            <a:endParaRPr lang="en-US" sz="2000" baseline="0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628378" y="2996947"/>
            <a:ext cx="7421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Saída</a:t>
            </a:r>
            <a:endParaRPr lang="en-US" sz="2000" baseline="0" dirty="0">
              <a:latin typeface="+mn-lt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693767" y="4286369"/>
            <a:ext cx="425449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Objetivo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Agrupar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objetos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semelhantes</a:t>
            </a:r>
            <a:endParaRPr lang="en-US" sz="2000" dirty="0" smtClean="0">
              <a:latin typeface="+mn-lt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6002635" y="3051810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62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</a:t>
            </a:r>
            <a:r>
              <a:rPr lang="pt-BR" dirty="0" smtClean="0"/>
              <a:t>Por Reforço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766751" y="3328814"/>
            <a:ext cx="2111375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/>
            <a:r>
              <a:rPr lang="en-US" sz="1400" baseline="0" dirty="0" err="1" smtClean="0">
                <a:latin typeface="+mn-lt"/>
              </a:rPr>
              <a:t>Sistema</a:t>
            </a:r>
            <a:r>
              <a:rPr lang="en-US" sz="1400" dirty="0" smtClean="0">
                <a:latin typeface="+mn-lt"/>
              </a:rPr>
              <a:t> de </a:t>
            </a:r>
            <a:r>
              <a:rPr lang="en-US" sz="1400" dirty="0" err="1" smtClean="0">
                <a:latin typeface="+mn-lt"/>
              </a:rPr>
              <a:t>Aprendizado</a:t>
            </a:r>
            <a:r>
              <a:rPr lang="en-US" sz="1400" dirty="0" smtClean="0">
                <a:latin typeface="+mn-lt"/>
              </a:rPr>
              <a:t> </a:t>
            </a:r>
          </a:p>
          <a:p>
            <a:pPr algn="ctr"/>
            <a:r>
              <a:rPr lang="en-US" sz="1400" dirty="0" err="1" smtClean="0">
                <a:latin typeface="+mn-lt"/>
              </a:rPr>
              <a:t>Por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Reforço</a:t>
            </a:r>
            <a:endParaRPr lang="en-US" sz="1400" baseline="0" dirty="0">
              <a:latin typeface="+mn-lt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099455" y="3627264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947858" y="3576464"/>
            <a:ext cx="99264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aseline="0" dirty="0" err="1" smtClean="0">
                <a:latin typeface="+mn-lt"/>
              </a:rPr>
              <a:t>Entrada</a:t>
            </a:r>
            <a:endParaRPr lang="en-US" sz="2000" baseline="0" dirty="0">
              <a:latin typeface="+mn-lt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628378" y="3576464"/>
            <a:ext cx="7421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Saída</a:t>
            </a:r>
            <a:endParaRPr lang="en-US" sz="2000" baseline="0" dirty="0">
              <a:latin typeface="+mn-lt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1331640" y="2204864"/>
            <a:ext cx="68847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baseline="0" dirty="0" err="1" smtClean="0">
                <a:latin typeface="+mn-lt"/>
              </a:rPr>
              <a:t>Informação</a:t>
            </a:r>
            <a:r>
              <a:rPr lang="en-US" sz="2000" dirty="0" smtClean="0">
                <a:latin typeface="+mn-lt"/>
              </a:rPr>
              <a:t> de </a:t>
            </a:r>
            <a:r>
              <a:rPr lang="en-US" sz="2000" dirty="0" err="1" smtClean="0">
                <a:latin typeface="+mn-lt"/>
              </a:rPr>
              <a:t>Treinanento</a:t>
            </a:r>
            <a:r>
              <a:rPr lang="en-US" sz="2000" baseline="0" dirty="0" smtClean="0">
                <a:latin typeface="+mn-lt"/>
              </a:rPr>
              <a:t> </a:t>
            </a:r>
            <a:r>
              <a:rPr lang="en-US" sz="2000" baseline="0" dirty="0">
                <a:latin typeface="+mn-lt"/>
              </a:rPr>
              <a:t>= </a:t>
            </a:r>
            <a:r>
              <a:rPr lang="en-US" sz="2000" baseline="0" dirty="0" err="1" smtClean="0">
                <a:latin typeface="+mn-lt"/>
              </a:rPr>
              <a:t>Avaliação</a:t>
            </a:r>
            <a:r>
              <a:rPr lang="en-US" sz="2000" baseline="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baseline="0" dirty="0" err="1" smtClean="0">
                <a:latin typeface="+mn-lt"/>
              </a:rPr>
              <a:t>Recompenças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Punições</a:t>
            </a:r>
            <a:r>
              <a:rPr lang="en-US" sz="2000" dirty="0" smtClean="0">
                <a:latin typeface="+mn-lt"/>
              </a:rPr>
              <a:t>)</a:t>
            </a:r>
            <a:endParaRPr lang="en-US" sz="2000" baseline="0" dirty="0">
              <a:latin typeface="+mn-lt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 rot="5400000">
            <a:off x="4491122" y="2792864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002635" y="3631327"/>
            <a:ext cx="533102" cy="292100"/>
          </a:xfrm>
          <a:prstGeom prst="rightArrow">
            <a:avLst>
              <a:gd name="adj1" fmla="val 59348"/>
              <a:gd name="adj2" fmla="val 73554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>
              <a:latin typeface="+mn-lt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189407" y="4797152"/>
            <a:ext cx="533492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err="1" smtClean="0">
                <a:latin typeface="+mn-lt"/>
              </a:rPr>
              <a:t>Objetivo</a:t>
            </a:r>
            <a:r>
              <a:rPr lang="en-US" sz="2000" dirty="0" smtClean="0">
                <a:latin typeface="+mn-lt"/>
              </a:rPr>
              <a:t>: C</a:t>
            </a:r>
            <a:r>
              <a:rPr lang="pt-BR" sz="2000" dirty="0" smtClean="0">
                <a:latin typeface="+mn-lt"/>
              </a:rPr>
              <a:t>onseguir o máximo de reforço possível</a:t>
            </a: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255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Como um agente aprende a escolher ações apenas interagindo com o ambiente? </a:t>
            </a:r>
          </a:p>
          <a:p>
            <a:pPr lvl="1"/>
            <a:endParaRPr lang="pt-BR" sz="1600" dirty="0"/>
          </a:p>
          <a:p>
            <a:pPr lvl="1"/>
            <a:r>
              <a:rPr lang="pt-BR" sz="2000" dirty="0"/>
              <a:t>Muitas vezes é impraticável o uso de aprendizado supervisionado. </a:t>
            </a:r>
          </a:p>
          <a:p>
            <a:pPr lvl="1"/>
            <a:endParaRPr lang="pt-BR" sz="1600" dirty="0"/>
          </a:p>
          <a:p>
            <a:pPr lvl="1"/>
            <a:r>
              <a:rPr lang="pt-BR" sz="2000" dirty="0"/>
              <a:t>Como obter exemplos do comportamento correto e representativo para qualquer situação? </a:t>
            </a:r>
          </a:p>
          <a:p>
            <a:pPr lvl="1"/>
            <a:endParaRPr lang="pt-BR" sz="1400" dirty="0"/>
          </a:p>
          <a:p>
            <a:pPr lvl="1"/>
            <a:r>
              <a:rPr lang="pt-BR" sz="2000" dirty="0"/>
              <a:t>E se o agente for atuar em um ambiente desconhecido? </a:t>
            </a:r>
          </a:p>
          <a:p>
            <a:pPr lvl="1"/>
            <a:endParaRPr lang="pt-BR" sz="1600" dirty="0"/>
          </a:p>
          <a:p>
            <a:pPr lvl="1"/>
            <a:r>
              <a:rPr lang="pt-BR" sz="2000" dirty="0"/>
              <a:t>Exemplos: </a:t>
            </a:r>
          </a:p>
          <a:p>
            <a:pPr lvl="2"/>
            <a:r>
              <a:rPr lang="pt-BR" sz="1800" dirty="0"/>
              <a:t>Criança adquirindo coordenação motora. </a:t>
            </a:r>
          </a:p>
          <a:p>
            <a:pPr lvl="2"/>
            <a:r>
              <a:rPr lang="pt-BR" sz="1800" dirty="0"/>
              <a:t>Robô interagindo com um ambiente para atingir objetivos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7807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As setas indicam a “força” entre dois estados.</a:t>
            </a:r>
          </a:p>
          <a:p>
            <a:endParaRPr lang="pt-BR" sz="2000" smtClean="0"/>
          </a:p>
          <a:p>
            <a:r>
              <a:rPr lang="pt-BR" sz="2000" smtClean="0"/>
              <a:t>Inicialmente todas as setas possuem o mesmo valor de força.</a:t>
            </a:r>
          </a:p>
          <a:p>
            <a:endParaRPr lang="pt-BR" sz="2000" smtClean="0"/>
          </a:p>
          <a:p>
            <a:r>
              <a:rPr lang="pt-BR" sz="2000" smtClean="0"/>
              <a:t>Iniciando em S</a:t>
            </a:r>
            <a:r>
              <a:rPr lang="pt-BR" sz="2000" baseline="-25000" smtClean="0"/>
              <a:t>1</a:t>
            </a:r>
            <a:r>
              <a:rPr lang="pt-BR" sz="2000" smtClean="0"/>
              <a:t> como chegar em S</a:t>
            </a:r>
            <a:r>
              <a:rPr lang="pt-BR" sz="2000" baseline="-25000" smtClean="0"/>
              <a:t>6</a:t>
            </a:r>
            <a:r>
              <a:rPr lang="pt-BR" sz="2000" smtClean="0"/>
              <a:t>?</a:t>
            </a:r>
            <a:endParaRPr lang="pt-BR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73592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Próximo estado é escolhido aleatoriamente de um dos próximos estados possíveis (ponderado pela força da associação).</a:t>
            </a:r>
          </a:p>
          <a:p>
            <a:endParaRPr lang="pt-BR" sz="2000" baseline="-25000" smtClean="0"/>
          </a:p>
          <a:p>
            <a:r>
              <a:rPr lang="pt-BR" sz="2000" smtClean="0"/>
              <a:t>A primeira ação só pode levar para S</a:t>
            </a:r>
            <a:r>
              <a:rPr lang="pt-BR" sz="2000" baseline="-25000" smtClean="0"/>
              <a:t>2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97456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  <a:endParaRPr lang="en-US" dirty="0"/>
          </a:p>
        </p:txBody>
      </p:sp>
      <p:grpSp>
        <p:nvGrpSpPr>
          <p:cNvPr id="4" name="Group 74"/>
          <p:cNvGrpSpPr/>
          <p:nvPr/>
        </p:nvGrpSpPr>
        <p:grpSpPr>
          <a:xfrm>
            <a:off x="755576" y="1752358"/>
            <a:ext cx="3672408" cy="3908890"/>
            <a:chOff x="755576" y="1752358"/>
            <a:chExt cx="3672408" cy="390889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755576" y="1762632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2895268" y="3264526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55576" y="2636912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55576" y="5661248"/>
              <a:ext cx="3672408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-725680" y="4149080"/>
              <a:ext cx="3024336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537390" y="4756056"/>
              <a:ext cx="2880320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971555" y="4169763"/>
              <a:ext cx="119331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1547664" y="3604018"/>
              <a:ext cx="2016224" cy="0"/>
            </a:xfrm>
            <a:prstGeom prst="line">
              <a:avLst/>
            </a:prstGeom>
            <a:solidFill>
              <a:schemeClr val="hlink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27584" y="191683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1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7904" y="1916832"/>
              <a:ext cx="518901" cy="5193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2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8406" y="283764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4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837641"/>
              <a:ext cx="518901" cy="51935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3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8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7904" y="391776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7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574" y="4997881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5</a:t>
              </a:r>
              <a:endParaRPr lang="pt-BR" baseline="-250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5002902"/>
              <a:ext cx="518901" cy="51935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+mn-lt"/>
                </a:rPr>
                <a:t>S</a:t>
              </a:r>
              <a:r>
                <a:rPr lang="pt-BR" baseline="-25000" dirty="0" smtClean="0">
                  <a:latin typeface="+mn-lt"/>
                </a:rPr>
                <a:t>6</a:t>
              </a:r>
              <a:endParaRPr lang="pt-BR" baseline="-250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13" idx="7"/>
              <a:endCxn id="14" idx="1"/>
            </p:cNvCxnSpPr>
            <p:nvPr/>
          </p:nvCxnSpPr>
          <p:spPr bwMode="auto">
            <a:xfrm>
              <a:off x="1270494" y="1992889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13" idx="5"/>
              <a:endCxn id="14" idx="3"/>
            </p:cNvCxnSpPr>
            <p:nvPr/>
          </p:nvCxnSpPr>
          <p:spPr bwMode="auto">
            <a:xfrm>
              <a:off x="1270494" y="2360126"/>
              <a:ext cx="251340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>
              <a:stCxn id="16" idx="7"/>
              <a:endCxn id="14" idx="5"/>
            </p:cNvCxnSpPr>
            <p:nvPr/>
          </p:nvCxnSpPr>
          <p:spPr bwMode="auto">
            <a:xfrm flipV="1">
              <a:off x="4150814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16" idx="1"/>
              <a:endCxn id="14" idx="3"/>
            </p:cNvCxnSpPr>
            <p:nvPr/>
          </p:nvCxnSpPr>
          <p:spPr bwMode="auto">
            <a:xfrm flipV="1">
              <a:off x="3783895" y="2360126"/>
              <a:ext cx="0" cy="5535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>
              <a:stCxn id="18" idx="1"/>
              <a:endCxn id="16" idx="3"/>
            </p:cNvCxnSpPr>
            <p:nvPr/>
          </p:nvCxnSpPr>
          <p:spPr bwMode="auto">
            <a:xfrm flipV="1">
              <a:off x="3783895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>
              <a:stCxn id="18" idx="7"/>
              <a:endCxn id="16" idx="5"/>
            </p:cNvCxnSpPr>
            <p:nvPr/>
          </p:nvCxnSpPr>
          <p:spPr bwMode="auto">
            <a:xfrm flipV="1">
              <a:off x="4150814" y="3280935"/>
              <a:ext cx="0" cy="71288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>
              <a:stCxn id="18" idx="1"/>
              <a:endCxn id="17" idx="7"/>
            </p:cNvCxnSpPr>
            <p:nvPr/>
          </p:nvCxnSpPr>
          <p:spPr bwMode="auto">
            <a:xfrm flipH="1">
              <a:off x="2350614" y="3993818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8" idx="3"/>
              <a:endCxn id="17" idx="5"/>
            </p:cNvCxnSpPr>
            <p:nvPr/>
          </p:nvCxnSpPr>
          <p:spPr bwMode="auto">
            <a:xfrm flipH="1">
              <a:off x="2350614" y="4361055"/>
              <a:ext cx="1433281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>
              <a:stCxn id="16" idx="1"/>
              <a:endCxn id="15" idx="7"/>
            </p:cNvCxnSpPr>
            <p:nvPr/>
          </p:nvCxnSpPr>
          <p:spPr bwMode="auto">
            <a:xfrm flipH="1">
              <a:off x="1301316" y="2913698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16" idx="3"/>
              <a:endCxn id="15" idx="5"/>
            </p:cNvCxnSpPr>
            <p:nvPr/>
          </p:nvCxnSpPr>
          <p:spPr bwMode="auto">
            <a:xfrm flipH="1">
              <a:off x="1301316" y="3280935"/>
              <a:ext cx="2482579" cy="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>
              <a:stCxn id="15" idx="3"/>
              <a:endCxn id="19" idx="1"/>
            </p:cNvCxnSpPr>
            <p:nvPr/>
          </p:nvCxnSpPr>
          <p:spPr bwMode="auto">
            <a:xfrm flipH="1">
              <a:off x="933565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15" idx="5"/>
              <a:endCxn id="19" idx="7"/>
            </p:cNvCxnSpPr>
            <p:nvPr/>
          </p:nvCxnSpPr>
          <p:spPr bwMode="auto">
            <a:xfrm flipH="1">
              <a:off x="1300484" y="3280935"/>
              <a:ext cx="832" cy="179300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>
              <a:stCxn id="19" idx="5"/>
              <a:endCxn id="20" idx="3"/>
            </p:cNvCxnSpPr>
            <p:nvPr/>
          </p:nvCxnSpPr>
          <p:spPr bwMode="auto">
            <a:xfrm>
              <a:off x="1300484" y="5441175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>
              <a:stCxn id="19" idx="7"/>
              <a:endCxn id="20" idx="1"/>
            </p:cNvCxnSpPr>
            <p:nvPr/>
          </p:nvCxnSpPr>
          <p:spPr bwMode="auto">
            <a:xfrm>
              <a:off x="1300484" y="5073938"/>
              <a:ext cx="2555419" cy="502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35" name="Text Placeholder 2"/>
          <p:cNvSpPr txBox="1">
            <a:spLocks/>
          </p:cNvSpPr>
          <p:nvPr/>
        </p:nvSpPr>
        <p:spPr>
          <a:xfrm>
            <a:off x="4716016" y="1628800"/>
            <a:ext cx="3888432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Supondo que a próxima escolha leve a S</a:t>
            </a:r>
            <a:r>
              <a:rPr lang="pt-BR" sz="2000" baseline="-25000" smtClean="0"/>
              <a:t>3</a:t>
            </a:r>
            <a:r>
              <a:rPr lang="pt-BR" sz="200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36923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1586</Words>
  <Application>Microsoft Office PowerPoint</Application>
  <PresentationFormat>On-screen Show (4:3)</PresentationFormat>
  <Paragraphs>368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INF 1771 – Inteligência Artificial</vt:lpstr>
      <vt:lpstr>Formas de Aprendizado</vt:lpstr>
      <vt:lpstr>Aprendizado Supervisionado</vt:lpstr>
      <vt:lpstr>Aprendizado Não-Supervisionado</vt:lpstr>
      <vt:lpstr>Aprendizado Por Reforço</vt:lpstr>
      <vt:lpstr>Introdução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Aprendizado Por Reforço</vt:lpstr>
      <vt:lpstr>Aprendizado Por Reforço</vt:lpstr>
      <vt:lpstr>Aprendizado Por Reforço</vt:lpstr>
      <vt:lpstr>Estados e Ações</vt:lpstr>
      <vt:lpstr>A Função de Recompensa</vt:lpstr>
      <vt:lpstr>Função de Transição de Estados</vt:lpstr>
      <vt:lpstr>Exemplos de Problemas</vt:lpstr>
      <vt:lpstr>Política de Ações π(s)</vt:lpstr>
      <vt:lpstr>Função Valor dos Estados Vπ(s) (S  → R) </vt:lpstr>
      <vt:lpstr>Função Valor das Ações Qπ(s, a) : (S, A) → R</vt:lpstr>
      <vt:lpstr>Aprendizado Por Reforço</vt:lpstr>
      <vt:lpstr>Q Learning</vt:lpstr>
      <vt:lpstr>Dilema de Explorar ou Usufruir</vt:lpstr>
      <vt:lpstr>Aplicações</vt:lpstr>
      <vt:lpstr>Aplicações</vt:lpstr>
      <vt:lpstr>Aplicações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Aprendizado Por Reforço</dc:title>
  <dc:creator>Edirlei Soares de Lima</dc:creator>
  <cp:lastModifiedBy>Edirlei Soares de Lima</cp:lastModifiedBy>
  <cp:revision>458</cp:revision>
  <cp:lastPrinted>2011-10-02T19:34:20Z</cp:lastPrinted>
  <dcterms:created xsi:type="dcterms:W3CDTF">2011-09-17T12:50:29Z</dcterms:created>
  <dcterms:modified xsi:type="dcterms:W3CDTF">2013-06-12T16:16:47Z</dcterms:modified>
</cp:coreProperties>
</file>