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67" r:id="rId17"/>
    <p:sldId id="354" r:id="rId18"/>
    <p:sldId id="355" r:id="rId19"/>
    <p:sldId id="356" r:id="rId20"/>
    <p:sldId id="357" r:id="rId21"/>
    <p:sldId id="358" r:id="rId22"/>
    <p:sldId id="359" r:id="rId23"/>
    <p:sldId id="360" r:id="rId24"/>
    <p:sldId id="361" r:id="rId25"/>
    <p:sldId id="362" r:id="rId26"/>
    <p:sldId id="363" r:id="rId27"/>
    <p:sldId id="364" r:id="rId28"/>
    <p:sldId id="365" r:id="rId29"/>
    <p:sldId id="366" r:id="rId30"/>
    <p:sldId id="339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139" autoAdjust="0"/>
  </p:normalViewPr>
  <p:slideViewPr>
    <p:cSldViewPr>
      <p:cViewPr varScale="1">
        <p:scale>
          <a:sx n="126" d="100"/>
          <a:sy n="12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5/13/2013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/>
              <a:t>Aula </a:t>
            </a:r>
            <a:r>
              <a:rPr lang="pt-BR" sz="3200" smtClean="0"/>
              <a:t>12 </a:t>
            </a:r>
            <a:r>
              <a:rPr lang="pt-BR" sz="3200" dirty="0"/>
              <a:t>– Aprendizado de Máquina</a:t>
            </a:r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Exemplo:</a:t>
            </a:r>
          </a:p>
          <a:p>
            <a:pPr lvl="1"/>
            <a:r>
              <a:rPr lang="pt-BR" sz="2000" dirty="0"/>
              <a:t>Considerando um agente treinando para ser se tornar um motorista de táxi. Toda vez que o instrutor gritar "freio!" o agente pode aprender uma condição de quando ele deve frear.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 entrada é formada pelos dados percebidos pelo agente através de sensores. A saída é dada pelo instrutor que diz quando se deve frear, virar a direita, virar a esquerda, etc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54635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Não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agente </a:t>
            </a:r>
            <a:r>
              <a:rPr lang="pt-BR" sz="2800" b="1" dirty="0"/>
              <a:t>reconhece padrões nos dados de entrada</a:t>
            </a:r>
            <a:r>
              <a:rPr lang="pt-BR" sz="2800" dirty="0"/>
              <a:t>, mesmo sem </a:t>
            </a:r>
            <a:r>
              <a:rPr lang="pt-BR" sz="2800" b="1" dirty="0"/>
              <a:t>nenhum feedback de saída</a:t>
            </a:r>
            <a:r>
              <a:rPr lang="pt-BR" sz="2800" dirty="0"/>
              <a:t>. </a:t>
            </a:r>
          </a:p>
          <a:p>
            <a:endParaRPr lang="pt-BR" sz="2800" dirty="0"/>
          </a:p>
          <a:p>
            <a:r>
              <a:rPr lang="pt-BR" sz="2800" dirty="0"/>
              <a:t>Por exemplo, um agente aprendendo a dirigir pode gradualmente desenvolver um conceito de dias de bom trafego e dias de trafego congestionado mesmo sem nunca ter recebido exemplos rotulados por um professor. </a:t>
            </a:r>
          </a:p>
          <a:p>
            <a:endParaRPr lang="pt-BR" sz="24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01731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Por Reforço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O agente </a:t>
            </a:r>
            <a:r>
              <a:rPr lang="pt-BR" sz="2400" dirty="0" smtClean="0"/>
              <a:t>recebe </a:t>
            </a:r>
            <a:r>
              <a:rPr lang="pt-BR" sz="2400" dirty="0"/>
              <a:t>uma série de reforços, </a:t>
            </a:r>
            <a:r>
              <a:rPr lang="pt-BR" sz="2400" b="1" dirty="0"/>
              <a:t>recompensas ou punições</a:t>
            </a:r>
            <a:r>
              <a:rPr lang="pt-BR" sz="2400" dirty="0"/>
              <a:t>.  </a:t>
            </a:r>
          </a:p>
          <a:p>
            <a:endParaRPr lang="pt-BR" sz="2400" dirty="0"/>
          </a:p>
          <a:p>
            <a:r>
              <a:rPr lang="pt-BR" sz="2400" dirty="0"/>
              <a:t>Por exemplo, a falta de uma gorjeta no final do percurso da ao agente de taxista uma indicação de que ele fez algo errado. </a:t>
            </a:r>
          </a:p>
          <a:p>
            <a:endParaRPr lang="pt-BR" sz="2400" dirty="0"/>
          </a:p>
          <a:p>
            <a:r>
              <a:rPr lang="pt-BR" sz="2400" dirty="0"/>
              <a:t>Cabe ao agente reconhecer qual das ações antes do reforço foram as maiores responsáveis ​​por isso.</a:t>
            </a:r>
          </a:p>
          <a:p>
            <a:endParaRPr lang="pt-BR" sz="2400" dirty="0"/>
          </a:p>
          <a:p>
            <a:r>
              <a:rPr lang="pt-BR" sz="2400" dirty="0"/>
              <a:t>Não damos a “resposta correta” para o sistema. O sistema faz uma hipótese e determina se essa hipótese foi boa ou ruim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5042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Fases da Aprendizagem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Treinamento</a:t>
            </a:r>
            <a:endParaRPr lang="pt-BR" dirty="0" smtClean="0"/>
          </a:p>
          <a:p>
            <a:pPr lvl="1"/>
            <a:r>
              <a:rPr lang="pt-BR" sz="2400" dirty="0" smtClean="0"/>
              <a:t>Apresenta-se exemplos ao sistema.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dirty="0"/>
              <a:t>sistema “aprende” a partir dos </a:t>
            </a:r>
            <a:r>
              <a:rPr lang="pt-BR" sz="2400" b="1" dirty="0"/>
              <a:t>exemplos</a:t>
            </a:r>
            <a:r>
              <a:rPr lang="pt-BR" sz="2400" dirty="0"/>
              <a:t>.</a:t>
            </a:r>
          </a:p>
          <a:p>
            <a:pPr lvl="1"/>
            <a:r>
              <a:rPr lang="pt-BR" sz="2400" dirty="0"/>
              <a:t>O sistema modifica gradualmente os seus parâmetros para que a saída se aproxime da saída desejada.</a:t>
            </a:r>
          </a:p>
          <a:p>
            <a:endParaRPr lang="pt-BR" sz="1800" dirty="0"/>
          </a:p>
          <a:p>
            <a:r>
              <a:rPr lang="pt-BR" b="1" dirty="0"/>
              <a:t>Utilização</a:t>
            </a:r>
          </a:p>
          <a:p>
            <a:pPr lvl="1"/>
            <a:r>
              <a:rPr lang="pt-BR" sz="2400" dirty="0"/>
              <a:t>Novos exemplos jamais visto são apresentados ao sistema.</a:t>
            </a:r>
          </a:p>
          <a:p>
            <a:pPr lvl="1"/>
            <a:r>
              <a:rPr lang="pt-BR" sz="2400" dirty="0"/>
              <a:t>O sistema deve generalizar e reconhecê-los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667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Exemplos de Treinamento</a:t>
            </a:r>
            <a:br>
              <a:rPr lang="pt-BR" dirty="0"/>
            </a:br>
            <a:r>
              <a:rPr lang="pt-BR" dirty="0"/>
              <a:t>(Aprendizado Supervisionado)</a:t>
            </a:r>
          </a:p>
        </p:txBody>
      </p:sp>
      <p:graphicFrame>
        <p:nvGraphicFramePr>
          <p:cNvPr id="4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9687"/>
              </p:ext>
            </p:extLst>
          </p:nvPr>
        </p:nvGraphicFramePr>
        <p:xfrm>
          <a:off x="1331641" y="2204864"/>
          <a:ext cx="6552727" cy="2923304"/>
        </p:xfrm>
        <a:graphic>
          <a:graphicData uri="http://schemas.openxmlformats.org/drawingml/2006/table">
            <a:tbl>
              <a:tblPr/>
              <a:tblGrid>
                <a:gridCol w="1172210"/>
                <a:gridCol w="726242"/>
                <a:gridCol w="734886"/>
                <a:gridCol w="734886"/>
                <a:gridCol w="857367"/>
                <a:gridCol w="918606"/>
                <a:gridCol w="734886"/>
                <a:gridCol w="673644"/>
              </a:tblGrid>
              <a:tr h="4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-0.020360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0.429731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-0.2935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0.0065762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0.431444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-0.29384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0.49924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0.01047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-0.002901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0.423145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-0.28956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0.24802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0.50013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0.01172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0.001992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0.422416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-0.29092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0.24775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0.49343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-0.014341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0.420937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-0.29244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593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Classificação de Exemplos Desconhecidos</a:t>
            </a:r>
          </a:p>
        </p:txBody>
      </p:sp>
      <p:graphicFrame>
        <p:nvGraphicFramePr>
          <p:cNvPr id="4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051857"/>
              </p:ext>
            </p:extLst>
          </p:nvPr>
        </p:nvGraphicFramePr>
        <p:xfrm>
          <a:off x="1331641" y="2204864"/>
          <a:ext cx="6552727" cy="2923304"/>
        </p:xfrm>
        <a:graphic>
          <a:graphicData uri="http://schemas.openxmlformats.org/drawingml/2006/table">
            <a:tbl>
              <a:tblPr/>
              <a:tblGrid>
                <a:gridCol w="1172210"/>
                <a:gridCol w="726242"/>
                <a:gridCol w="734886"/>
                <a:gridCol w="734886"/>
                <a:gridCol w="857367"/>
                <a:gridCol w="918606"/>
                <a:gridCol w="734886"/>
                <a:gridCol w="673644"/>
              </a:tblGrid>
              <a:tr h="465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Atributos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83" marR="79083" marT="39542" marB="3954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0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Exemplo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Atrib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Classe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0.22829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-0.010360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0.419731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-0.2845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0.21816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0.48729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0.00572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0.0045762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0.421444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-0.28484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0.23884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0.49824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0.01447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-0.003901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0.433145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-0.24956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0.23002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0.49013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0.02172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0.002992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0.412416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-0.28092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0.24575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0.49243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0.01029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-0.015341</a:t>
                      </a:r>
                      <a:endParaRPr lang="pt-BR" sz="1100" dirty="0"/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0.430937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-0.28244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</a:t>
                      </a:r>
                    </a:p>
                  </a:txBody>
                  <a:tcPr marL="68400" marR="6840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092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Espaço </a:t>
            </a:r>
            <a:r>
              <a:rPr lang="pt-BR"/>
              <a:t>de </a:t>
            </a:r>
            <a:r>
              <a:rPr lang="pt-BR" smtClean="0"/>
              <a:t>Características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78739" y="2060848"/>
            <a:ext cx="5629565" cy="3612525"/>
            <a:chOff x="1102675" y="2276872"/>
            <a:chExt cx="5629565" cy="3612525"/>
          </a:xfrm>
        </p:grpSpPr>
        <p:grpSp>
          <p:nvGrpSpPr>
            <p:cNvPr id="5" name="Group 4"/>
            <p:cNvGrpSpPr/>
            <p:nvPr/>
          </p:nvGrpSpPr>
          <p:grpSpPr>
            <a:xfrm>
              <a:off x="2555776" y="2276872"/>
              <a:ext cx="3816424" cy="3024336"/>
              <a:chOff x="2555776" y="2492896"/>
              <a:chExt cx="3816424" cy="302433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2555776" y="2492896"/>
                <a:ext cx="3816424" cy="3024336"/>
                <a:chOff x="4643214" y="2277666"/>
                <a:chExt cx="3816424" cy="3024336"/>
              </a:xfrm>
            </p:grpSpPr>
            <p:sp>
              <p:nvSpPr>
                <p:cNvPr id="12" name="AutoShape 9"/>
                <p:cNvSpPr>
                  <a:spLocks noChangeArrowheads="1"/>
                </p:cNvSpPr>
                <p:nvPr/>
              </p:nvSpPr>
              <p:spPr bwMode="auto">
                <a:xfrm>
                  <a:off x="6516865" y="3560347"/>
                  <a:ext cx="190800" cy="19223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" name="AutoShape 10"/>
                <p:cNvSpPr>
                  <a:spLocks noChangeArrowheads="1"/>
                </p:cNvSpPr>
                <p:nvPr/>
              </p:nvSpPr>
              <p:spPr bwMode="auto">
                <a:xfrm>
                  <a:off x="7163494" y="4077866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" name="AutoShape 11"/>
                <p:cNvSpPr>
                  <a:spLocks noChangeArrowheads="1"/>
                </p:cNvSpPr>
                <p:nvPr/>
              </p:nvSpPr>
              <p:spPr bwMode="auto">
                <a:xfrm>
                  <a:off x="7811566" y="4149874"/>
                  <a:ext cx="190800" cy="192230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5" name="AutoShape 12"/>
                <p:cNvSpPr>
                  <a:spLocks noChangeArrowheads="1"/>
                </p:cNvSpPr>
                <p:nvPr/>
              </p:nvSpPr>
              <p:spPr bwMode="auto">
                <a:xfrm>
                  <a:off x="6587430" y="2925738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6" name="AutoShape 13"/>
                <p:cNvSpPr>
                  <a:spLocks noChangeArrowheads="1"/>
                </p:cNvSpPr>
                <p:nvPr/>
              </p:nvSpPr>
              <p:spPr bwMode="auto">
                <a:xfrm>
                  <a:off x="7451526" y="3357786"/>
                  <a:ext cx="190800" cy="191093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7" name="AutoShape 14"/>
                <p:cNvSpPr>
                  <a:spLocks noChangeArrowheads="1"/>
                </p:cNvSpPr>
                <p:nvPr/>
              </p:nvSpPr>
              <p:spPr bwMode="auto">
                <a:xfrm>
                  <a:off x="5100486" y="4567321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8" name="AutoShape 15"/>
                <p:cNvSpPr>
                  <a:spLocks noChangeArrowheads="1"/>
                </p:cNvSpPr>
                <p:nvPr/>
              </p:nvSpPr>
              <p:spPr bwMode="auto">
                <a:xfrm>
                  <a:off x="5867350" y="3789834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9" name="AutoShape 16"/>
                <p:cNvSpPr>
                  <a:spLocks noChangeArrowheads="1"/>
                </p:cNvSpPr>
                <p:nvPr/>
              </p:nvSpPr>
              <p:spPr bwMode="auto">
                <a:xfrm>
                  <a:off x="5651326" y="4581922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0" name="AutoShape 17"/>
                <p:cNvSpPr>
                  <a:spLocks noChangeArrowheads="1"/>
                </p:cNvSpPr>
                <p:nvPr/>
              </p:nvSpPr>
              <p:spPr bwMode="auto">
                <a:xfrm>
                  <a:off x="5291286" y="3717826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1" name="AutoShape 18"/>
                <p:cNvSpPr>
                  <a:spLocks noChangeArrowheads="1"/>
                </p:cNvSpPr>
                <p:nvPr/>
              </p:nvSpPr>
              <p:spPr bwMode="auto">
                <a:xfrm>
                  <a:off x="6227390" y="4437906"/>
                  <a:ext cx="190800" cy="190800"/>
                </a:xfrm>
                <a:prstGeom prst="ellipse">
                  <a:avLst/>
                </a:prstGeom>
                <a:solidFill>
                  <a:srgbClr val="00B050"/>
                </a:solidFill>
                <a:ln w="9525">
                  <a:solidFill>
                    <a:schemeClr val="bg2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cxnSp>
              <p:nvCxnSpPr>
                <p:cNvPr id="22" name="Straight Arrow Connector 21"/>
                <p:cNvCxnSpPr/>
                <p:nvPr/>
              </p:nvCxnSpPr>
              <p:spPr bwMode="auto">
                <a:xfrm>
                  <a:off x="4644008" y="5299620"/>
                  <a:ext cx="3815630" cy="2382"/>
                </a:xfrm>
                <a:prstGeom prst="straightConnector1">
                  <a:avLst/>
                </a:prstGeom>
                <a:solidFill>
                  <a:schemeClr val="hlink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23" name="Straight Arrow Connector 22"/>
                <p:cNvCxnSpPr/>
                <p:nvPr/>
              </p:nvCxnSpPr>
              <p:spPr bwMode="auto">
                <a:xfrm rot="5400000" flipH="1" flipV="1">
                  <a:off x="3131840" y="3789040"/>
                  <a:ext cx="3024336" cy="1588"/>
                </a:xfrm>
                <a:prstGeom prst="straightConnector1">
                  <a:avLst/>
                </a:prstGeom>
                <a:solidFill>
                  <a:schemeClr val="hlink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sp>
            <p:nvSpPr>
              <p:cNvPr id="11" name="AutoShape 11"/>
              <p:cNvSpPr>
                <a:spLocks noChangeArrowheads="1"/>
              </p:cNvSpPr>
              <p:nvPr/>
            </p:nvSpPr>
            <p:spPr bwMode="auto">
              <a:xfrm>
                <a:off x="5364088" y="4797152"/>
                <a:ext cx="190800" cy="192230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02675" y="3553271"/>
              <a:ext cx="8050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rgbClr val="000000"/>
                  </a:solidFill>
                  <a:latin typeface="+mn-lt"/>
                </a:rPr>
                <a:t>Altura</a:t>
              </a:r>
              <a:endParaRPr lang="pt-BR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40673" y="5581620"/>
              <a:ext cx="6639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>
                  <a:solidFill>
                    <a:srgbClr val="000000"/>
                  </a:solidFill>
                  <a:latin typeface="+mn-lt"/>
                </a:rPr>
                <a:t>Peso</a:t>
              </a:r>
              <a:endParaRPr lang="pt-BR" sz="1400" b="1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83768" y="5301208"/>
              <a:ext cx="42484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20      40       60       70       90       110      130      150         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79712" y="2420888"/>
              <a:ext cx="720080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2,20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2,00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1,80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1,60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1,40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1,20</a:t>
              </a:r>
            </a:p>
            <a:p>
              <a:pPr algn="l"/>
              <a:endParaRPr lang="pt-BR" sz="1400" dirty="0" smtClean="0">
                <a:solidFill>
                  <a:srgbClr val="000000"/>
                </a:solidFill>
                <a:latin typeface="+mn-lt"/>
              </a:endParaRPr>
            </a:p>
            <a:p>
              <a:pPr algn="l"/>
              <a:r>
                <a:rPr lang="pt-BR" sz="1400" dirty="0" smtClean="0">
                  <a:solidFill>
                    <a:srgbClr val="000000"/>
                  </a:solidFill>
                  <a:latin typeface="+mn-lt"/>
                </a:rPr>
                <a:t>1,10</a:t>
              </a:r>
              <a:endParaRPr lang="pt-BR" sz="1400" dirty="0">
                <a:solidFill>
                  <a:srgbClr val="000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343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Classificação:</a:t>
            </a:r>
          </a:p>
          <a:p>
            <a:pPr lvl="1"/>
            <a:r>
              <a:rPr lang="pt-BR" sz="2000" dirty="0"/>
              <a:t>Responde se uma determinada “entrada” pertence a uma certa classe.</a:t>
            </a:r>
          </a:p>
          <a:p>
            <a:pPr lvl="1"/>
            <a:r>
              <a:rPr lang="pt-BR" sz="2000" dirty="0"/>
              <a:t>Dada a imagem de uma face: de quem é esta face (dentre um número finito).</a:t>
            </a:r>
          </a:p>
          <a:p>
            <a:r>
              <a:rPr lang="pt-BR" sz="2800" b="1" dirty="0"/>
              <a:t>Regressão:</a:t>
            </a:r>
          </a:p>
          <a:p>
            <a:pPr lvl="1"/>
            <a:r>
              <a:rPr lang="pt-BR" sz="2000" dirty="0"/>
              <a:t>Faz uma predição a partir de exemplos.</a:t>
            </a:r>
          </a:p>
          <a:p>
            <a:pPr lvl="1"/>
            <a:r>
              <a:rPr lang="pt-BR" sz="2000" dirty="0"/>
              <a:t>Predizer o valor da bolsa amanhã, dados os valores de dias e meses anteriores.</a:t>
            </a:r>
          </a:p>
          <a:p>
            <a:r>
              <a:rPr lang="pt-BR" sz="2800" b="1" dirty="0"/>
              <a:t>Estimação de Densidade:</a:t>
            </a:r>
          </a:p>
          <a:p>
            <a:pPr lvl="1"/>
            <a:r>
              <a:rPr lang="pt-BR" sz="2000" dirty="0"/>
              <a:t>Estima quais são as N categorias presente nos dados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8189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pic>
        <p:nvPicPr>
          <p:cNvPr id="5" name="Picture 4" descr="curve-fitting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248" y="3637005"/>
            <a:ext cx="3089920" cy="2376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04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5" name="Picture 6" descr="curve-fitting2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296" y="3645023"/>
            <a:ext cx="3078872" cy="23668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201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Agentes Vistos Anteriormente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1800" b="1" dirty="0"/>
              <a:t>Agentes baseados em busca:</a:t>
            </a:r>
          </a:p>
          <a:p>
            <a:pPr lvl="1"/>
            <a:r>
              <a:rPr lang="pt-BR" sz="1600" dirty="0"/>
              <a:t>Busca cega</a:t>
            </a:r>
          </a:p>
          <a:p>
            <a:pPr lvl="1"/>
            <a:r>
              <a:rPr lang="pt-BR" sz="1600" dirty="0"/>
              <a:t>Busca heurística</a:t>
            </a:r>
          </a:p>
          <a:p>
            <a:pPr lvl="1"/>
            <a:r>
              <a:rPr lang="pt-BR" sz="1600" dirty="0"/>
              <a:t>Busca local</a:t>
            </a:r>
          </a:p>
          <a:p>
            <a:pPr lvl="1"/>
            <a:endParaRPr lang="pt-BR" sz="1600" dirty="0"/>
          </a:p>
          <a:p>
            <a:r>
              <a:rPr lang="pt-BR" sz="1800" b="1" dirty="0"/>
              <a:t>Agentes baseados em lógica:</a:t>
            </a:r>
          </a:p>
          <a:p>
            <a:pPr lvl="1"/>
            <a:r>
              <a:rPr lang="pt-BR" sz="1600" dirty="0"/>
              <a:t>Lógica proposicional</a:t>
            </a:r>
          </a:p>
          <a:p>
            <a:pPr lvl="1"/>
            <a:r>
              <a:rPr lang="pt-BR" sz="1600" dirty="0"/>
              <a:t>Lógica de primeira ordem</a:t>
            </a:r>
          </a:p>
          <a:p>
            <a:pPr lvl="1"/>
            <a:endParaRPr lang="pt-BR" sz="1600" dirty="0"/>
          </a:p>
          <a:p>
            <a:r>
              <a:rPr lang="pt-BR" sz="1800" b="1" dirty="0"/>
              <a:t>Agentes baseados em planejamento:</a:t>
            </a:r>
          </a:p>
          <a:p>
            <a:pPr lvl="1"/>
            <a:r>
              <a:rPr lang="pt-BR" sz="1600" dirty="0"/>
              <a:t>Planejamento de ordem parcial</a:t>
            </a:r>
          </a:p>
          <a:p>
            <a:pPr lvl="1"/>
            <a:r>
              <a:rPr lang="pt-BR" sz="1600" dirty="0"/>
              <a:t>Planejamento em ambientes não-determinísticos </a:t>
            </a:r>
          </a:p>
          <a:p>
            <a:pPr lvl="1"/>
            <a:endParaRPr lang="pt-BR" sz="1600" dirty="0"/>
          </a:p>
          <a:p>
            <a:r>
              <a:rPr lang="pt-BR" sz="1800" b="1" dirty="0"/>
              <a:t>Agentes baseados em conhecimento estatístico:</a:t>
            </a:r>
          </a:p>
          <a:p>
            <a:pPr lvl="1"/>
            <a:r>
              <a:rPr lang="pt-BR" sz="1600" dirty="0"/>
              <a:t>Redes Bayesianas</a:t>
            </a:r>
          </a:p>
        </p:txBody>
      </p:sp>
    </p:spTree>
    <p:extLst>
      <p:ext uri="{BB962C8B-B14F-4D97-AF65-F5344CB8AC3E}">
        <p14:creationId xmlns:p14="http://schemas.microsoft.com/office/powerpoint/2010/main" val="3447038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Picture 5" descr="curve-fitting3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096344" cy="2380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00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6" name="Picture 5" descr="curve-fitting4c"/>
          <p:cNvPicPr>
            <a:picLocks noChangeAspect="1" noChangeArrowheads="1"/>
          </p:cNvPicPr>
          <p:nvPr/>
        </p:nvPicPr>
        <p:blipFill>
          <a:blip r:embed="rId2" cstate="print"/>
          <a:srcRect b="11171"/>
          <a:stretch>
            <a:fillRect/>
          </a:stretch>
        </p:blipFill>
        <p:spPr bwMode="auto">
          <a:xfrm>
            <a:off x="2987824" y="3645025"/>
            <a:ext cx="3096344" cy="2369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0063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Dado uma quantidade finita de dados para o treinamento, temos que derivar uma função </a:t>
            </a:r>
            <a:r>
              <a:rPr lang="pt-BR" sz="2000" b="1" i="1" dirty="0"/>
              <a:t>h</a:t>
            </a:r>
            <a:r>
              <a:rPr lang="pt-BR" sz="2000" i="1" dirty="0"/>
              <a:t> </a:t>
            </a:r>
            <a:r>
              <a:rPr lang="pt-BR" sz="2000" dirty="0"/>
              <a:t>que se aproxime da verdadeira função </a:t>
            </a:r>
            <a:r>
              <a:rPr lang="pt-BR" sz="2000" b="1" i="1" dirty="0"/>
              <a:t>f</a:t>
            </a:r>
            <a:r>
              <a:rPr lang="pt-BR" sz="2000" b="1" dirty="0"/>
              <a:t>(x) </a:t>
            </a:r>
            <a:r>
              <a:rPr lang="pt-BR" sz="2000" dirty="0"/>
              <a:t>(a qual gerou os dados e é desconhecida).</a:t>
            </a:r>
          </a:p>
          <a:p>
            <a:endParaRPr lang="pt-BR" sz="2000" dirty="0"/>
          </a:p>
          <a:p>
            <a:r>
              <a:rPr lang="pt-BR" sz="2000" dirty="0"/>
              <a:t>Existe um número infinito de funções </a:t>
            </a:r>
            <a:r>
              <a:rPr lang="pt-BR" sz="2000" b="1" i="1" dirty="0"/>
              <a:t>h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endParaRPr lang="pt-BR" sz="2000" dirty="0"/>
          </a:p>
        </p:txBody>
      </p:sp>
      <p:pic>
        <p:nvPicPr>
          <p:cNvPr id="5" name="Picture 2" descr="curve-fitting5c"/>
          <p:cNvPicPr>
            <a:picLocks noChangeAspect="1" noChangeArrowheads="1"/>
          </p:cNvPicPr>
          <p:nvPr/>
        </p:nvPicPr>
        <p:blipFill>
          <a:blip r:embed="rId2" cstate="print"/>
          <a:srcRect b="10718"/>
          <a:stretch>
            <a:fillRect/>
          </a:stretch>
        </p:blipFill>
        <p:spPr bwMode="auto">
          <a:xfrm>
            <a:off x="2987824" y="3645024"/>
            <a:ext cx="3096344" cy="23818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65641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Generalizar é Difícil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Não queremos aprender por memorização</a:t>
            </a:r>
          </a:p>
          <a:p>
            <a:pPr lvl="1"/>
            <a:r>
              <a:rPr lang="pt-BR" sz="2000" dirty="0"/>
              <a:t>Boa resposta sobre os exemplos de treinamento somente.</a:t>
            </a:r>
          </a:p>
          <a:p>
            <a:pPr lvl="1"/>
            <a:r>
              <a:rPr lang="pt-BR" sz="2000" dirty="0"/>
              <a:t>Fácil para um computador.</a:t>
            </a:r>
          </a:p>
          <a:p>
            <a:pPr lvl="1"/>
            <a:r>
              <a:rPr lang="pt-BR" sz="2000" dirty="0"/>
              <a:t>Difícil para os humanos.</a:t>
            </a:r>
          </a:p>
          <a:p>
            <a:pPr lvl="1"/>
            <a:endParaRPr lang="pt-BR" sz="2400" dirty="0"/>
          </a:p>
          <a:p>
            <a:r>
              <a:rPr lang="pt-BR" sz="2400" b="1" dirty="0"/>
              <a:t>Aprender visando generalizar</a:t>
            </a:r>
          </a:p>
          <a:p>
            <a:pPr lvl="1"/>
            <a:r>
              <a:rPr lang="pt-BR" sz="2000" dirty="0"/>
              <a:t>Mais interessante.</a:t>
            </a:r>
          </a:p>
          <a:p>
            <a:pPr lvl="1"/>
            <a:r>
              <a:rPr lang="pt-BR" sz="2000" dirty="0"/>
              <a:t>Fundamentalmente mais difícil: diversas maneiras de generalizar.</a:t>
            </a:r>
          </a:p>
          <a:p>
            <a:pPr lvl="1"/>
            <a:r>
              <a:rPr lang="pt-BR" sz="2000" dirty="0"/>
              <a:t>Devemos extrair a essência, a estrutura dos dados e não somente aprender a boa resposta para alguns casos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58413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Função-alvo </a:t>
            </a:r>
            <a:r>
              <a:rPr lang="pt-BR" sz="2800" i="1" dirty="0"/>
              <a:t>f </a:t>
            </a:r>
            <a:r>
              <a:rPr lang="pt-BR" sz="2800" dirty="0"/>
              <a:t>(melhor resposta possível). </a:t>
            </a:r>
          </a:p>
          <a:p>
            <a:endParaRPr lang="pt-BR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1243" y="3043645"/>
            <a:ext cx="4042965" cy="261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392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Overfitting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Erro baixo sobre os exemplos de aprendizagem. Mais elevado para os de teste. </a:t>
            </a:r>
          </a:p>
          <a:p>
            <a:endParaRPr lang="pt-BR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4141" y="3038475"/>
            <a:ext cx="4040067" cy="271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07381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- </a:t>
            </a:r>
            <a:r>
              <a:rPr lang="pt-BR" dirty="0" err="1"/>
              <a:t>Underfitting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Escolhemos um modelo muito simples (linear): erro elevado na aprendizagem.</a:t>
            </a:r>
          </a:p>
          <a:p>
            <a:endParaRPr lang="pt-BR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01863"/>
            <a:ext cx="40767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4895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 – Um Bom Modelo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O modelo é suficientemente flexível para capturar a forma curva da função </a:t>
            </a:r>
            <a:r>
              <a:rPr lang="pt-BR" sz="2800" i="1" dirty="0"/>
              <a:t>f</a:t>
            </a:r>
            <a:r>
              <a:rPr lang="pt-BR" sz="2800" dirty="0"/>
              <a:t> mais não é suficiente para ser exatamente igual a função </a:t>
            </a:r>
            <a:r>
              <a:rPr lang="pt-BR" sz="2800" i="1" dirty="0"/>
              <a:t>f</a:t>
            </a:r>
            <a:r>
              <a:rPr lang="pt-BR" sz="2800" dirty="0"/>
              <a:t>. </a:t>
            </a:r>
          </a:p>
          <a:p>
            <a:endParaRPr lang="pt-BR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11258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31903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Teoria de Aprendizado Computacional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Como sabemos se a hipótese </a:t>
            </a:r>
            <a:r>
              <a:rPr lang="pt-BR" sz="2400" i="1" dirty="0"/>
              <a:t>h</a:t>
            </a:r>
            <a:r>
              <a:rPr lang="pt-BR" sz="2400" dirty="0"/>
              <a:t> está próxima da função-alvo </a:t>
            </a:r>
            <a:r>
              <a:rPr lang="pt-BR" sz="2400" i="1" dirty="0"/>
              <a:t>f</a:t>
            </a:r>
            <a:r>
              <a:rPr lang="pt-BR" sz="2400" dirty="0"/>
              <a:t>, se não conhecemos o que é </a:t>
            </a:r>
            <a:r>
              <a:rPr lang="pt-BR" sz="2400" i="1" dirty="0"/>
              <a:t>f</a:t>
            </a:r>
            <a:r>
              <a:rPr lang="pt-BR" sz="2400" dirty="0"/>
              <a:t>? </a:t>
            </a:r>
          </a:p>
          <a:p>
            <a:endParaRPr lang="pt-BR" sz="2400" dirty="0"/>
          </a:p>
          <a:p>
            <a:r>
              <a:rPr lang="pt-BR" sz="2400" dirty="0"/>
              <a:t>Este é um aspecto de uma questão mais abrangente: como saber se um algoritmo de aprendizado produziu uma teoria que preverá corretamente o futuro?  </a:t>
            </a:r>
          </a:p>
          <a:p>
            <a:endParaRPr lang="pt-BR" sz="2400" dirty="0"/>
          </a:p>
          <a:p>
            <a:r>
              <a:rPr lang="pt-BR" sz="2400" dirty="0"/>
              <a:t>Qualquer hipótese que é consistente com um conjunto suficientemente grande de exemplos é pouco provável de estar seriamente errada.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72800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Algoritmos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Aprendizado Supervisionado</a:t>
            </a:r>
          </a:p>
          <a:p>
            <a:pPr lvl="1"/>
            <a:r>
              <a:rPr lang="pt-BR" dirty="0" smtClean="0"/>
              <a:t>Árvores de Decisão</a:t>
            </a:r>
          </a:p>
          <a:p>
            <a:pPr lvl="1"/>
            <a:r>
              <a:rPr lang="pt-BR" dirty="0" smtClean="0"/>
              <a:t>KNN</a:t>
            </a:r>
          </a:p>
          <a:p>
            <a:pPr lvl="1"/>
            <a:r>
              <a:rPr lang="pt-BR" dirty="0" smtClean="0"/>
              <a:t>SVM</a:t>
            </a:r>
          </a:p>
          <a:p>
            <a:pPr lvl="1"/>
            <a:r>
              <a:rPr lang="pt-BR" dirty="0" smtClean="0"/>
              <a:t>Redes Neurais</a:t>
            </a:r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b="1" dirty="0" smtClean="0"/>
              <a:t>Aprendizado Não Supervisionado</a:t>
            </a:r>
          </a:p>
          <a:p>
            <a:pPr lvl="1"/>
            <a:r>
              <a:rPr lang="pt-BR" dirty="0" err="1" smtClean="0"/>
              <a:t>Clusterização</a:t>
            </a:r>
            <a:r>
              <a:rPr lang="pt-BR" dirty="0" smtClean="0"/>
              <a:t> Sequencial</a:t>
            </a:r>
          </a:p>
          <a:p>
            <a:pPr lvl="1"/>
            <a:r>
              <a:rPr lang="pt-BR" dirty="0" err="1" smtClean="0"/>
              <a:t>Clusterização</a:t>
            </a:r>
            <a:r>
              <a:rPr lang="pt-BR" dirty="0" smtClean="0"/>
              <a:t> Hierárquica</a:t>
            </a:r>
            <a:endParaRPr lang="pt-BR" dirty="0"/>
          </a:p>
          <a:p>
            <a:pPr lvl="1"/>
            <a:r>
              <a:rPr lang="pt-BR" dirty="0" smtClean="0"/>
              <a:t>K-</a:t>
            </a:r>
            <a:r>
              <a:rPr lang="pt-BR" dirty="0" err="1" smtClean="0"/>
              <a:t>Means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b="1" dirty="0" smtClean="0"/>
              <a:t>Aprendizado Por Reforço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80865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Computadores realmente são capazes de aprender</a:t>
            </a:r>
            <a:r>
              <a:rPr lang="pt-BR" sz="2800" dirty="0"/>
              <a:t>?</a:t>
            </a:r>
          </a:p>
          <a:p>
            <a:endParaRPr lang="pt-BR" sz="2800" dirty="0"/>
          </a:p>
          <a:p>
            <a:r>
              <a:rPr lang="pt-BR" sz="2800" dirty="0"/>
              <a:t>Infelizmente ainda não sabemos exatamente como fazer computadores aprender de uma maneira similar a maneira como os </a:t>
            </a:r>
            <a:r>
              <a:rPr lang="pt-BR" sz="2800" b="1" dirty="0"/>
              <a:t>humanos aprendem</a:t>
            </a:r>
            <a:r>
              <a:rPr lang="pt-BR" sz="2800" dirty="0"/>
              <a:t>.</a:t>
            </a:r>
          </a:p>
          <a:p>
            <a:endParaRPr lang="pt-BR" sz="2800" dirty="0"/>
          </a:p>
          <a:p>
            <a:r>
              <a:rPr lang="pt-BR" sz="2800" dirty="0"/>
              <a:t>Entretanto, existem </a:t>
            </a:r>
            <a:r>
              <a:rPr lang="pt-BR" sz="2800" b="1" dirty="0"/>
              <a:t>algoritmos</a:t>
            </a:r>
            <a:r>
              <a:rPr lang="pt-BR" sz="2800" dirty="0"/>
              <a:t> que são eficientes em certos tipos de tarefas de aprendizagem.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12928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Russell, S.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Norvig</a:t>
            </a:r>
            <a:r>
              <a:rPr lang="pt-BR" sz="1800" dirty="0" smtClean="0"/>
              <a:t>, P. </a:t>
            </a:r>
            <a:r>
              <a:rPr lang="pt-BR" sz="1800" b="1" dirty="0" smtClean="0"/>
              <a:t>Artificial </a:t>
            </a:r>
            <a:r>
              <a:rPr lang="pt-BR" sz="1800" b="1" dirty="0" err="1" smtClean="0"/>
              <a:t>Intelligence</a:t>
            </a:r>
            <a:r>
              <a:rPr lang="pt-BR" sz="1800" b="1" dirty="0" smtClean="0"/>
              <a:t>: a </a:t>
            </a:r>
            <a:r>
              <a:rPr lang="pt-BR" sz="1800" b="1" dirty="0" err="1" smtClean="0"/>
              <a:t>Modern</a:t>
            </a:r>
            <a:r>
              <a:rPr lang="pt-BR" sz="1800" b="1" dirty="0" smtClean="0"/>
              <a:t> Approach</a:t>
            </a:r>
            <a:r>
              <a:rPr lang="pt-BR" sz="1800" dirty="0" smtClean="0"/>
              <a:t>, 2nd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, Prentice-Hall, 2003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18: </a:t>
            </a:r>
            <a:r>
              <a:rPr lang="en-US" sz="2000" b="1" dirty="0" smtClean="0"/>
              <a:t>Learning from Observations</a:t>
            </a:r>
          </a:p>
          <a:p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3" r="9840"/>
          <a:stretch/>
        </p:blipFill>
        <p:spPr bwMode="auto">
          <a:xfrm>
            <a:off x="5806772" y="1651620"/>
            <a:ext cx="229362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é Aprendizagem de Máquina?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20888"/>
            <a:ext cx="5976664" cy="258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653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é Aprendizagem de Máquina?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Aprender significa “</a:t>
            </a:r>
            <a:r>
              <a:rPr lang="pt-BR" sz="2800" b="1" dirty="0"/>
              <a:t>mudar para fazer melhor</a:t>
            </a:r>
            <a:r>
              <a:rPr lang="pt-BR" sz="2800" dirty="0"/>
              <a:t>” (de acordo com um dado critério) quando uma situação similar acontecer.</a:t>
            </a:r>
          </a:p>
          <a:p>
            <a:endParaRPr lang="pt-BR" sz="2800" dirty="0"/>
          </a:p>
          <a:p>
            <a:r>
              <a:rPr lang="pt-BR" sz="2800" dirty="0"/>
              <a:t>Aprendizagem, </a:t>
            </a:r>
            <a:r>
              <a:rPr lang="pt-BR" sz="2800" b="1" dirty="0"/>
              <a:t>não é memorizar</a:t>
            </a:r>
            <a:r>
              <a:rPr lang="pt-BR" sz="2800" dirty="0"/>
              <a:t>. Qualquer computador pode memorizar, a dificuldade está em </a:t>
            </a:r>
            <a:r>
              <a:rPr lang="pt-BR" sz="2800" b="1" dirty="0"/>
              <a:t>generalizar</a:t>
            </a:r>
            <a:r>
              <a:rPr lang="pt-BR" sz="2800" dirty="0"/>
              <a:t> um comportamento para uma nova situação.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810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</a:t>
            </a:r>
            <a:r>
              <a:rPr lang="pt-BR" dirty="0"/>
              <a:t>do Aprendizado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Por que é importante para um agente aprender? </a:t>
            </a:r>
          </a:p>
          <a:p>
            <a:pPr lvl="1"/>
            <a:r>
              <a:rPr lang="pt-BR" sz="2000" dirty="0"/>
              <a:t>Os programadores não podem antecipar todas as situações que o agente pode encontrar.</a:t>
            </a:r>
          </a:p>
          <a:p>
            <a:pPr lvl="1">
              <a:buNone/>
            </a:pPr>
            <a:r>
              <a:rPr lang="pt-BR" sz="2000" dirty="0"/>
              <a:t>	</a:t>
            </a:r>
            <a:r>
              <a:rPr lang="pt-BR" sz="1600" b="1" dirty="0"/>
              <a:t>Exemplo: </a:t>
            </a:r>
            <a:r>
              <a:rPr lang="pt-BR" sz="1600" dirty="0"/>
              <a:t>Um robô programado para andar em um único labirinto pode não saber andar em outros.</a:t>
            </a:r>
            <a:endParaRPr lang="pt-BR" sz="1400" dirty="0"/>
          </a:p>
          <a:p>
            <a:pPr lvl="1"/>
            <a:endParaRPr lang="pt-BR" sz="1100" dirty="0"/>
          </a:p>
          <a:p>
            <a:pPr lvl="1"/>
            <a:r>
              <a:rPr lang="pt-BR" sz="2000" dirty="0"/>
              <a:t>Os programadores não podem antecipar todas as mudanças que podem acontecer com o passar do tempo.</a:t>
            </a:r>
          </a:p>
          <a:p>
            <a:pPr lvl="1">
              <a:buNone/>
            </a:pPr>
            <a:r>
              <a:rPr lang="pt-BR" sz="2000" b="1" dirty="0"/>
              <a:t>	</a:t>
            </a:r>
            <a:r>
              <a:rPr lang="pt-BR" sz="1600" b="1" dirty="0"/>
              <a:t>Exemplo: </a:t>
            </a:r>
            <a:r>
              <a:rPr lang="pt-BR" sz="1600" dirty="0"/>
              <a:t>Agente programado para prever as melhores opção de bolsa  para investir precisa se adapta quando o ambiente muda.</a:t>
            </a:r>
            <a:endParaRPr lang="pt-BR" sz="2000" dirty="0"/>
          </a:p>
          <a:p>
            <a:pPr lvl="1"/>
            <a:endParaRPr lang="pt-BR" sz="1200" dirty="0"/>
          </a:p>
          <a:p>
            <a:pPr lvl="1"/>
            <a:r>
              <a:rPr lang="pt-BR" sz="2000" dirty="0"/>
              <a:t>Os programadores nem sempre sabem encontrar a solução dos problemas diretamente.</a:t>
            </a:r>
          </a:p>
          <a:p>
            <a:pPr lvl="1">
              <a:buNone/>
            </a:pPr>
            <a:r>
              <a:rPr lang="pt-BR" sz="2000" b="1" dirty="0"/>
              <a:t>	</a:t>
            </a:r>
            <a:r>
              <a:rPr lang="pt-BR" sz="1600" b="1" dirty="0"/>
              <a:t>Exemplo: </a:t>
            </a:r>
            <a:r>
              <a:rPr lang="pt-BR" sz="1600" dirty="0"/>
              <a:t>Programar um sistema para reconhecer faces não é algo trivial.</a:t>
            </a:r>
            <a:endParaRPr lang="pt-BR" sz="1600" b="1" dirty="0"/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230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Aprender Algo?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lnSpcReduction="10000"/>
          </a:bodyPr>
          <a:lstStyle/>
          <a:p>
            <a:r>
              <a:rPr lang="pt-BR" sz="2800" b="1" dirty="0"/>
              <a:t>Exemplos:</a:t>
            </a:r>
          </a:p>
          <a:p>
            <a:pPr lvl="1"/>
            <a:r>
              <a:rPr lang="pt-BR" sz="2000" dirty="0"/>
              <a:t>Considerando um agente treinando para </a:t>
            </a:r>
            <a:r>
              <a:rPr lang="pt-BR" sz="2000" dirty="0" smtClean="0"/>
              <a:t>se </a:t>
            </a:r>
            <a:r>
              <a:rPr lang="pt-BR" sz="2000" dirty="0"/>
              <a:t>tornar um motorista de táxi. Toda vez que o instrutor gritar "freio!" o agente pode aprender uma condição de quando ele deve frear.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Ao ver várias imagens que contem ônibus, o agente pode aprender a reconhecê-los.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Ao tentar ações e observar os resultados. Por exemplo, ao frear forte em uma estrada molhada pode aprender que isso não tem um efeito bom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pic>
        <p:nvPicPr>
          <p:cNvPr id="1026" name="Picture 2" descr="http://1.bp.blogspot.com/_Es5C1U7Ynfc/S8w5JeERLEI/AAAAAAAAKM4/6a0ZCvWhFC0/s1600/023-taxi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8"/>
            <a:ext cx="290101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39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Formas de Aprendizado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Aprendizado Supervisionado </a:t>
            </a:r>
          </a:p>
          <a:p>
            <a:endParaRPr lang="pt-BR" dirty="0"/>
          </a:p>
          <a:p>
            <a:r>
              <a:rPr lang="pt-BR" dirty="0"/>
              <a:t>Aprendizado Não Supervisionado</a:t>
            </a:r>
          </a:p>
          <a:p>
            <a:endParaRPr lang="pt-BR" dirty="0"/>
          </a:p>
          <a:p>
            <a:r>
              <a:rPr lang="pt-BR" dirty="0"/>
              <a:t>Aprendizado Por Reforço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2006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Aprendizado Supervisionado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Observa-se alguns pares de </a:t>
            </a:r>
            <a:r>
              <a:rPr lang="pt-BR" sz="2000" b="1" dirty="0"/>
              <a:t>exemplos de entrada e saída</a:t>
            </a:r>
            <a:r>
              <a:rPr lang="pt-BR" sz="2000" dirty="0"/>
              <a:t>, de forma a aprender uma </a:t>
            </a:r>
            <a:r>
              <a:rPr lang="pt-BR" sz="2000" b="1" dirty="0"/>
              <a:t>função que mapeia a entrada para a saída</a:t>
            </a:r>
            <a:r>
              <a:rPr lang="pt-BR" sz="2000" dirty="0"/>
              <a:t>. </a:t>
            </a:r>
          </a:p>
          <a:p>
            <a:endParaRPr lang="pt-BR" sz="2000" dirty="0"/>
          </a:p>
          <a:p>
            <a:r>
              <a:rPr lang="pt-BR" sz="2000" dirty="0"/>
              <a:t>Damos ao sistema a “</a:t>
            </a:r>
            <a:r>
              <a:rPr lang="pt-BR" sz="2000" b="1" dirty="0"/>
              <a:t>resposta correta</a:t>
            </a:r>
            <a:r>
              <a:rPr lang="pt-BR" sz="2000" dirty="0"/>
              <a:t>” durante o processo de treinamento.</a:t>
            </a:r>
          </a:p>
          <a:p>
            <a:endParaRPr lang="pt-BR" sz="2000" dirty="0"/>
          </a:p>
          <a:p>
            <a:r>
              <a:rPr lang="pt-BR" sz="2000" dirty="0"/>
              <a:t>É eficiente pois o sistema pode trabalhar diretamente com informações corretas.</a:t>
            </a:r>
          </a:p>
          <a:p>
            <a:endParaRPr lang="pt-BR" sz="2000" dirty="0"/>
          </a:p>
          <a:p>
            <a:r>
              <a:rPr lang="pt-BR" sz="2000" dirty="0"/>
              <a:t>Útil para classificação, regressão, estimação de probabilidade condicional (qual é a probabilidade de um cliente com um determinado perfil comprar um determinado produto</a:t>
            </a:r>
            <a:r>
              <a:rPr lang="pt-BR" sz="2000" dirty="0" smtClean="0"/>
              <a:t>?)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2843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3935</TotalTime>
  <Words>1327</Words>
  <Application>Microsoft Office PowerPoint</Application>
  <PresentationFormat>On-screen Show (4:3)</PresentationFormat>
  <Paragraphs>277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INF 1771 – Inteligência Artificial</vt:lpstr>
      <vt:lpstr>Agentes Vistos Anteriormente</vt:lpstr>
      <vt:lpstr>Introdução</vt:lpstr>
      <vt:lpstr>O que é Aprendizagem de Máquina?</vt:lpstr>
      <vt:lpstr>O que é Aprendizagem de Máquina?</vt:lpstr>
      <vt:lpstr>Importância do Aprendizado</vt:lpstr>
      <vt:lpstr>Como Aprender Algo?</vt:lpstr>
      <vt:lpstr>Formas de Aprendizado</vt:lpstr>
      <vt:lpstr>Aprendizado Supervisionado</vt:lpstr>
      <vt:lpstr>Aprendizado Supervisionado</vt:lpstr>
      <vt:lpstr>Aprendizado Não Supervisionado</vt:lpstr>
      <vt:lpstr>Aprendizado Por Reforço</vt:lpstr>
      <vt:lpstr>Fases da Aprendizagem</vt:lpstr>
      <vt:lpstr>Exemplos de Treinamento (Aprendizado Supervisionado)</vt:lpstr>
      <vt:lpstr>Classificação de Exemplos Desconhecidos</vt:lpstr>
      <vt:lpstr>Espaço de Características</vt:lpstr>
      <vt:lpstr>Tipos de Problemas</vt:lpstr>
      <vt:lpstr>Aprendizado Supervisionado</vt:lpstr>
      <vt:lpstr>Aprendizado Supervisionado</vt:lpstr>
      <vt:lpstr>Aprendizado Supervisionado</vt:lpstr>
      <vt:lpstr>Aprendizado Supervisionado</vt:lpstr>
      <vt:lpstr>Aprendizado Supervisionado</vt:lpstr>
      <vt:lpstr>Generalizar é Difícil</vt:lpstr>
      <vt:lpstr>Exemplo</vt:lpstr>
      <vt:lpstr>Exemplo - Overfitting</vt:lpstr>
      <vt:lpstr>Exemplo - Underfitting</vt:lpstr>
      <vt:lpstr>Exemplo – Um Bom Modelo</vt:lpstr>
      <vt:lpstr>Teoria de Aprendizado Computacional</vt:lpstr>
      <vt:lpstr>Algoritmos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Aprendizado de Máquina</dc:title>
  <dc:creator>Edirlei Soares de Lima</dc:creator>
  <cp:lastModifiedBy>Edirlei</cp:lastModifiedBy>
  <cp:revision>414</cp:revision>
  <cp:lastPrinted>2011-10-02T19:34:20Z</cp:lastPrinted>
  <dcterms:created xsi:type="dcterms:W3CDTF">2011-09-17T12:50:29Z</dcterms:created>
  <dcterms:modified xsi:type="dcterms:W3CDTF">2013-05-13T13:50:19Z</dcterms:modified>
</cp:coreProperties>
</file>