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56" r:id="rId2"/>
    <p:sldId id="340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358" r:id="rId21"/>
    <p:sldId id="359" r:id="rId22"/>
    <p:sldId id="360" r:id="rId23"/>
    <p:sldId id="361" r:id="rId24"/>
    <p:sldId id="362" r:id="rId25"/>
    <p:sldId id="363" r:id="rId26"/>
    <p:sldId id="364" r:id="rId27"/>
    <p:sldId id="365" r:id="rId28"/>
    <p:sldId id="366" r:id="rId29"/>
    <p:sldId id="367" r:id="rId30"/>
    <p:sldId id="368" r:id="rId31"/>
    <p:sldId id="369" r:id="rId32"/>
    <p:sldId id="370" r:id="rId33"/>
    <p:sldId id="371" r:id="rId34"/>
    <p:sldId id="372" r:id="rId35"/>
    <p:sldId id="373" r:id="rId36"/>
    <p:sldId id="374" r:id="rId37"/>
    <p:sldId id="375" r:id="rId38"/>
    <p:sldId id="376" r:id="rId39"/>
    <p:sldId id="377" r:id="rId40"/>
    <p:sldId id="378" r:id="rId41"/>
    <p:sldId id="379" r:id="rId42"/>
    <p:sldId id="380" r:id="rId43"/>
    <p:sldId id="381" r:id="rId44"/>
    <p:sldId id="382" r:id="rId45"/>
    <p:sldId id="383" r:id="rId46"/>
    <p:sldId id="384" r:id="rId47"/>
    <p:sldId id="385" r:id="rId48"/>
    <p:sldId id="386" r:id="rId49"/>
    <p:sldId id="387" r:id="rId50"/>
    <p:sldId id="388" r:id="rId51"/>
    <p:sldId id="389" r:id="rId52"/>
    <p:sldId id="390" r:id="rId53"/>
    <p:sldId id="391" r:id="rId54"/>
    <p:sldId id="392" r:id="rId55"/>
    <p:sldId id="393" r:id="rId56"/>
    <p:sldId id="394" r:id="rId57"/>
    <p:sldId id="395" r:id="rId58"/>
    <p:sldId id="396" r:id="rId59"/>
    <p:sldId id="339" r:id="rId6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139" autoAdjust="0"/>
  </p:normalViewPr>
  <p:slideViewPr>
    <p:cSldViewPr>
      <p:cViewPr varScale="1">
        <p:scale>
          <a:sx n="131" d="100"/>
          <a:sy n="13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575F21A-2DAD-422F-9F2B-65F9F683FBBC}" type="datetimeFigureOut">
              <a:rPr lang="en-US" smtClean="0"/>
              <a:t>11/21/2012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454520B-149B-489E-904E-09FC9341D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1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4520B-149B-489E-904E-09FC9341DF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57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4520B-149B-489E-904E-09FC9341DFA7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142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4520B-149B-489E-904E-09FC9341DFA7}" type="slidenum">
              <a:rPr lang="en-US" smtClean="0"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142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1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0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1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53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0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38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11/21/2012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0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11/21/2012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11/21/2012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8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71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46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16C12-9C4B-4939-A01A-C3FE557BE61F}" type="datetimeFigureOut">
              <a:rPr lang="en-US" smtClean="0"/>
              <a:t>11/21/2012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001816"/>
            <a:ext cx="2448272" cy="846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243" y="3861048"/>
            <a:ext cx="2362757" cy="3000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103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8206680" cy="1470025"/>
          </a:xfrm>
        </p:spPr>
        <p:txBody>
          <a:bodyPr>
            <a:noAutofit/>
          </a:bodyPr>
          <a:lstStyle/>
          <a:p>
            <a:r>
              <a:rPr lang="en-US" sz="4800" dirty="0"/>
              <a:t>INF 1771 – </a:t>
            </a:r>
            <a:r>
              <a:rPr lang="en-US" sz="4800" dirty="0" err="1"/>
              <a:t>Inteligência</a:t>
            </a:r>
            <a:r>
              <a:rPr lang="en-US" sz="4800" dirty="0"/>
              <a:t> Artificial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484" y="5877272"/>
            <a:ext cx="6400800" cy="980728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solidFill>
                  <a:schemeClr val="tx1"/>
                </a:solidFill>
              </a:rPr>
              <a:t>Edirlei</a:t>
            </a:r>
            <a:r>
              <a:rPr lang="en-US" sz="2200" dirty="0" smtClean="0">
                <a:solidFill>
                  <a:schemeClr val="tx1"/>
                </a:solidFill>
              </a:rPr>
              <a:t> Soares de Lima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&lt;elima@inf.puc-rio.br&gt;</a:t>
            </a:r>
          </a:p>
        </p:txBody>
      </p:sp>
      <p:pic>
        <p:nvPicPr>
          <p:cNvPr id="1026" name="Picture 2" descr="C:\Users\Edirlei\Desktop\puc-rio-cursos-2011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-27384"/>
            <a:ext cx="4384675" cy="101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9552" y="3140968"/>
            <a:ext cx="80648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200" dirty="0"/>
              <a:t>Aula </a:t>
            </a:r>
            <a:r>
              <a:rPr lang="en-US" sz="3200" dirty="0" smtClean="0"/>
              <a:t>19 </a:t>
            </a:r>
            <a:r>
              <a:rPr lang="en-US" sz="3200" dirty="0"/>
              <a:t>– </a:t>
            </a:r>
            <a:r>
              <a:rPr lang="pt-BR" sz="3200" dirty="0"/>
              <a:t>Aprendizado Não-Supervisionado</a:t>
            </a:r>
          </a:p>
        </p:txBody>
      </p:sp>
    </p:spTree>
    <p:extLst>
      <p:ext uri="{BB962C8B-B14F-4D97-AF65-F5344CB8AC3E}">
        <p14:creationId xmlns:p14="http://schemas.microsoft.com/office/powerpoint/2010/main" val="13805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Processo de Aprendizado Não-Supervisionado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As </a:t>
            </a:r>
            <a:r>
              <a:rPr lang="pt-BR" sz="2800" b="1" dirty="0"/>
              <a:t>etapas do processo </a:t>
            </a:r>
            <a:r>
              <a:rPr lang="pt-BR" sz="2800" dirty="0"/>
              <a:t>de aprendizagem não supervisionada são:</a:t>
            </a:r>
          </a:p>
          <a:p>
            <a:endParaRPr lang="pt-BR" sz="2800" dirty="0"/>
          </a:p>
          <a:p>
            <a:pPr lvl="1">
              <a:buNone/>
            </a:pPr>
            <a:r>
              <a:rPr lang="pt-BR" sz="2400" b="1" dirty="0"/>
              <a:t>(1) </a:t>
            </a:r>
            <a:r>
              <a:rPr lang="pt-BR" sz="2400" dirty="0"/>
              <a:t>Seleção de atributos </a:t>
            </a:r>
          </a:p>
          <a:p>
            <a:pPr lvl="1">
              <a:buNone/>
            </a:pPr>
            <a:r>
              <a:rPr lang="pt-BR" sz="2400" b="1" dirty="0"/>
              <a:t>(2) </a:t>
            </a:r>
            <a:r>
              <a:rPr lang="pt-BR" sz="2400" dirty="0"/>
              <a:t>Medida de proximidade</a:t>
            </a:r>
          </a:p>
          <a:p>
            <a:pPr lvl="1">
              <a:buNone/>
            </a:pPr>
            <a:r>
              <a:rPr lang="pt-BR" sz="2400" b="1" dirty="0"/>
              <a:t>(3) </a:t>
            </a:r>
            <a:r>
              <a:rPr lang="pt-BR" sz="2400" dirty="0"/>
              <a:t>Critério de agrupamento</a:t>
            </a:r>
          </a:p>
          <a:p>
            <a:pPr lvl="1">
              <a:buNone/>
            </a:pPr>
            <a:r>
              <a:rPr lang="pt-BR" sz="2400" b="1" dirty="0"/>
              <a:t>(4) </a:t>
            </a:r>
            <a:r>
              <a:rPr lang="pt-BR" sz="2400" dirty="0"/>
              <a:t>Algoritmo de agrupamento </a:t>
            </a:r>
          </a:p>
          <a:p>
            <a:pPr lvl="1">
              <a:buNone/>
            </a:pPr>
            <a:r>
              <a:rPr lang="pt-BR" sz="2400" b="1" dirty="0"/>
              <a:t>(5) </a:t>
            </a:r>
            <a:r>
              <a:rPr lang="pt-BR" sz="2400" dirty="0"/>
              <a:t>Verificação dos resultados</a:t>
            </a:r>
          </a:p>
          <a:p>
            <a:pPr lvl="1">
              <a:buNone/>
            </a:pPr>
            <a:r>
              <a:rPr lang="pt-BR" sz="2400" b="1" dirty="0"/>
              <a:t>(6) </a:t>
            </a:r>
            <a:r>
              <a:rPr lang="pt-BR" sz="2400" dirty="0"/>
              <a:t>Interpretação dos resultados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62199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Processo de Aprendizado Não-Supervisionado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(1) Seleção de Atributos</a:t>
            </a:r>
            <a:r>
              <a:rPr lang="pt-BR" dirty="0"/>
              <a:t>: </a:t>
            </a:r>
          </a:p>
          <a:p>
            <a:endParaRPr lang="pt-BR" dirty="0"/>
          </a:p>
          <a:p>
            <a:pPr lvl="1"/>
            <a:r>
              <a:rPr lang="pt-BR" dirty="0"/>
              <a:t>Atributos devem ser adequadamente selecionados de forma a codificar a </a:t>
            </a:r>
            <a:r>
              <a:rPr lang="pt-BR" b="1" dirty="0"/>
              <a:t>maior quantidade possível de informações</a:t>
            </a:r>
            <a:r>
              <a:rPr lang="pt-BR" dirty="0"/>
              <a:t> relacionada a tarefa de interesse.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Os atributos devem ter também uma </a:t>
            </a:r>
            <a:r>
              <a:rPr lang="pt-BR" b="1" dirty="0"/>
              <a:t>redundância mínima </a:t>
            </a:r>
            <a:r>
              <a:rPr lang="pt-BR" dirty="0"/>
              <a:t>entre eles.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70987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Processo de Aprendizado Não-Supervisionado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(2) Medida de Proximidade</a:t>
            </a:r>
            <a:r>
              <a:rPr lang="pt-BR" dirty="0"/>
              <a:t>:</a:t>
            </a:r>
          </a:p>
          <a:p>
            <a:endParaRPr lang="pt-BR" dirty="0"/>
          </a:p>
          <a:p>
            <a:pPr lvl="1"/>
            <a:r>
              <a:rPr lang="pt-BR" sz="2400" dirty="0"/>
              <a:t>Medida para quantificar quão </a:t>
            </a:r>
            <a:r>
              <a:rPr lang="pt-BR" sz="2400" b="1" dirty="0"/>
              <a:t>similar</a:t>
            </a:r>
            <a:r>
              <a:rPr lang="pt-BR" sz="2400" dirty="0"/>
              <a:t> ou </a:t>
            </a:r>
            <a:r>
              <a:rPr lang="pt-BR" sz="2400" b="1" dirty="0"/>
              <a:t>dissimilar</a:t>
            </a:r>
            <a:r>
              <a:rPr lang="pt-BR" sz="2400" dirty="0"/>
              <a:t> são dois vetores de atributos. 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É ideal que todos os atributos </a:t>
            </a:r>
            <a:r>
              <a:rPr lang="pt-BR" sz="2400" b="1" dirty="0"/>
              <a:t>contribuam de maneira igual</a:t>
            </a:r>
            <a:r>
              <a:rPr lang="pt-BR" sz="2400" dirty="0"/>
              <a:t> no cálculo da medida de proximidade.</a:t>
            </a:r>
          </a:p>
          <a:p>
            <a:pPr lvl="1"/>
            <a:endParaRPr lang="pt-BR" sz="2400" dirty="0"/>
          </a:p>
          <a:p>
            <a:pPr lvl="2"/>
            <a:r>
              <a:rPr lang="pt-BR" sz="2000" dirty="0"/>
              <a:t>Um atributo não pode ser dominante sobre o outro, ou seja, é importante normalizar os dados.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85652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Processo de Aprendizado Não-Supervisionado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(3) Critério de Agrupamento</a:t>
            </a:r>
            <a:r>
              <a:rPr lang="pt-BR" dirty="0"/>
              <a:t>:</a:t>
            </a:r>
          </a:p>
          <a:p>
            <a:endParaRPr lang="pt-BR" dirty="0"/>
          </a:p>
          <a:p>
            <a:pPr lvl="1"/>
            <a:r>
              <a:rPr lang="pt-BR" sz="2400" dirty="0"/>
              <a:t>Depende da interpretação que o especialista dá ao termo </a:t>
            </a:r>
            <a:r>
              <a:rPr lang="pt-BR" sz="2400" b="1" dirty="0"/>
              <a:t>sensível</a:t>
            </a:r>
            <a:r>
              <a:rPr lang="pt-BR" sz="2400" dirty="0"/>
              <a:t> com base no tipo de cluster que são esperados.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Por exemplo, um cluster compacto de vetores de atributos pode ser sensível de acordo com um critério enquanto outro cluster alongado, pode ser sensível de acordo com outro critério.</a:t>
            </a:r>
            <a:endParaRPr lang="pt-BR" sz="2000" dirty="0"/>
          </a:p>
          <a:p>
            <a:endParaRPr lang="en-US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6437" t="9861" r="11228" b="17827"/>
          <a:stretch>
            <a:fillRect/>
          </a:stretch>
        </p:blipFill>
        <p:spPr bwMode="auto">
          <a:xfrm>
            <a:off x="3347864" y="5489261"/>
            <a:ext cx="1160186" cy="1160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5402169"/>
            <a:ext cx="1296144" cy="124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5328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Processo de Aprendizado Não-Supervisionado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(4) Algoritmo de Agrupamento</a:t>
            </a:r>
            <a:r>
              <a:rPr lang="pt-BR" dirty="0"/>
              <a:t>:</a:t>
            </a:r>
          </a:p>
          <a:p>
            <a:endParaRPr lang="pt-BR" dirty="0"/>
          </a:p>
          <a:p>
            <a:pPr lvl="1"/>
            <a:r>
              <a:rPr lang="pt-BR" sz="2400" dirty="0"/>
              <a:t>Tendo adotado uma medida de proximidade e um critério de agrupamento devemos escolher um </a:t>
            </a:r>
            <a:r>
              <a:rPr lang="pt-BR" sz="2400" b="1" dirty="0"/>
              <a:t>algoritmo de </a:t>
            </a:r>
            <a:r>
              <a:rPr lang="pt-BR" sz="2400" b="1" dirty="0" err="1"/>
              <a:t>clusterização</a:t>
            </a:r>
            <a:r>
              <a:rPr lang="pt-BR" sz="2400" b="1" dirty="0"/>
              <a:t> </a:t>
            </a:r>
            <a:r>
              <a:rPr lang="pt-BR" sz="2400" dirty="0"/>
              <a:t>que revele a estrutura agrupada do conjunto de dados.</a:t>
            </a:r>
            <a:endParaRPr lang="pt-BR" sz="20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60678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Processo de Aprendizado Não-Supervisionado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(5) Validação dos Resultados</a:t>
            </a:r>
            <a:r>
              <a:rPr lang="pt-BR" dirty="0"/>
              <a:t>:</a:t>
            </a:r>
          </a:p>
          <a:p>
            <a:endParaRPr lang="pt-BR" dirty="0"/>
          </a:p>
          <a:p>
            <a:pPr lvl="1"/>
            <a:r>
              <a:rPr lang="pt-BR" sz="2400" dirty="0"/>
              <a:t>Uma vez obtidos os resultados do algoritmo de agrupamento, devemos verificar se o </a:t>
            </a:r>
            <a:r>
              <a:rPr lang="pt-BR" sz="2400" b="1" dirty="0"/>
              <a:t>resultado esta correto</a:t>
            </a:r>
            <a:r>
              <a:rPr lang="pt-BR" sz="2400" dirty="0"/>
              <a:t>.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Isto geralmente é feito através de testes apropriados.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161605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Processo de Aprendizado Não-Supervisionado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(6) Interpretação dos Resultados</a:t>
            </a:r>
            <a:r>
              <a:rPr lang="pt-BR" dirty="0"/>
              <a:t>:</a:t>
            </a:r>
          </a:p>
          <a:p>
            <a:endParaRPr lang="pt-BR" dirty="0"/>
          </a:p>
          <a:p>
            <a:pPr lvl="1"/>
            <a:r>
              <a:rPr lang="pt-BR" sz="2400" dirty="0"/>
              <a:t>Em geral, os resultados da </a:t>
            </a:r>
            <a:r>
              <a:rPr lang="pt-BR" sz="2400" dirty="0" err="1"/>
              <a:t>clusterização</a:t>
            </a:r>
            <a:r>
              <a:rPr lang="pt-BR" sz="2400" dirty="0"/>
              <a:t> devem ser integrados com outras </a:t>
            </a:r>
            <a:r>
              <a:rPr lang="pt-BR" sz="2400" b="1" dirty="0"/>
              <a:t>evidências experimentais </a:t>
            </a:r>
            <a:r>
              <a:rPr lang="pt-BR" sz="2400" dirty="0"/>
              <a:t>e análises para chegar as conclusões corretas.</a:t>
            </a:r>
            <a:endParaRPr lang="pt-BR" sz="20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21443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Processo de Aprendizado Não-Supervisionado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Diferentes escolhas de atributos, medidas de proximidade, critérios de agrupamento e algoritmos de </a:t>
            </a:r>
            <a:r>
              <a:rPr lang="pt-BR" sz="2800" dirty="0" err="1"/>
              <a:t>clusterização</a:t>
            </a:r>
            <a:r>
              <a:rPr lang="pt-BR" sz="2800" dirty="0"/>
              <a:t> levam a </a:t>
            </a:r>
            <a:r>
              <a:rPr lang="pt-BR" sz="2800" b="1" dirty="0"/>
              <a:t>resultados totalmente diferentes</a:t>
            </a:r>
            <a:r>
              <a:rPr lang="pt-BR" sz="2800" dirty="0"/>
              <a:t>.</a:t>
            </a:r>
          </a:p>
          <a:p>
            <a:endParaRPr lang="pt-BR" sz="2800" dirty="0"/>
          </a:p>
          <a:p>
            <a:endParaRPr lang="pt-BR" sz="2800" dirty="0"/>
          </a:p>
          <a:p>
            <a:r>
              <a:rPr lang="pt-BR" sz="2800" dirty="0"/>
              <a:t>Qual resultado é o correto?</a:t>
            </a:r>
          </a:p>
          <a:p>
            <a:endParaRPr lang="pt-BR" dirty="0"/>
          </a:p>
          <a:p>
            <a:endParaRPr lang="pt-BR" sz="20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2619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Clusterização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Dado um conjunto de dados X: </a:t>
            </a:r>
          </a:p>
          <a:p>
            <a:pPr>
              <a:buNone/>
            </a:pPr>
            <a:r>
              <a:rPr lang="pt-BR" sz="2000" dirty="0"/>
              <a:t>	</a:t>
            </a:r>
          </a:p>
          <a:p>
            <a:pPr>
              <a:buNone/>
            </a:pPr>
            <a:r>
              <a:rPr lang="pt-BR" sz="2000" dirty="0"/>
              <a:t>	</a:t>
            </a:r>
            <a:r>
              <a:rPr lang="pt-BR" sz="2000" i="1" dirty="0"/>
              <a:t>X = {x</a:t>
            </a:r>
            <a:r>
              <a:rPr lang="pt-BR" sz="2000" i="1" baseline="-25000" dirty="0"/>
              <a:t>1</a:t>
            </a:r>
            <a:r>
              <a:rPr lang="pt-BR" sz="2000" i="1" dirty="0"/>
              <a:t>, x</a:t>
            </a:r>
            <a:r>
              <a:rPr lang="pt-BR" sz="2000" i="1" baseline="-25000" dirty="0"/>
              <a:t>2</a:t>
            </a:r>
            <a:r>
              <a:rPr lang="pt-BR" sz="2000" i="1" dirty="0"/>
              <a:t>, . . ., </a:t>
            </a:r>
            <a:r>
              <a:rPr lang="pt-BR" sz="2000" i="1" dirty="0" err="1"/>
              <a:t>x</a:t>
            </a:r>
            <a:r>
              <a:rPr lang="pt-BR" sz="2000" i="1" baseline="-25000" dirty="0" err="1"/>
              <a:t>n</a:t>
            </a:r>
            <a:r>
              <a:rPr lang="pt-BR" sz="2000" i="1" dirty="0"/>
              <a:t>} </a:t>
            </a:r>
          </a:p>
          <a:p>
            <a:endParaRPr lang="pt-BR" sz="2000" dirty="0"/>
          </a:p>
          <a:p>
            <a:r>
              <a:rPr lang="pt-BR" sz="2000" dirty="0"/>
              <a:t>Definimos como um </a:t>
            </a:r>
            <a:r>
              <a:rPr lang="pt-BR" sz="2000" i="1" dirty="0"/>
              <a:t>m</a:t>
            </a:r>
            <a:r>
              <a:rPr lang="pt-BR" sz="2000" dirty="0"/>
              <a:t>–agrupamento de X a partição de </a:t>
            </a:r>
            <a:r>
              <a:rPr lang="pt-BR" sz="2000" i="1" dirty="0"/>
              <a:t>X</a:t>
            </a:r>
            <a:r>
              <a:rPr lang="pt-BR" sz="2000" dirty="0"/>
              <a:t> em </a:t>
            </a:r>
            <a:r>
              <a:rPr lang="pt-BR" sz="2000" i="1" dirty="0"/>
              <a:t>m</a:t>
            </a:r>
            <a:r>
              <a:rPr lang="pt-BR" sz="2000" dirty="0"/>
              <a:t> conjuntos (clusters ou grupos) C</a:t>
            </a:r>
            <a:r>
              <a:rPr lang="pt-BR" sz="2000" baseline="-25000" dirty="0"/>
              <a:t>1</a:t>
            </a:r>
            <a:r>
              <a:rPr lang="pt-BR" sz="2000" dirty="0"/>
              <a:t>, C</a:t>
            </a:r>
            <a:r>
              <a:rPr lang="pt-BR" sz="2000" baseline="-25000" dirty="0"/>
              <a:t>2</a:t>
            </a:r>
            <a:r>
              <a:rPr lang="pt-BR" sz="2000" dirty="0"/>
              <a:t>, ..., C</a:t>
            </a:r>
            <a:r>
              <a:rPr lang="pt-BR" sz="2000" baseline="-25000" dirty="0"/>
              <a:t>m</a:t>
            </a:r>
            <a:r>
              <a:rPr lang="pt-BR" sz="2000" dirty="0"/>
              <a:t> tal que as três condições seguintes sejam satisfeitas:</a:t>
            </a:r>
          </a:p>
          <a:p>
            <a:pPr lvl="1"/>
            <a:r>
              <a:rPr lang="pt-BR" sz="1600" dirty="0"/>
              <a:t>Nenhum cluster pode ser vazio (</a:t>
            </a:r>
            <a:r>
              <a:rPr lang="pt-BR" sz="1600" dirty="0" err="1"/>
              <a:t>C</a:t>
            </a:r>
            <a:r>
              <a:rPr lang="pt-BR" sz="1600" baseline="-25000" dirty="0" err="1"/>
              <a:t>i</a:t>
            </a:r>
            <a:r>
              <a:rPr lang="pt-BR" sz="1600" baseline="-25000" dirty="0"/>
              <a:t> </a:t>
            </a:r>
            <a:r>
              <a:rPr lang="pt-BR" sz="1600" dirty="0"/>
              <a:t>≠ Ø).</a:t>
            </a:r>
          </a:p>
          <a:p>
            <a:pPr lvl="1">
              <a:buNone/>
            </a:pPr>
            <a:r>
              <a:rPr lang="pt-BR" sz="1600" dirty="0"/>
              <a:t>	</a:t>
            </a:r>
          </a:p>
          <a:p>
            <a:pPr lvl="1"/>
            <a:r>
              <a:rPr lang="pt-BR" sz="1600" dirty="0"/>
              <a:t>A união de todos os cluster deve ser igual ao conjunto de dados que gerou os clusters, ou seja, X.</a:t>
            </a:r>
          </a:p>
          <a:p>
            <a:pPr lvl="1"/>
            <a:endParaRPr lang="pt-BR" sz="1600" dirty="0"/>
          </a:p>
          <a:p>
            <a:pPr lvl="1"/>
            <a:r>
              <a:rPr lang="pt-BR" sz="1600" dirty="0"/>
              <a:t>A interseção de dois clusters deve ser vazio, </a:t>
            </a:r>
            <a:r>
              <a:rPr lang="pt-BR" sz="1600" dirty="0" smtClean="0"/>
              <a:t>ou seja</a:t>
            </a:r>
            <a:r>
              <a:rPr lang="pt-BR" sz="1600" dirty="0" smtClean="0"/>
              <a:t>, </a:t>
            </a:r>
            <a:r>
              <a:rPr lang="pt-BR" sz="1600" dirty="0"/>
              <a:t>dois cluster não podem conter vetores em comum (</a:t>
            </a:r>
            <a:r>
              <a:rPr lang="pt-BR" sz="1600" dirty="0" err="1"/>
              <a:t>C</a:t>
            </a:r>
            <a:r>
              <a:rPr lang="pt-BR" sz="1600" baseline="-25000" dirty="0" err="1"/>
              <a:t>i</a:t>
            </a:r>
            <a:r>
              <a:rPr lang="pt-BR" sz="1600" baseline="-25000" dirty="0"/>
              <a:t>  </a:t>
            </a:r>
            <a:r>
              <a:rPr lang="pt-BR" sz="1600" dirty="0"/>
              <a:t>∩ </a:t>
            </a:r>
            <a:r>
              <a:rPr lang="pt-BR" sz="1600" dirty="0" err="1"/>
              <a:t>C</a:t>
            </a:r>
            <a:r>
              <a:rPr lang="pt-BR" sz="1600" baseline="-25000" dirty="0" err="1"/>
              <a:t>j</a:t>
            </a:r>
            <a:r>
              <a:rPr lang="pt-BR" sz="1600" baseline="-25000" dirty="0"/>
              <a:t> </a:t>
            </a:r>
            <a:r>
              <a:rPr lang="pt-BR" sz="1600" dirty="0"/>
              <a:t>= Ø).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27787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Clusterização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2400" dirty="0"/>
              <a:t>Os vetores contidos em um cluster </a:t>
            </a:r>
            <a:r>
              <a:rPr lang="pt-BR" sz="2400" dirty="0" err="1"/>
              <a:t>C</a:t>
            </a:r>
            <a:r>
              <a:rPr lang="pt-BR" sz="2400" baseline="-25000" dirty="0" err="1"/>
              <a:t>i</a:t>
            </a:r>
            <a:r>
              <a:rPr lang="pt-BR" sz="2400" baseline="-25000" dirty="0"/>
              <a:t> </a:t>
            </a:r>
            <a:r>
              <a:rPr lang="pt-BR" sz="2400" dirty="0"/>
              <a:t>devem ser mais similares uns aos outros e menos similares aos vetores presentes nos outros clusters. </a:t>
            </a:r>
          </a:p>
          <a:p>
            <a:endParaRPr lang="pt-BR" sz="2400" dirty="0"/>
          </a:p>
          <a:p>
            <a:r>
              <a:rPr lang="pt-BR" sz="2400" dirty="0"/>
              <a:t>Tipos de Clusters: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dirty="0"/>
          </a:p>
          <a:p>
            <a:pPr algn="ctr">
              <a:buNone/>
            </a:pPr>
            <a:r>
              <a:rPr lang="pt-BR" sz="1800" dirty="0"/>
              <a:t>    Clusters compactos                 Clusters alongados               Clusters esféricos e </a:t>
            </a:r>
            <a:r>
              <a:rPr lang="pt-BR" sz="1800" dirty="0" err="1"/>
              <a:t>ellipsoidals</a:t>
            </a:r>
            <a:endParaRPr lang="pt-BR" sz="1800" dirty="0"/>
          </a:p>
          <a:p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6437" t="9861" r="11228" b="17827"/>
          <a:stretch>
            <a:fillRect/>
          </a:stretch>
        </p:blipFill>
        <p:spPr bwMode="auto">
          <a:xfrm>
            <a:off x="1115616" y="3717032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717032"/>
            <a:ext cx="1440160" cy="1387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1" y="3717031"/>
            <a:ext cx="1800199" cy="135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1386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Formas de Aprendizado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Aprendizado Supervisionado</a:t>
            </a:r>
          </a:p>
          <a:p>
            <a:pPr lvl="1"/>
            <a:r>
              <a:rPr lang="pt-BR" sz="2300" dirty="0"/>
              <a:t>Árvores de Decisão.</a:t>
            </a:r>
          </a:p>
          <a:p>
            <a:pPr lvl="1"/>
            <a:r>
              <a:rPr lang="pt-BR" sz="2300" dirty="0"/>
              <a:t>K-</a:t>
            </a:r>
            <a:r>
              <a:rPr lang="pt-BR" sz="2300" dirty="0" err="1"/>
              <a:t>Nearest</a:t>
            </a:r>
            <a:r>
              <a:rPr lang="pt-BR" sz="2300" dirty="0"/>
              <a:t> </a:t>
            </a:r>
            <a:r>
              <a:rPr lang="pt-BR" sz="2300" dirty="0" err="1"/>
              <a:t>Neighbor</a:t>
            </a:r>
            <a:r>
              <a:rPr lang="pt-BR" sz="2300" dirty="0"/>
              <a:t> (KNN).</a:t>
            </a:r>
          </a:p>
          <a:p>
            <a:pPr lvl="1"/>
            <a:r>
              <a:rPr lang="pt-BR" sz="2300" dirty="0" err="1"/>
              <a:t>Support</a:t>
            </a:r>
            <a:r>
              <a:rPr lang="pt-BR" sz="2300" dirty="0"/>
              <a:t> Vector </a:t>
            </a:r>
            <a:r>
              <a:rPr lang="pt-BR" sz="2300" dirty="0" err="1"/>
              <a:t>Machines</a:t>
            </a:r>
            <a:r>
              <a:rPr lang="pt-BR" sz="2300" dirty="0"/>
              <a:t> (SVM).</a:t>
            </a:r>
          </a:p>
          <a:p>
            <a:pPr lvl="1"/>
            <a:r>
              <a:rPr lang="pt-BR" sz="2300" dirty="0"/>
              <a:t>Redes Neurais.</a:t>
            </a:r>
          </a:p>
          <a:p>
            <a:endParaRPr lang="pt-BR" sz="2000" dirty="0"/>
          </a:p>
          <a:p>
            <a:r>
              <a:rPr lang="pt-BR" sz="2800" b="1" dirty="0"/>
              <a:t>Aprendizado Não-Supervisionado</a:t>
            </a:r>
          </a:p>
          <a:p>
            <a:endParaRPr lang="pt-BR" sz="2800" dirty="0"/>
          </a:p>
          <a:p>
            <a:r>
              <a:rPr lang="pt-BR" sz="2800" dirty="0"/>
              <a:t>Aprendizado Por </a:t>
            </a:r>
            <a:r>
              <a:rPr lang="pt-BR" sz="2800" dirty="0" smtClean="0"/>
              <a:t>Reforço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45784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Medidas de Proximidade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b="1" dirty="0"/>
              <a:t>Medidas de Dissimilaridade:</a:t>
            </a:r>
          </a:p>
          <a:p>
            <a:pPr lvl="1"/>
            <a:r>
              <a:rPr lang="pt-BR" sz="2400" dirty="0"/>
              <a:t>Métrica </a:t>
            </a:r>
            <a:r>
              <a:rPr lang="pt-BR" sz="2400" dirty="0" err="1"/>
              <a:t>l</a:t>
            </a:r>
            <a:r>
              <a:rPr lang="pt-BR" sz="2400" baseline="-25000" dirty="0" err="1"/>
              <a:t>p</a:t>
            </a:r>
            <a:r>
              <a:rPr lang="pt-BR" sz="2400" dirty="0"/>
              <a:t> ponderada;</a:t>
            </a:r>
          </a:p>
          <a:p>
            <a:pPr lvl="1"/>
            <a:r>
              <a:rPr lang="pt-BR" sz="2400" dirty="0"/>
              <a:t>Métrica Norma l</a:t>
            </a:r>
            <a:r>
              <a:rPr lang="pt-BR" sz="2400" baseline="-25000" dirty="0"/>
              <a:t>∞</a:t>
            </a:r>
            <a:r>
              <a:rPr lang="pt-BR" sz="2400" dirty="0"/>
              <a:t> ponderada;</a:t>
            </a:r>
          </a:p>
          <a:p>
            <a:pPr lvl="1"/>
            <a:r>
              <a:rPr lang="pt-BR" sz="2400" dirty="0"/>
              <a:t>Métrica l</a:t>
            </a:r>
            <a:r>
              <a:rPr lang="pt-BR" sz="2400" baseline="-25000" dirty="0"/>
              <a:t>2</a:t>
            </a:r>
            <a:r>
              <a:rPr lang="pt-BR" sz="2400" dirty="0"/>
              <a:t> ponderada (</a:t>
            </a:r>
            <a:r>
              <a:rPr lang="pt-BR" sz="2400" dirty="0" err="1"/>
              <a:t>Mahalanobis</a:t>
            </a:r>
            <a:r>
              <a:rPr lang="pt-BR" sz="2400" dirty="0"/>
              <a:t>);</a:t>
            </a:r>
          </a:p>
          <a:p>
            <a:pPr lvl="1"/>
            <a:r>
              <a:rPr lang="pt-BR" sz="2400" dirty="0"/>
              <a:t>Métrica </a:t>
            </a:r>
            <a:r>
              <a:rPr lang="pt-BR" sz="2400" dirty="0" err="1"/>
              <a:t>l</a:t>
            </a:r>
            <a:r>
              <a:rPr lang="pt-BR" sz="2400" baseline="-25000" dirty="0" err="1"/>
              <a:t>p</a:t>
            </a:r>
            <a:r>
              <a:rPr lang="pt-BR" sz="2400" dirty="0"/>
              <a:t> especial (Manhattan);</a:t>
            </a:r>
          </a:p>
          <a:p>
            <a:pPr lvl="1"/>
            <a:r>
              <a:rPr lang="pt-BR" sz="2400" dirty="0"/>
              <a:t>Distância de </a:t>
            </a:r>
            <a:r>
              <a:rPr lang="pt-BR" sz="2400" dirty="0" err="1"/>
              <a:t>Hamming</a:t>
            </a:r>
            <a:r>
              <a:rPr lang="pt-BR" sz="2400" dirty="0"/>
              <a:t>;</a:t>
            </a:r>
          </a:p>
          <a:p>
            <a:pPr lvl="1"/>
            <a:endParaRPr lang="pt-BR" sz="2400" dirty="0"/>
          </a:p>
          <a:p>
            <a:r>
              <a:rPr lang="pt-BR" sz="2800" b="1" dirty="0"/>
              <a:t>Medidas de Similaridade:</a:t>
            </a:r>
          </a:p>
          <a:p>
            <a:pPr lvl="1"/>
            <a:r>
              <a:rPr lang="pt-BR" sz="2400" dirty="0"/>
              <a:t>Produto interno (</a:t>
            </a:r>
            <a:r>
              <a:rPr lang="pt-BR" sz="2400" dirty="0" err="1"/>
              <a:t>inner</a:t>
            </a:r>
            <a:r>
              <a:rPr lang="pt-BR" sz="2400" dirty="0"/>
              <a:t>);</a:t>
            </a:r>
          </a:p>
          <a:p>
            <a:pPr lvl="1"/>
            <a:r>
              <a:rPr lang="pt-BR" sz="2400" dirty="0"/>
              <a:t>Medida de </a:t>
            </a:r>
            <a:r>
              <a:rPr lang="pt-BR" sz="2400" dirty="0" err="1"/>
              <a:t>Tanimoto</a:t>
            </a:r>
            <a:r>
              <a:rPr lang="pt-BR" sz="2400" dirty="0"/>
              <a:t>;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77485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Algoritmos de </a:t>
            </a:r>
            <a:r>
              <a:rPr lang="pt-BR" dirty="0" err="1"/>
              <a:t>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Os </a:t>
            </a:r>
            <a:r>
              <a:rPr lang="pt-BR" sz="2800" b="1" dirty="0"/>
              <a:t>algoritmos de </a:t>
            </a:r>
            <a:r>
              <a:rPr lang="pt-BR" sz="2800" b="1" dirty="0" err="1"/>
              <a:t>clusterização</a:t>
            </a:r>
            <a:r>
              <a:rPr lang="pt-BR" sz="2800" b="1" dirty="0"/>
              <a:t> </a:t>
            </a:r>
            <a:r>
              <a:rPr lang="pt-BR" sz="2800" dirty="0"/>
              <a:t>buscam identificar padrões existentes em conjuntos de dados.</a:t>
            </a:r>
          </a:p>
          <a:p>
            <a:endParaRPr lang="pt-BR" sz="2800" dirty="0"/>
          </a:p>
          <a:p>
            <a:r>
              <a:rPr lang="pt-BR" sz="2800" dirty="0"/>
              <a:t>Os algoritmos de </a:t>
            </a:r>
            <a:r>
              <a:rPr lang="pt-BR" sz="2800" dirty="0" err="1"/>
              <a:t>clusterização</a:t>
            </a:r>
            <a:r>
              <a:rPr lang="pt-BR" sz="2800" dirty="0"/>
              <a:t> podem ser divididos em varias categorias:</a:t>
            </a:r>
          </a:p>
          <a:p>
            <a:pPr lvl="1"/>
            <a:r>
              <a:rPr lang="pt-BR" sz="2400" dirty="0"/>
              <a:t>Sequenciais;</a:t>
            </a:r>
          </a:p>
          <a:p>
            <a:pPr lvl="1"/>
            <a:r>
              <a:rPr lang="pt-BR" sz="2400" dirty="0"/>
              <a:t>Hierárquicos;</a:t>
            </a:r>
          </a:p>
          <a:p>
            <a:pPr lvl="1"/>
            <a:r>
              <a:rPr lang="pt-BR" sz="2400" dirty="0"/>
              <a:t>Baseados na otimização de funções custo;</a:t>
            </a:r>
          </a:p>
          <a:p>
            <a:pPr lvl="1"/>
            <a:r>
              <a:rPr lang="pt-BR" sz="2400" dirty="0"/>
              <a:t>Outros: </a:t>
            </a:r>
            <a:r>
              <a:rPr lang="pt-BR" sz="2400" dirty="0" err="1"/>
              <a:t>Fuzzy</a:t>
            </a:r>
            <a:r>
              <a:rPr lang="pt-BR" sz="2400" dirty="0"/>
              <a:t>, SOM, LVQ...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089338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Algoritmos </a:t>
            </a:r>
            <a:r>
              <a:rPr lang="pt-BR" dirty="0" smtClean="0"/>
              <a:t>Sequenciais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São algoritmos diretos e rápidos.</a:t>
            </a:r>
          </a:p>
          <a:p>
            <a:endParaRPr lang="pt-BR" sz="2800" dirty="0"/>
          </a:p>
          <a:p>
            <a:r>
              <a:rPr lang="pt-BR" sz="2800" dirty="0"/>
              <a:t>Geralmente, todos os vetores de características são apresentados ao algoritmo uma ou várias </a:t>
            </a:r>
            <a:r>
              <a:rPr lang="pt-BR" sz="2800" dirty="0" smtClean="0"/>
              <a:t>vezes. </a:t>
            </a:r>
            <a:endParaRPr lang="pt-BR" sz="2800" dirty="0"/>
          </a:p>
          <a:p>
            <a:endParaRPr lang="pt-BR" sz="2800" dirty="0"/>
          </a:p>
          <a:p>
            <a:r>
              <a:rPr lang="pt-BR" sz="2800" dirty="0"/>
              <a:t>O resultado final geralmente depende da ordem de apresentação dos vetores de características.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22551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Algoritmos Sequenciais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Basic </a:t>
            </a:r>
            <a:r>
              <a:rPr lang="pt-BR" sz="2800" dirty="0" err="1"/>
              <a:t>Sequential</a:t>
            </a:r>
            <a:r>
              <a:rPr lang="pt-BR" sz="2800" dirty="0"/>
              <a:t> </a:t>
            </a:r>
            <a:r>
              <a:rPr lang="pt-BR" sz="2800" dirty="0" err="1"/>
              <a:t>Algorithmic</a:t>
            </a:r>
            <a:r>
              <a:rPr lang="pt-BR" sz="2800" dirty="0"/>
              <a:t> </a:t>
            </a:r>
            <a:r>
              <a:rPr lang="pt-BR" sz="2800" dirty="0" err="1"/>
              <a:t>Scheme</a:t>
            </a:r>
            <a:r>
              <a:rPr lang="pt-BR" sz="2800" dirty="0"/>
              <a:t> (BSAS)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Todos os vetores são apresentados uma única vez ao algoritmo. 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Número de clusters não é conhecido inicialmente.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Novos clusters são criados enquanto o algoritmo evolui.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82790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Basic Sequential Algorithmic Scheme (BSAS)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Parâmetros do BSAS:</a:t>
            </a:r>
          </a:p>
          <a:p>
            <a:pPr lvl="1"/>
            <a:r>
              <a:rPr lang="pt-BR" sz="2000" b="1" dirty="0"/>
              <a:t>d(x, C): </a:t>
            </a:r>
            <a:r>
              <a:rPr lang="pt-BR" sz="2000" dirty="0"/>
              <a:t>métrica de distância entre um vetor de características x e um cluster C.  </a:t>
            </a:r>
          </a:p>
          <a:p>
            <a:pPr lvl="1"/>
            <a:r>
              <a:rPr lang="pt-BR" sz="2000" b="1" dirty="0"/>
              <a:t>Θ: </a:t>
            </a:r>
            <a:r>
              <a:rPr lang="pt-BR" sz="2000" dirty="0"/>
              <a:t>limiar de dissimilaridade.</a:t>
            </a:r>
          </a:p>
          <a:p>
            <a:pPr lvl="1"/>
            <a:r>
              <a:rPr lang="pt-BR" sz="2000" b="1" dirty="0"/>
              <a:t>q: </a:t>
            </a:r>
            <a:r>
              <a:rPr lang="pt-BR" sz="2000" dirty="0"/>
              <a:t>número máximo de clusters.</a:t>
            </a:r>
          </a:p>
          <a:p>
            <a:pPr lvl="1"/>
            <a:endParaRPr lang="pt-BR" sz="2400" dirty="0"/>
          </a:p>
          <a:p>
            <a:r>
              <a:rPr lang="pt-BR" sz="2400" b="1" dirty="0" smtClean="0"/>
              <a:t>Ideia </a:t>
            </a:r>
            <a:r>
              <a:rPr lang="pt-BR" sz="2400" b="1" dirty="0"/>
              <a:t>Geral do Algoritmo:</a:t>
            </a:r>
            <a:r>
              <a:rPr lang="pt-BR" sz="2400" dirty="0"/>
              <a:t> </a:t>
            </a:r>
          </a:p>
          <a:p>
            <a:pPr lvl="1"/>
            <a:r>
              <a:rPr lang="pt-BR" sz="2000" dirty="0"/>
              <a:t>Para um dado vetor de características, </a:t>
            </a:r>
            <a:r>
              <a:rPr lang="pt-BR" sz="2000" dirty="0" err="1"/>
              <a:t>designá</a:t>
            </a:r>
            <a:r>
              <a:rPr lang="pt-BR" sz="2000" dirty="0"/>
              <a:t>–</a:t>
            </a:r>
            <a:r>
              <a:rPr lang="pt-BR" sz="2000" dirty="0" err="1"/>
              <a:t>lo</a:t>
            </a:r>
            <a:r>
              <a:rPr lang="pt-BR" sz="2000" dirty="0"/>
              <a:t> para um cluster existente ou criar um novo cluster (depende da distância entre o vetor e os clusters já formados).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0397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Basic Sequential Algorithmic Scheme (BSAS)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Exemplo 1: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146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7432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908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57400" y="3733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05400" y="2743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34000" y="2971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578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674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290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4676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196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86200" y="5257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 bwMode="auto">
          <a:xfrm rot="5400000" flipH="1" flipV="1">
            <a:off x="-323851" y="4004371"/>
            <a:ext cx="3456384" cy="13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1403648" y="5718570"/>
            <a:ext cx="5112568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284796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Basic Sequential Algorithmic Scheme (BSAS)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/>
              <a:t>Exemplo 1</a:t>
            </a:r>
            <a:r>
              <a:rPr lang="pt-BR" sz="2800" dirty="0" smtClean="0"/>
              <a:t>:</a:t>
            </a:r>
          </a:p>
          <a:p>
            <a:endParaRPr lang="pt-BR" sz="3600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r>
              <a:rPr lang="en-US" sz="3600" dirty="0" smtClean="0"/>
              <a:t>   </a:t>
            </a:r>
            <a:r>
              <a:rPr lang="en-US" sz="3600" dirty="0"/>
              <a:t>				</a:t>
            </a:r>
            <a:r>
              <a:rPr lang="en-US" sz="2400" dirty="0"/>
              <a:t>	           </a:t>
            </a:r>
            <a:r>
              <a:rPr lang="en-US" sz="2400" dirty="0" smtClean="0"/>
              <a:t>           </a:t>
            </a:r>
            <a:r>
              <a:rPr lang="en-US" sz="2400" dirty="0"/>
              <a:t>1</a:t>
            </a:r>
            <a:r>
              <a:rPr lang="en-US" sz="2400" baseline="30000" dirty="0"/>
              <a:t>a</a:t>
            </a:r>
            <a:r>
              <a:rPr lang="en-US" sz="2400" dirty="0"/>
              <a:t> </a:t>
            </a:r>
            <a:r>
              <a:rPr lang="pt-PT" sz="2400" dirty="0"/>
              <a:t>iteração</a:t>
            </a:r>
            <a:endParaRPr lang="pt-BR" sz="2400" dirty="0"/>
          </a:p>
          <a:p>
            <a:endParaRPr lang="pt-BR" dirty="0"/>
          </a:p>
          <a:p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400837" y="2743200"/>
            <a:ext cx="370963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25146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297805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1</a:t>
            </a:r>
            <a:endParaRPr lang="en-US" b="1" dirty="0">
              <a:solidFill>
                <a:srgbClr val="00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-323851" y="4004371"/>
            <a:ext cx="3456384" cy="13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1403648" y="5718570"/>
            <a:ext cx="5112568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425681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Basic Sequential Algorithmic Scheme (BSAS)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/>
              <a:t>Exemplo 1</a:t>
            </a:r>
            <a:r>
              <a:rPr lang="pt-BR" sz="2800" dirty="0" smtClean="0"/>
              <a:t>:</a:t>
            </a:r>
          </a:p>
          <a:p>
            <a:endParaRPr lang="pt-BR" sz="3600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r>
              <a:rPr lang="en-US" sz="3600" dirty="0" smtClean="0"/>
              <a:t>   </a:t>
            </a:r>
            <a:r>
              <a:rPr lang="en-US" sz="3600" dirty="0"/>
              <a:t>				</a:t>
            </a:r>
            <a:r>
              <a:rPr lang="en-US" sz="2400" dirty="0"/>
              <a:t>	           </a:t>
            </a:r>
            <a:r>
              <a:rPr lang="en-US" sz="2400" dirty="0" smtClean="0"/>
              <a:t>           2</a:t>
            </a:r>
            <a:r>
              <a:rPr lang="en-US" sz="2400" baseline="30000" dirty="0" smtClean="0"/>
              <a:t>a</a:t>
            </a:r>
            <a:r>
              <a:rPr lang="en-US" sz="2400" dirty="0" smtClean="0"/>
              <a:t> </a:t>
            </a:r>
            <a:r>
              <a:rPr lang="pt-PT" sz="2400" dirty="0"/>
              <a:t>iteração</a:t>
            </a:r>
            <a:endParaRPr lang="pt-BR" sz="2400" dirty="0"/>
          </a:p>
          <a:p>
            <a:endParaRPr lang="pt-BR" dirty="0"/>
          </a:p>
          <a:p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-323851" y="4004371"/>
            <a:ext cx="3456384" cy="13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1403648" y="5718570"/>
            <a:ext cx="5112568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Oval 8"/>
          <p:cNvSpPr/>
          <p:nvPr/>
        </p:nvSpPr>
        <p:spPr>
          <a:xfrm>
            <a:off x="2400837" y="2743200"/>
            <a:ext cx="658995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5146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97805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1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7432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664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Basic Sequential Algorithmic Scheme (BSAS)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/>
              <a:t>Exemplo 1</a:t>
            </a:r>
            <a:r>
              <a:rPr lang="pt-BR" sz="2800" dirty="0" smtClean="0"/>
              <a:t>:</a:t>
            </a:r>
          </a:p>
          <a:p>
            <a:endParaRPr lang="pt-BR" dirty="0"/>
          </a:p>
          <a:p>
            <a:endParaRPr lang="pt-BR" sz="3600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r>
              <a:rPr lang="en-US" sz="3600" dirty="0" smtClean="0"/>
              <a:t>   </a:t>
            </a:r>
            <a:r>
              <a:rPr lang="en-US" sz="3600" dirty="0"/>
              <a:t>				</a:t>
            </a:r>
            <a:r>
              <a:rPr lang="en-US" sz="2400" dirty="0"/>
              <a:t>	           </a:t>
            </a:r>
            <a:r>
              <a:rPr lang="en-US" sz="2400" dirty="0" smtClean="0"/>
              <a:t>           3</a:t>
            </a:r>
            <a:r>
              <a:rPr lang="en-US" sz="2400" baseline="30000" dirty="0" smtClean="0"/>
              <a:t>a</a:t>
            </a:r>
            <a:r>
              <a:rPr lang="en-US" sz="2400" dirty="0" smtClean="0"/>
              <a:t> </a:t>
            </a:r>
            <a:r>
              <a:rPr lang="pt-PT" sz="2400" dirty="0"/>
              <a:t>iteração</a:t>
            </a:r>
            <a:endParaRPr lang="pt-BR" sz="2400" dirty="0"/>
          </a:p>
          <a:p>
            <a:endParaRPr lang="pt-BR" dirty="0"/>
          </a:p>
          <a:p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-323851" y="4004371"/>
            <a:ext cx="3456384" cy="13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1403648" y="5718570"/>
            <a:ext cx="5112568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Oval 12"/>
          <p:cNvSpPr/>
          <p:nvPr/>
        </p:nvSpPr>
        <p:spPr>
          <a:xfrm>
            <a:off x="2339753" y="2708920"/>
            <a:ext cx="720080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5146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97805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1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7432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5908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422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Basic Sequential Algorithmic Scheme (BSAS)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/>
              <a:t>Exemplo 1</a:t>
            </a:r>
            <a:r>
              <a:rPr lang="pt-BR" sz="2800" dirty="0" smtClean="0"/>
              <a:t>:</a:t>
            </a:r>
          </a:p>
          <a:p>
            <a:endParaRPr lang="pt-BR" dirty="0"/>
          </a:p>
          <a:p>
            <a:endParaRPr lang="pt-BR" sz="3600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r>
              <a:rPr lang="en-US" sz="3600" dirty="0" smtClean="0"/>
              <a:t>   </a:t>
            </a:r>
            <a:r>
              <a:rPr lang="en-US" sz="3600" dirty="0"/>
              <a:t>				</a:t>
            </a:r>
            <a:r>
              <a:rPr lang="en-US" sz="2400" dirty="0"/>
              <a:t>	           </a:t>
            </a:r>
            <a:r>
              <a:rPr lang="en-US" sz="2400" dirty="0" smtClean="0"/>
              <a:t>           4</a:t>
            </a:r>
            <a:r>
              <a:rPr lang="en-US" sz="2400" baseline="30000" dirty="0" smtClean="0"/>
              <a:t>a</a:t>
            </a:r>
            <a:r>
              <a:rPr lang="en-US" sz="2400" dirty="0" smtClean="0"/>
              <a:t> </a:t>
            </a:r>
            <a:r>
              <a:rPr lang="pt-PT" sz="2400" dirty="0"/>
              <a:t>iteração</a:t>
            </a:r>
            <a:endParaRPr lang="pt-BR" sz="2400" dirty="0"/>
          </a:p>
          <a:p>
            <a:endParaRPr lang="pt-BR" dirty="0"/>
          </a:p>
          <a:p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-323851" y="4004371"/>
            <a:ext cx="3456384" cy="13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1403648" y="5718570"/>
            <a:ext cx="5112568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Oval 10"/>
          <p:cNvSpPr/>
          <p:nvPr/>
        </p:nvSpPr>
        <p:spPr>
          <a:xfrm>
            <a:off x="5038546" y="2647186"/>
            <a:ext cx="325542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339753" y="2708920"/>
            <a:ext cx="720080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5146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297805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1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7432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5908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105400" y="2743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856252" y="250432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2</a:t>
            </a:r>
            <a:endParaRPr lang="en-US" b="1" dirty="0">
              <a:solidFill>
                <a:srgbClr val="000000"/>
              </a:solidFill>
            </a:endParaRPr>
          </a:p>
        </p:txBody>
      </p:sp>
      <p:cxnSp>
        <p:nvCxnSpPr>
          <p:cNvPr id="24" name="Straight Connector 23"/>
          <p:cNvCxnSpPr>
            <a:stCxn id="22" idx="2"/>
            <a:endCxn id="12" idx="6"/>
          </p:cNvCxnSpPr>
          <p:nvPr/>
        </p:nvCxnSpPr>
        <p:spPr bwMode="auto">
          <a:xfrm rot="10800000" flipV="1">
            <a:off x="3059834" y="2819400"/>
            <a:ext cx="2045567" cy="249560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24"/>
          <p:cNvSpPr/>
          <p:nvPr/>
        </p:nvSpPr>
        <p:spPr>
          <a:xfrm>
            <a:off x="3491880" y="3068960"/>
            <a:ext cx="12747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d(x</a:t>
            </a:r>
            <a:r>
              <a:rPr lang="pt-BR" sz="1200" baseline="-25000" dirty="0" smtClean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, C</a:t>
            </a:r>
            <a:r>
              <a:rPr lang="pt-BR" sz="1200" baseline="-25000" dirty="0" smtClean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) &gt; </a:t>
            </a:r>
            <a:r>
              <a:rPr lang="el-GR" sz="1200" dirty="0" smtClean="0">
                <a:solidFill>
                  <a:srgbClr val="000000"/>
                </a:solidFill>
                <a:latin typeface="+mn-lt"/>
              </a:rPr>
              <a:t>Θ</a:t>
            </a:r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 </a:t>
            </a:r>
            <a:endParaRPr lang="pt-BR" sz="12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8204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/>
              <a:t>No aprendizado </a:t>
            </a:r>
            <a:r>
              <a:rPr lang="pt-BR" sz="2800" b="1" dirty="0"/>
              <a:t>supervisionado</a:t>
            </a:r>
            <a:r>
              <a:rPr lang="pt-BR" sz="2800" dirty="0"/>
              <a:t>, todas os exemplos de treinamento eram </a:t>
            </a:r>
            <a:r>
              <a:rPr lang="pt-BR" sz="2800" b="1" dirty="0"/>
              <a:t>rotulados</a:t>
            </a:r>
            <a:r>
              <a:rPr lang="pt-BR" sz="2800" dirty="0"/>
              <a:t>. </a:t>
            </a:r>
          </a:p>
          <a:p>
            <a:endParaRPr lang="pt-BR" sz="2800" dirty="0"/>
          </a:p>
          <a:p>
            <a:pPr algn="ctr">
              <a:buNone/>
            </a:pPr>
            <a:r>
              <a:rPr lang="pt-BR" sz="2800" dirty="0"/>
              <a:t>	0.51 </a:t>
            </a:r>
            <a:r>
              <a:rPr lang="pt-BR" sz="2800" dirty="0" smtClean="0"/>
              <a:t> 0.14  0.12  </a:t>
            </a:r>
            <a:r>
              <a:rPr lang="pt-BR" sz="2800" dirty="0"/>
              <a:t>0.04 </a:t>
            </a:r>
            <a:r>
              <a:rPr lang="pt-BR" sz="2800" dirty="0" smtClean="0"/>
              <a:t> 0.65  0.01  </a:t>
            </a:r>
            <a:r>
              <a:rPr lang="pt-BR" sz="2800" dirty="0"/>
              <a:t>0.08    </a:t>
            </a:r>
            <a:r>
              <a:rPr lang="pt-BR" sz="2800" b="1" dirty="0"/>
              <a:t>2</a:t>
            </a:r>
          </a:p>
          <a:p>
            <a:endParaRPr lang="pt-BR" sz="2800" dirty="0"/>
          </a:p>
          <a:p>
            <a:endParaRPr lang="pt-BR" sz="2800" dirty="0"/>
          </a:p>
          <a:p>
            <a:r>
              <a:rPr lang="pt-BR" sz="2800" dirty="0"/>
              <a:t>Estes exemplos são ditos “supervisionados”, pois, contém tanto a </a:t>
            </a:r>
            <a:r>
              <a:rPr lang="pt-BR" sz="2800" b="1" dirty="0"/>
              <a:t>entrada</a:t>
            </a:r>
            <a:r>
              <a:rPr lang="pt-BR" sz="2800" dirty="0"/>
              <a:t> (atributos), quanto a </a:t>
            </a:r>
            <a:r>
              <a:rPr lang="pt-BR" sz="2800" b="1" dirty="0"/>
              <a:t>saída</a:t>
            </a:r>
            <a:r>
              <a:rPr lang="pt-BR" sz="2800" dirty="0"/>
              <a:t> (classe).</a:t>
            </a:r>
          </a:p>
          <a:p>
            <a:endParaRPr lang="en-US" sz="2800" dirty="0"/>
          </a:p>
        </p:txBody>
      </p:sp>
      <p:sp>
        <p:nvSpPr>
          <p:cNvPr id="4" name="Right Brace 3"/>
          <p:cNvSpPr/>
          <p:nvPr/>
        </p:nvSpPr>
        <p:spPr bwMode="auto">
          <a:xfrm rot="5400000">
            <a:off x="4355976" y="961407"/>
            <a:ext cx="288032" cy="547260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effectLst/>
              <a:latin typeface="Garamon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5484" y="3924783"/>
            <a:ext cx="1905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+mn-lt"/>
              </a:rPr>
              <a:t>Vetor de Atributos</a:t>
            </a:r>
            <a:endParaRPr lang="pt-BR" dirty="0">
              <a:latin typeface="+mn-lt"/>
            </a:endParaRPr>
          </a:p>
        </p:txBody>
      </p:sp>
      <p:sp>
        <p:nvSpPr>
          <p:cNvPr id="6" name="Right Brace 5"/>
          <p:cNvSpPr/>
          <p:nvPr/>
        </p:nvSpPr>
        <p:spPr bwMode="auto">
          <a:xfrm rot="5400000">
            <a:off x="7474740" y="3453685"/>
            <a:ext cx="288032" cy="4880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effectLst/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5308" y="3913735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+mn-lt"/>
              </a:rPr>
              <a:t>Classe</a:t>
            </a:r>
            <a:endParaRPr lang="pt-BR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81874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Basic Sequential Algorithmic Scheme (BSAS)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/>
              <a:t>Exemplo 1</a:t>
            </a:r>
            <a:r>
              <a:rPr lang="pt-BR" sz="2800" dirty="0" smtClean="0"/>
              <a:t>:</a:t>
            </a:r>
          </a:p>
          <a:p>
            <a:endParaRPr lang="pt-BR" sz="3600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r>
              <a:rPr lang="en-US" sz="3600" dirty="0" smtClean="0"/>
              <a:t>   </a:t>
            </a:r>
            <a:r>
              <a:rPr lang="en-US" sz="3600" dirty="0"/>
              <a:t>				</a:t>
            </a:r>
            <a:r>
              <a:rPr lang="en-US" sz="2400" dirty="0"/>
              <a:t>	           </a:t>
            </a:r>
            <a:r>
              <a:rPr lang="en-US" sz="2400" dirty="0" smtClean="0"/>
              <a:t>           5</a:t>
            </a:r>
            <a:r>
              <a:rPr lang="en-US" sz="2400" baseline="30000" dirty="0" smtClean="0"/>
              <a:t>a</a:t>
            </a:r>
            <a:r>
              <a:rPr lang="en-US" sz="2400" dirty="0" smtClean="0"/>
              <a:t> </a:t>
            </a:r>
            <a:r>
              <a:rPr lang="pt-PT" sz="2400" dirty="0"/>
              <a:t>iteração</a:t>
            </a:r>
            <a:endParaRPr lang="pt-BR" sz="2400" dirty="0"/>
          </a:p>
          <a:p>
            <a:endParaRPr lang="pt-BR" dirty="0"/>
          </a:p>
          <a:p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-323851" y="4004371"/>
            <a:ext cx="3456384" cy="13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1403648" y="5718570"/>
            <a:ext cx="5112568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Oval 15"/>
          <p:cNvSpPr/>
          <p:nvPr/>
        </p:nvSpPr>
        <p:spPr>
          <a:xfrm>
            <a:off x="5007724" y="2636912"/>
            <a:ext cx="613574" cy="5657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339753" y="2708920"/>
            <a:ext cx="720080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25146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297805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1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27432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5908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105400" y="2743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856252" y="250432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2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5334000" y="2971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796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Basic Sequential Algorithmic Scheme (BSAS)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/>
              <a:t>Exemplo 1</a:t>
            </a:r>
            <a:r>
              <a:rPr lang="pt-BR" sz="2800" dirty="0" smtClean="0"/>
              <a:t>:</a:t>
            </a:r>
          </a:p>
          <a:p>
            <a:endParaRPr lang="pt-BR" sz="3600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r>
              <a:rPr lang="en-US" sz="3600" dirty="0" smtClean="0"/>
              <a:t>   </a:t>
            </a:r>
            <a:r>
              <a:rPr lang="en-US" sz="3600" dirty="0"/>
              <a:t>				</a:t>
            </a:r>
            <a:r>
              <a:rPr lang="en-US" sz="2400" dirty="0"/>
              <a:t>	           </a:t>
            </a:r>
            <a:r>
              <a:rPr lang="en-US" sz="2400" dirty="0" smtClean="0"/>
              <a:t>           </a:t>
            </a:r>
            <a:r>
              <a:rPr lang="en-US" sz="2400" dirty="0" err="1" smtClean="0"/>
              <a:t>n</a:t>
            </a:r>
            <a:r>
              <a:rPr lang="en-US" sz="2400" baseline="30000" dirty="0" err="1" smtClean="0"/>
              <a:t>a</a:t>
            </a:r>
            <a:r>
              <a:rPr lang="en-US" sz="2400" dirty="0" smtClean="0"/>
              <a:t> </a:t>
            </a:r>
            <a:r>
              <a:rPr lang="pt-PT" sz="2400" dirty="0"/>
              <a:t>iteração</a:t>
            </a:r>
            <a:endParaRPr lang="pt-BR" sz="2400" dirty="0"/>
          </a:p>
          <a:p>
            <a:endParaRPr lang="pt-BR" dirty="0"/>
          </a:p>
          <a:p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-323851" y="4004371"/>
            <a:ext cx="3456384" cy="13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1403648" y="5718570"/>
            <a:ext cx="5112568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Oval 14"/>
          <p:cNvSpPr/>
          <p:nvPr/>
        </p:nvSpPr>
        <p:spPr>
          <a:xfrm>
            <a:off x="3251770" y="3974242"/>
            <a:ext cx="1515616" cy="1584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788024" y="2348880"/>
            <a:ext cx="2952328" cy="18722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1763688" y="2636912"/>
            <a:ext cx="1440160" cy="144016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5146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297805" y="231939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1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7432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5908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105400" y="2743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856252" y="250432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2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5334000" y="2971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057400" y="3733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2578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8674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4290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4676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4196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886200" y="5257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491880" y="373758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3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000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Clusterização</a:t>
            </a:r>
            <a:r>
              <a:rPr lang="pt-BR" dirty="0"/>
              <a:t> Hierárquica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/>
              <a:t>Os algoritmos de </a:t>
            </a:r>
            <a:r>
              <a:rPr lang="pt-BR" sz="2800" b="1" dirty="0" err="1"/>
              <a:t>clusterização</a:t>
            </a:r>
            <a:r>
              <a:rPr lang="pt-BR" sz="2800" b="1" dirty="0"/>
              <a:t> hierárquica </a:t>
            </a:r>
            <a:r>
              <a:rPr lang="pt-BR" sz="2800" dirty="0"/>
              <a:t>pode ser divididos em 2 subcategorias:</a:t>
            </a:r>
          </a:p>
          <a:p>
            <a:endParaRPr lang="pt-BR" sz="1400" dirty="0"/>
          </a:p>
          <a:p>
            <a:r>
              <a:rPr lang="pt-BR" sz="2000" b="1" dirty="0" err="1"/>
              <a:t>Aglomerativos</a:t>
            </a:r>
            <a:r>
              <a:rPr lang="pt-BR" sz="2000" b="1" dirty="0"/>
              <a:t>:</a:t>
            </a:r>
          </a:p>
          <a:p>
            <a:pPr lvl="1"/>
            <a:r>
              <a:rPr lang="pt-BR" sz="1800" dirty="0"/>
              <a:t>Produzem uma sequência de agrupamentos com um número decrescente de clusters a cada passo.</a:t>
            </a:r>
          </a:p>
          <a:p>
            <a:pPr lvl="1"/>
            <a:r>
              <a:rPr lang="pt-BR" sz="1800" dirty="0"/>
              <a:t>Os agrupamentos produzidos em cada passo resultam da fusão de dois clusters em um.</a:t>
            </a:r>
          </a:p>
          <a:p>
            <a:pPr lvl="1"/>
            <a:endParaRPr lang="pt-BR" sz="1200" dirty="0"/>
          </a:p>
          <a:p>
            <a:r>
              <a:rPr lang="pt-BR" sz="2000" b="1" dirty="0" err="1"/>
              <a:t>Divisivos</a:t>
            </a:r>
            <a:r>
              <a:rPr lang="pt-BR" sz="2000" b="1" dirty="0"/>
              <a:t>:</a:t>
            </a:r>
          </a:p>
          <a:p>
            <a:pPr lvl="1"/>
            <a:r>
              <a:rPr lang="pt-BR" sz="1800" dirty="0"/>
              <a:t>Atuam na direção oposta, isto é, eles produzem uma </a:t>
            </a:r>
            <a:r>
              <a:rPr lang="pt-BR" sz="1800" dirty="0" smtClean="0"/>
              <a:t>sequência </a:t>
            </a:r>
            <a:r>
              <a:rPr lang="pt-BR" sz="1800" dirty="0"/>
              <a:t>de agrupamentos com um número crescente de clusters a cada passo.</a:t>
            </a:r>
          </a:p>
          <a:p>
            <a:pPr lvl="1"/>
            <a:r>
              <a:rPr lang="pt-BR" sz="1800" dirty="0"/>
              <a:t>Os agrupamentos produzidos em cada passo resultam da partição de um único cluster em dois</a:t>
            </a:r>
            <a:r>
              <a:rPr lang="pt-BR" sz="1800" dirty="0" smtClean="0"/>
              <a:t>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2509527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Clusterização</a:t>
            </a:r>
            <a:r>
              <a:rPr lang="pt-BR" dirty="0"/>
              <a:t> Hierárquica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Exemplo 1 – </a:t>
            </a:r>
            <a:r>
              <a:rPr lang="pt-BR" sz="2800" dirty="0" err="1"/>
              <a:t>Aglomerativo</a:t>
            </a:r>
            <a:r>
              <a:rPr lang="pt-BR" sz="2800" dirty="0"/>
              <a:t>:</a:t>
            </a:r>
          </a:p>
          <a:p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25146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7432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908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57400" y="3733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05400" y="2743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34000" y="2971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578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674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290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4676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196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86200" y="5257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 bwMode="auto">
          <a:xfrm rot="5400000" flipH="1" flipV="1">
            <a:off x="-323851" y="4004371"/>
            <a:ext cx="3456384" cy="13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1403648" y="5718570"/>
            <a:ext cx="5112568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7430384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Clusterização</a:t>
            </a:r>
            <a:r>
              <a:rPr lang="pt-BR" dirty="0"/>
              <a:t> Hierárquica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800" dirty="0"/>
              <a:t>Exemplo 1 – </a:t>
            </a:r>
            <a:r>
              <a:rPr lang="pt-BR" sz="2800" dirty="0" err="1"/>
              <a:t>Aglomerativo</a:t>
            </a:r>
            <a:r>
              <a:rPr lang="pt-BR" sz="2800" dirty="0" smtClean="0"/>
              <a:t>:</a:t>
            </a:r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200" dirty="0"/>
          </a:p>
          <a:p>
            <a:pPr marL="0" lvl="1" indent="0">
              <a:buNone/>
            </a:pPr>
            <a:r>
              <a:rPr lang="pt-BR" sz="3000" dirty="0"/>
              <a:t>					</a:t>
            </a:r>
            <a:r>
              <a:rPr lang="pt-BR" sz="3000" dirty="0" smtClean="0"/>
              <a:t>              </a:t>
            </a:r>
            <a:r>
              <a:rPr lang="pt-BR" sz="3500" dirty="0" smtClean="0"/>
              <a:t> </a:t>
            </a:r>
            <a:r>
              <a:rPr lang="en-US" sz="3000" dirty="0" smtClean="0"/>
              <a:t>    </a:t>
            </a:r>
            <a:r>
              <a:rPr lang="en-US" sz="2600" dirty="0"/>
              <a:t>1</a:t>
            </a:r>
            <a:r>
              <a:rPr lang="en-US" sz="2600" baseline="30000" dirty="0"/>
              <a:t>a</a:t>
            </a:r>
            <a:r>
              <a:rPr lang="en-US" sz="2600" dirty="0"/>
              <a:t> </a:t>
            </a:r>
            <a:r>
              <a:rPr lang="pt-PT" sz="2600" dirty="0"/>
              <a:t>iteração</a:t>
            </a:r>
            <a:endParaRPr lang="pt-BR" sz="2200" dirty="0"/>
          </a:p>
          <a:p>
            <a:endParaRPr lang="pt-BR" sz="2800" dirty="0"/>
          </a:p>
          <a:p>
            <a:endParaRPr lang="en-US" sz="28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rot="5400000" flipH="1" flipV="1">
            <a:off x="-323851" y="4004371"/>
            <a:ext cx="3456384" cy="13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1403648" y="5718570"/>
            <a:ext cx="5112568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Oval 17"/>
          <p:cNvSpPr/>
          <p:nvPr/>
        </p:nvSpPr>
        <p:spPr>
          <a:xfrm>
            <a:off x="2400837" y="2743200"/>
            <a:ext cx="6096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5146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7432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5908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057400" y="3733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105400" y="2743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334000" y="2971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2578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8674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4290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4676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4196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886200" y="5257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286000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1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7871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Clusterização</a:t>
            </a:r>
            <a:r>
              <a:rPr lang="pt-BR" dirty="0"/>
              <a:t> Hierárquica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800" dirty="0"/>
              <a:t>Exemplo 1 – </a:t>
            </a:r>
            <a:r>
              <a:rPr lang="pt-BR" sz="2800" dirty="0" err="1"/>
              <a:t>Aglomerativo</a:t>
            </a:r>
            <a:r>
              <a:rPr lang="pt-BR" sz="2800" dirty="0" smtClean="0"/>
              <a:t>:</a:t>
            </a:r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200" dirty="0"/>
          </a:p>
          <a:p>
            <a:pPr marL="0" lvl="1" indent="0">
              <a:buNone/>
            </a:pPr>
            <a:r>
              <a:rPr lang="pt-BR" sz="3000" dirty="0"/>
              <a:t>					</a:t>
            </a:r>
            <a:r>
              <a:rPr lang="pt-BR" sz="3000" dirty="0" smtClean="0"/>
              <a:t>              </a:t>
            </a:r>
            <a:r>
              <a:rPr lang="pt-BR" sz="3500" dirty="0" smtClean="0"/>
              <a:t> </a:t>
            </a:r>
            <a:r>
              <a:rPr lang="en-US" sz="3000" dirty="0" smtClean="0"/>
              <a:t>    </a:t>
            </a:r>
            <a:r>
              <a:rPr lang="en-US" sz="2600" dirty="0" smtClean="0"/>
              <a:t>2</a:t>
            </a:r>
            <a:r>
              <a:rPr lang="en-US" sz="2600" baseline="30000" dirty="0" smtClean="0"/>
              <a:t>a</a:t>
            </a:r>
            <a:r>
              <a:rPr lang="en-US" sz="2600" dirty="0" smtClean="0"/>
              <a:t> </a:t>
            </a:r>
            <a:r>
              <a:rPr lang="pt-PT" sz="2600" dirty="0"/>
              <a:t>iteração</a:t>
            </a:r>
            <a:endParaRPr lang="pt-BR" sz="2200" dirty="0"/>
          </a:p>
          <a:p>
            <a:endParaRPr lang="pt-BR" sz="2800" dirty="0"/>
          </a:p>
          <a:p>
            <a:endParaRPr lang="en-US" sz="28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rot="5400000" flipH="1" flipV="1">
            <a:off x="-323851" y="4004371"/>
            <a:ext cx="3456384" cy="13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1403648" y="5718570"/>
            <a:ext cx="5112568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Oval 31"/>
          <p:cNvSpPr/>
          <p:nvPr/>
        </p:nvSpPr>
        <p:spPr>
          <a:xfrm>
            <a:off x="5079642" y="2629437"/>
            <a:ext cx="4572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400837" y="2743200"/>
            <a:ext cx="6096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25146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27432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25908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2057400" y="3733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5105400" y="2743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334000" y="2971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52578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58674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34290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74676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44196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886200" y="5257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97805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1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876800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2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303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Clusterização</a:t>
            </a:r>
            <a:r>
              <a:rPr lang="pt-BR" dirty="0"/>
              <a:t> Hierárquica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800" dirty="0"/>
              <a:t>Exemplo 1 – </a:t>
            </a:r>
            <a:r>
              <a:rPr lang="pt-BR" sz="2800" dirty="0" err="1"/>
              <a:t>Aglomerativo</a:t>
            </a:r>
            <a:r>
              <a:rPr lang="pt-BR" sz="2800" dirty="0" smtClean="0"/>
              <a:t>:</a:t>
            </a:r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200" dirty="0"/>
          </a:p>
          <a:p>
            <a:pPr marL="0" lvl="1" indent="0">
              <a:buNone/>
            </a:pPr>
            <a:r>
              <a:rPr lang="pt-BR" sz="3000" dirty="0"/>
              <a:t>					</a:t>
            </a:r>
            <a:r>
              <a:rPr lang="pt-BR" sz="3000" dirty="0" smtClean="0"/>
              <a:t>              </a:t>
            </a:r>
            <a:r>
              <a:rPr lang="pt-BR" sz="3500" dirty="0" smtClean="0"/>
              <a:t> </a:t>
            </a:r>
            <a:r>
              <a:rPr lang="en-US" sz="3000" dirty="0" smtClean="0"/>
              <a:t>    </a:t>
            </a:r>
            <a:r>
              <a:rPr lang="en-US" sz="2600" dirty="0" smtClean="0"/>
              <a:t>3</a:t>
            </a:r>
            <a:r>
              <a:rPr lang="en-US" sz="2600" baseline="30000" dirty="0" smtClean="0"/>
              <a:t>a</a:t>
            </a:r>
            <a:r>
              <a:rPr lang="en-US" sz="2600" dirty="0" smtClean="0"/>
              <a:t> </a:t>
            </a:r>
            <a:r>
              <a:rPr lang="pt-PT" sz="2600" dirty="0"/>
              <a:t>iteração</a:t>
            </a:r>
            <a:endParaRPr lang="pt-BR" sz="2200" dirty="0"/>
          </a:p>
          <a:p>
            <a:endParaRPr lang="pt-BR" sz="2800" dirty="0"/>
          </a:p>
          <a:p>
            <a:endParaRPr lang="en-US" sz="28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rot="5400000" flipH="1" flipV="1">
            <a:off x="-323851" y="4004371"/>
            <a:ext cx="3456384" cy="13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1403648" y="5718570"/>
            <a:ext cx="5112568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Oval 21"/>
          <p:cNvSpPr/>
          <p:nvPr/>
        </p:nvSpPr>
        <p:spPr>
          <a:xfrm>
            <a:off x="2209800" y="2438400"/>
            <a:ext cx="914400" cy="990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79642" y="2629437"/>
            <a:ext cx="4572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2400837" y="2743200"/>
            <a:ext cx="6096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5146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7432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5908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2057400" y="3733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105400" y="2743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5334000" y="2971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52578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58674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34290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74676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44196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3886200" y="5257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297805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1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876800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2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57400" y="2362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3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5449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Clusterização</a:t>
            </a:r>
            <a:r>
              <a:rPr lang="pt-BR" dirty="0"/>
              <a:t> Hierárquica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800" dirty="0"/>
              <a:t>Exemplo 1 – </a:t>
            </a:r>
            <a:r>
              <a:rPr lang="pt-BR" sz="2800" dirty="0" err="1"/>
              <a:t>Aglomerativo</a:t>
            </a:r>
            <a:r>
              <a:rPr lang="pt-BR" sz="2800" dirty="0" smtClean="0"/>
              <a:t>:</a:t>
            </a:r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200" dirty="0"/>
          </a:p>
          <a:p>
            <a:pPr marL="0" lvl="1" indent="0">
              <a:buNone/>
            </a:pPr>
            <a:r>
              <a:rPr lang="pt-BR" sz="3000" dirty="0"/>
              <a:t>					</a:t>
            </a:r>
            <a:r>
              <a:rPr lang="pt-BR" sz="3000" dirty="0" smtClean="0"/>
              <a:t>              </a:t>
            </a:r>
            <a:r>
              <a:rPr lang="pt-BR" sz="3500" dirty="0" smtClean="0"/>
              <a:t> </a:t>
            </a:r>
            <a:r>
              <a:rPr lang="en-US" sz="3000" dirty="0" smtClean="0"/>
              <a:t>    </a:t>
            </a:r>
            <a:r>
              <a:rPr lang="en-US" sz="2600" dirty="0" smtClean="0"/>
              <a:t>4</a:t>
            </a:r>
            <a:r>
              <a:rPr lang="en-US" sz="2600" baseline="30000" dirty="0" smtClean="0"/>
              <a:t>a</a:t>
            </a:r>
            <a:r>
              <a:rPr lang="en-US" sz="2600" dirty="0" smtClean="0"/>
              <a:t> </a:t>
            </a:r>
            <a:r>
              <a:rPr lang="pt-PT" sz="2600" dirty="0"/>
              <a:t>iteração</a:t>
            </a:r>
            <a:endParaRPr lang="pt-BR" sz="2200" dirty="0"/>
          </a:p>
          <a:p>
            <a:endParaRPr lang="pt-BR" sz="2800" dirty="0"/>
          </a:p>
          <a:p>
            <a:endParaRPr lang="en-US" sz="28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rot="5400000" flipH="1" flipV="1">
            <a:off x="-323851" y="4004371"/>
            <a:ext cx="3456384" cy="13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1403648" y="5718570"/>
            <a:ext cx="5112568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Oval 31"/>
          <p:cNvSpPr/>
          <p:nvPr/>
        </p:nvSpPr>
        <p:spPr>
          <a:xfrm>
            <a:off x="5207358" y="3429000"/>
            <a:ext cx="838200" cy="609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209800" y="2438400"/>
            <a:ext cx="914400" cy="990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5079642" y="2629437"/>
            <a:ext cx="4572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2400837" y="2743200"/>
            <a:ext cx="6096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25146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27432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25908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2057400" y="3733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5105400" y="2743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5334000" y="2971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52578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58674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34290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74676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4196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886200" y="5257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297805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1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876800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2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057400" y="2362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3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953000" y="35168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4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322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Clusterização</a:t>
            </a:r>
            <a:r>
              <a:rPr lang="pt-BR" dirty="0"/>
              <a:t> Hierárquica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800" dirty="0"/>
              <a:t>Exemplo 1 – </a:t>
            </a:r>
            <a:r>
              <a:rPr lang="pt-BR" sz="2800" dirty="0" err="1"/>
              <a:t>Aglomerativo</a:t>
            </a:r>
            <a:r>
              <a:rPr lang="pt-BR" sz="2800" dirty="0" smtClean="0"/>
              <a:t>:</a:t>
            </a:r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200" dirty="0"/>
          </a:p>
          <a:p>
            <a:pPr marL="0" lvl="1" indent="0">
              <a:buNone/>
            </a:pPr>
            <a:r>
              <a:rPr lang="pt-BR" sz="3000" dirty="0"/>
              <a:t>					</a:t>
            </a:r>
            <a:r>
              <a:rPr lang="pt-BR" sz="3000" dirty="0" smtClean="0"/>
              <a:t>              </a:t>
            </a:r>
            <a:r>
              <a:rPr lang="pt-BR" sz="3500" dirty="0" smtClean="0"/>
              <a:t> </a:t>
            </a:r>
            <a:r>
              <a:rPr lang="en-US" sz="3000" dirty="0" smtClean="0"/>
              <a:t>    </a:t>
            </a:r>
            <a:r>
              <a:rPr lang="en-US" sz="2600" dirty="0" smtClean="0"/>
              <a:t>5</a:t>
            </a:r>
            <a:r>
              <a:rPr lang="en-US" sz="2600" baseline="30000" dirty="0" smtClean="0"/>
              <a:t>a</a:t>
            </a:r>
            <a:r>
              <a:rPr lang="en-US" sz="2600" dirty="0" smtClean="0"/>
              <a:t> </a:t>
            </a:r>
            <a:r>
              <a:rPr lang="pt-PT" sz="2600" dirty="0"/>
              <a:t>iteração</a:t>
            </a:r>
            <a:endParaRPr lang="pt-BR" sz="2200" dirty="0"/>
          </a:p>
          <a:p>
            <a:endParaRPr lang="pt-BR" sz="2800" dirty="0"/>
          </a:p>
          <a:p>
            <a:endParaRPr lang="en-US" sz="28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rot="5400000" flipH="1" flipV="1">
            <a:off x="-323851" y="4004371"/>
            <a:ext cx="3456384" cy="13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1403648" y="5718570"/>
            <a:ext cx="5112568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Oval 25"/>
          <p:cNvSpPr/>
          <p:nvPr/>
        </p:nvSpPr>
        <p:spPr>
          <a:xfrm>
            <a:off x="4648200" y="2438400"/>
            <a:ext cx="1905000" cy="1600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207358" y="3429000"/>
            <a:ext cx="8382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2209800" y="2438400"/>
            <a:ext cx="914400" cy="990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079642" y="2629437"/>
            <a:ext cx="4572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2400837" y="2743200"/>
            <a:ext cx="6096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25146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27432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5908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2057400" y="3733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105400" y="2743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334000" y="2971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2578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58674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34290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74676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44196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3886200" y="5257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297805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1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76800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2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057400" y="2362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3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953000" y="35168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4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553200" y="2743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5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9731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Clusterização</a:t>
            </a:r>
            <a:r>
              <a:rPr lang="pt-BR" dirty="0"/>
              <a:t> Hierárquica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800" dirty="0"/>
              <a:t>Exemplo 1 – </a:t>
            </a:r>
            <a:r>
              <a:rPr lang="pt-BR" sz="2800" dirty="0" err="1"/>
              <a:t>Aglomerativo</a:t>
            </a:r>
            <a:r>
              <a:rPr lang="pt-BR" sz="2800" dirty="0" smtClean="0"/>
              <a:t>:</a:t>
            </a:r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200" dirty="0"/>
          </a:p>
          <a:p>
            <a:pPr marL="0" lvl="1" indent="0">
              <a:buNone/>
            </a:pPr>
            <a:r>
              <a:rPr lang="pt-BR" sz="3000" dirty="0"/>
              <a:t>					</a:t>
            </a:r>
            <a:r>
              <a:rPr lang="pt-BR" sz="3000" dirty="0" smtClean="0"/>
              <a:t>              </a:t>
            </a:r>
            <a:r>
              <a:rPr lang="pt-BR" sz="3500" dirty="0" smtClean="0"/>
              <a:t> </a:t>
            </a:r>
            <a:r>
              <a:rPr lang="en-US" sz="3000" dirty="0" smtClean="0"/>
              <a:t>    </a:t>
            </a:r>
            <a:r>
              <a:rPr lang="en-US" sz="2600" dirty="0" err="1" smtClean="0"/>
              <a:t>n</a:t>
            </a:r>
            <a:r>
              <a:rPr lang="en-US" sz="2600" baseline="30000" dirty="0" err="1" smtClean="0"/>
              <a:t>a</a:t>
            </a:r>
            <a:r>
              <a:rPr lang="en-US" sz="2600" dirty="0" smtClean="0"/>
              <a:t> </a:t>
            </a:r>
            <a:r>
              <a:rPr lang="pt-PT" sz="2600" dirty="0"/>
              <a:t>iteração</a:t>
            </a:r>
            <a:endParaRPr lang="pt-BR" sz="2200" dirty="0"/>
          </a:p>
          <a:p>
            <a:endParaRPr lang="pt-BR" sz="2800" dirty="0"/>
          </a:p>
          <a:p>
            <a:endParaRPr lang="en-US" sz="28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rot="5400000" flipH="1" flipV="1">
            <a:off x="-323851" y="4004371"/>
            <a:ext cx="3456384" cy="13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1403648" y="5718570"/>
            <a:ext cx="5112568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Oval 31"/>
          <p:cNvSpPr/>
          <p:nvPr/>
        </p:nvSpPr>
        <p:spPr>
          <a:xfrm>
            <a:off x="3200400" y="3352800"/>
            <a:ext cx="1752600" cy="23084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3276600" y="3886200"/>
            <a:ext cx="1600200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4495800" y="2209800"/>
            <a:ext cx="3505200" cy="1981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4648200" y="2438400"/>
            <a:ext cx="1905000" cy="1600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1676400" y="2286000"/>
            <a:ext cx="1600200" cy="17335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207358" y="3429000"/>
            <a:ext cx="8382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2209800" y="2438400"/>
            <a:ext cx="914400" cy="990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079642" y="2629437"/>
            <a:ext cx="4572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2400837" y="2743200"/>
            <a:ext cx="6096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5146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27432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25908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057400" y="3733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5105400" y="2743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5334000" y="2971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2578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58674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34290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74676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44196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3886200" y="5257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297805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1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76800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2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057400" y="2362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3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953000" y="35168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4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848600" y="243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9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553200" y="2743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5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810000" y="36692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581400" y="3124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447800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786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Porém, muitas vezes temos que lidar com exemplos “</a:t>
            </a:r>
            <a:r>
              <a:rPr lang="pt-BR" sz="2800" b="1" dirty="0"/>
              <a:t>não–supervisionados</a:t>
            </a:r>
            <a:r>
              <a:rPr lang="pt-BR" sz="2800" dirty="0"/>
              <a:t>”, isto é, exemplos </a:t>
            </a:r>
            <a:r>
              <a:rPr lang="pt-BR" sz="2800" b="1" dirty="0"/>
              <a:t>não rotulados</a:t>
            </a:r>
            <a:r>
              <a:rPr lang="pt-BR" sz="2800" dirty="0"/>
              <a:t>. </a:t>
            </a:r>
          </a:p>
          <a:p>
            <a:endParaRPr lang="pt-BR" sz="2400" dirty="0"/>
          </a:p>
          <a:p>
            <a:endParaRPr lang="pt-BR" sz="2400" dirty="0"/>
          </a:p>
          <a:p>
            <a:r>
              <a:rPr lang="pt-BR" sz="2800" b="1" dirty="0"/>
              <a:t>Por que? </a:t>
            </a:r>
          </a:p>
          <a:p>
            <a:pPr lvl="1"/>
            <a:endParaRPr lang="pt-BR" sz="2400" b="1" dirty="0"/>
          </a:p>
          <a:p>
            <a:pPr lvl="1"/>
            <a:r>
              <a:rPr lang="pt-BR" sz="2400" dirty="0"/>
              <a:t>Coletar e rotular um grande conjunto de exemplos pode custar muito tempo, esforço, dinheiro...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521491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Clusterização</a:t>
            </a:r>
            <a:r>
              <a:rPr lang="pt-BR" dirty="0"/>
              <a:t> Hierárquica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Exemplo 2 – </a:t>
            </a:r>
            <a:r>
              <a:rPr lang="pt-BR" dirty="0" err="1"/>
              <a:t>Divisivo</a:t>
            </a:r>
            <a:r>
              <a:rPr lang="pt-BR" dirty="0"/>
              <a:t>: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Processo inverso.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556" y="2491934"/>
            <a:ext cx="7223836" cy="2305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13520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K-</a:t>
            </a:r>
            <a:r>
              <a:rPr lang="pt-BR" dirty="0" err="1"/>
              <a:t>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r>
              <a:rPr lang="pt-BR" sz="2400" dirty="0"/>
              <a:t>É a técnica </a:t>
            </a:r>
            <a:r>
              <a:rPr lang="pt-BR" sz="2400" b="1" dirty="0"/>
              <a:t>mais simples </a:t>
            </a:r>
            <a:r>
              <a:rPr lang="pt-BR" sz="2400" dirty="0"/>
              <a:t>de aprendizagem não supervisionada. </a:t>
            </a:r>
          </a:p>
          <a:p>
            <a:endParaRPr lang="pt-BR" sz="2400" dirty="0"/>
          </a:p>
          <a:p>
            <a:r>
              <a:rPr lang="pt-BR" sz="2400" dirty="0"/>
              <a:t>Consiste em fixar </a:t>
            </a:r>
            <a:r>
              <a:rPr lang="pt-BR" sz="2400" b="1" dirty="0"/>
              <a:t>k </a:t>
            </a:r>
            <a:r>
              <a:rPr lang="pt-BR" sz="2400" b="1" dirty="0" err="1"/>
              <a:t>centróides</a:t>
            </a:r>
            <a:r>
              <a:rPr lang="pt-BR" sz="2400" b="1" dirty="0"/>
              <a:t> </a:t>
            </a:r>
            <a:r>
              <a:rPr lang="pt-BR" sz="2400" dirty="0"/>
              <a:t>(de maneira aleatória), um para cada grupo (clusters). </a:t>
            </a:r>
          </a:p>
          <a:p>
            <a:endParaRPr lang="pt-BR" sz="2400" dirty="0"/>
          </a:p>
          <a:p>
            <a:r>
              <a:rPr lang="pt-BR" sz="2400" dirty="0"/>
              <a:t>Associar cada indivíduo ao seu </a:t>
            </a:r>
            <a:r>
              <a:rPr lang="pt-BR" sz="2400" b="1" dirty="0" err="1"/>
              <a:t>centróide</a:t>
            </a:r>
            <a:r>
              <a:rPr lang="pt-BR" sz="2400" b="1" dirty="0"/>
              <a:t> mais próximo</a:t>
            </a:r>
            <a:r>
              <a:rPr lang="pt-BR" sz="2400" dirty="0"/>
              <a:t>.</a:t>
            </a:r>
          </a:p>
          <a:p>
            <a:endParaRPr lang="pt-BR" sz="2400" dirty="0"/>
          </a:p>
          <a:p>
            <a:r>
              <a:rPr lang="pt-BR" sz="2400" dirty="0"/>
              <a:t>Recalcular os </a:t>
            </a:r>
            <a:r>
              <a:rPr lang="pt-BR" sz="2400" dirty="0" err="1"/>
              <a:t>centróides</a:t>
            </a:r>
            <a:r>
              <a:rPr lang="pt-BR" sz="2400" dirty="0"/>
              <a:t> com base nos indivíduos classificados.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64544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Algoritmo K-</a:t>
            </a:r>
            <a:r>
              <a:rPr lang="pt-BR" dirty="0" err="1"/>
              <a:t>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t-BR" sz="2400" b="1" dirty="0"/>
              <a:t>(1) </a:t>
            </a:r>
            <a:r>
              <a:rPr lang="pt-BR" sz="2400" dirty="0"/>
              <a:t>Selecione k </a:t>
            </a:r>
            <a:r>
              <a:rPr lang="pt-BR" sz="2400" dirty="0" err="1"/>
              <a:t>centróides</a:t>
            </a:r>
            <a:r>
              <a:rPr lang="pt-BR" sz="2400" dirty="0"/>
              <a:t> iniciais.</a:t>
            </a:r>
          </a:p>
          <a:p>
            <a:endParaRPr lang="pt-BR" sz="2400" dirty="0"/>
          </a:p>
          <a:p>
            <a:pPr lvl="1">
              <a:buNone/>
            </a:pPr>
            <a:r>
              <a:rPr lang="pt-BR" sz="2400" b="1" dirty="0"/>
              <a:t>(2) </a:t>
            </a:r>
            <a:r>
              <a:rPr lang="pt-BR" sz="2400" dirty="0"/>
              <a:t>Forme k clusters associando cada exemplo ao seu </a:t>
            </a:r>
            <a:r>
              <a:rPr lang="pt-BR" sz="2400" dirty="0" err="1"/>
              <a:t>centróide</a:t>
            </a:r>
            <a:r>
              <a:rPr lang="pt-BR" sz="2400" dirty="0"/>
              <a:t> mais próximo.</a:t>
            </a:r>
          </a:p>
          <a:p>
            <a:pPr lvl="1"/>
            <a:endParaRPr lang="pt-BR" sz="2400" dirty="0"/>
          </a:p>
          <a:p>
            <a:pPr lvl="1">
              <a:buNone/>
            </a:pPr>
            <a:r>
              <a:rPr lang="pt-BR" sz="2400" b="1" dirty="0"/>
              <a:t>(3) </a:t>
            </a:r>
            <a:r>
              <a:rPr lang="pt-BR" sz="2400" dirty="0"/>
              <a:t>Recalcule a posição dos </a:t>
            </a:r>
            <a:r>
              <a:rPr lang="pt-BR" sz="2400" dirty="0" err="1"/>
              <a:t>centróides</a:t>
            </a:r>
            <a:r>
              <a:rPr lang="pt-BR" sz="2400" dirty="0"/>
              <a:t> com base no centro de gravidade do cluster.</a:t>
            </a:r>
          </a:p>
          <a:p>
            <a:endParaRPr lang="pt-BR" sz="2400" dirty="0"/>
          </a:p>
          <a:p>
            <a:pPr>
              <a:buNone/>
            </a:pPr>
            <a:r>
              <a:rPr lang="pt-BR" sz="2400" b="1" dirty="0"/>
              <a:t>(4) </a:t>
            </a:r>
            <a:r>
              <a:rPr lang="pt-BR" sz="2400" dirty="0"/>
              <a:t>Repita os passos 2 e 3 até que os </a:t>
            </a:r>
            <a:r>
              <a:rPr lang="pt-BR" sz="2400" dirty="0" err="1"/>
              <a:t>centróides</a:t>
            </a:r>
            <a:r>
              <a:rPr lang="pt-BR" sz="2400" dirty="0"/>
              <a:t> não sejam mais movimentados.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2194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Algoritmo K-</a:t>
            </a:r>
            <a:r>
              <a:rPr lang="pt-BR" dirty="0" err="1"/>
              <a:t>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Exemplo</a:t>
            </a:r>
            <a:r>
              <a:rPr lang="pt-BR" sz="2800" dirty="0" smtClean="0"/>
              <a:t>:</a:t>
            </a:r>
            <a:endParaRPr lang="pt-BR" sz="2800" dirty="0"/>
          </a:p>
        </p:txBody>
      </p:sp>
      <p:sp>
        <p:nvSpPr>
          <p:cNvPr id="4" name="Oval 3"/>
          <p:cNvSpPr/>
          <p:nvPr/>
        </p:nvSpPr>
        <p:spPr>
          <a:xfrm>
            <a:off x="3378696" y="28830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67944" y="284455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54896" y="32640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59832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92080" y="371703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99992" y="392467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95936" y="435672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436096" y="3276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39952" y="34926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96136" y="385266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211960" y="478876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644008" y="442872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084168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 bwMode="auto">
          <a:xfrm rot="5400000" flipH="1" flipV="1">
            <a:off x="864382" y="3824250"/>
            <a:ext cx="2952328" cy="1588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2340546" y="5285728"/>
            <a:ext cx="4608512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3009814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Algoritmo K-</a:t>
            </a:r>
            <a:r>
              <a:rPr lang="pt-BR" dirty="0" err="1"/>
              <a:t>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/>
              <a:t>Exemplo</a:t>
            </a:r>
            <a:r>
              <a:rPr lang="pt-BR" sz="2800" dirty="0" smtClean="0"/>
              <a:t>:				   		</a:t>
            </a:r>
            <a:r>
              <a:rPr lang="pt-BR" sz="2800" dirty="0"/>
              <a:t>k = </a:t>
            </a:r>
            <a:r>
              <a:rPr lang="pt-BR" sz="2800" dirty="0" smtClean="0"/>
              <a:t>3</a:t>
            </a:r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3600" dirty="0" smtClean="0"/>
          </a:p>
          <a:p>
            <a:endParaRPr lang="pt-BR" sz="3600" dirty="0"/>
          </a:p>
          <a:p>
            <a:pPr marL="0" indent="0">
              <a:buNone/>
            </a:pPr>
            <a:r>
              <a:rPr lang="pt-BR" sz="2000" dirty="0"/>
              <a:t>Seleciona-se k </a:t>
            </a:r>
            <a:r>
              <a:rPr lang="pt-BR" sz="2000" dirty="0" err="1"/>
              <a:t>centróides</a:t>
            </a:r>
            <a:r>
              <a:rPr lang="pt-BR" sz="2000" dirty="0"/>
              <a:t> </a:t>
            </a:r>
            <a:r>
              <a:rPr lang="pt-BR" sz="2000" dirty="0" smtClean="0"/>
              <a:t>iniciais.</a:t>
            </a:r>
            <a:endParaRPr lang="pt-BR" sz="2000" dirty="0"/>
          </a:p>
          <a:p>
            <a:endParaRPr lang="pt-BR" sz="2800" dirty="0"/>
          </a:p>
        </p:txBody>
      </p:sp>
      <p:sp>
        <p:nvSpPr>
          <p:cNvPr id="19" name="Oval 18"/>
          <p:cNvSpPr/>
          <p:nvPr/>
        </p:nvSpPr>
        <p:spPr>
          <a:xfrm>
            <a:off x="3378696" y="288302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067944" y="284455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454896" y="32640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059832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292080" y="371703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499992" y="3924672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995936" y="435672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436096" y="3276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139952" y="34926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796136" y="3852664"/>
            <a:ext cx="152400" cy="1524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211960" y="478876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644008" y="442872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084168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 bwMode="auto">
          <a:xfrm>
            <a:off x="3306768" y="2801566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4417710" y="3850774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724128" y="3778766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 rot="5400000" flipH="1" flipV="1">
            <a:off x="864382" y="3824250"/>
            <a:ext cx="2952328" cy="1588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2340546" y="5285728"/>
            <a:ext cx="4608512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1227848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Algoritmo K-</a:t>
            </a:r>
            <a:r>
              <a:rPr lang="pt-BR" dirty="0" err="1"/>
              <a:t>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/>
              <a:t>Exemplo</a:t>
            </a:r>
            <a:r>
              <a:rPr lang="pt-BR" sz="2800" dirty="0" smtClean="0"/>
              <a:t>:				   		</a:t>
            </a:r>
            <a:r>
              <a:rPr lang="pt-BR" sz="2800" dirty="0"/>
              <a:t>k = </a:t>
            </a:r>
            <a:r>
              <a:rPr lang="pt-BR" sz="2800" dirty="0" smtClean="0"/>
              <a:t>3</a:t>
            </a:r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3600" dirty="0" smtClean="0"/>
          </a:p>
          <a:p>
            <a:endParaRPr lang="pt-BR" sz="3600" dirty="0"/>
          </a:p>
          <a:p>
            <a:pPr marL="0" indent="0" algn="r">
              <a:buNone/>
            </a:pPr>
            <a:r>
              <a:rPr lang="en-US" sz="2400" dirty="0"/>
              <a:t> </a:t>
            </a:r>
            <a:r>
              <a:rPr lang="en-US" sz="2000" dirty="0"/>
              <a:t>1</a:t>
            </a:r>
            <a:r>
              <a:rPr lang="en-US" sz="2000" baseline="30000" dirty="0"/>
              <a:t>a</a:t>
            </a:r>
            <a:r>
              <a:rPr lang="en-US" sz="2000" dirty="0"/>
              <a:t> </a:t>
            </a:r>
            <a:r>
              <a:rPr lang="pt-PT" sz="2000" dirty="0"/>
              <a:t>iteração</a:t>
            </a:r>
            <a:endParaRPr lang="pt-BR" sz="2800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rot="5400000" flipH="1" flipV="1">
            <a:off x="864382" y="3824250"/>
            <a:ext cx="2952328" cy="1588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2340546" y="5285728"/>
            <a:ext cx="4608512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Oval 36"/>
          <p:cNvSpPr/>
          <p:nvPr/>
        </p:nvSpPr>
        <p:spPr>
          <a:xfrm>
            <a:off x="4067944" y="284455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454896" y="32640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059832" y="3356902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292080" y="371703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995936" y="435672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436096" y="3276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139952" y="34926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211960" y="478876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644008" y="442872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084168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 bwMode="auto">
          <a:xfrm>
            <a:off x="3306768" y="2801566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4417710" y="3850774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5724128" y="3778766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50" name="Straight Connector 49"/>
          <p:cNvCxnSpPr>
            <a:stCxn id="39" idx="0"/>
            <a:endCxn id="47" idx="3"/>
          </p:cNvCxnSpPr>
          <p:nvPr/>
        </p:nvCxnSpPr>
        <p:spPr bwMode="auto">
          <a:xfrm rot="5400000" flipH="1" flipV="1">
            <a:off x="3092885" y="3099333"/>
            <a:ext cx="300716" cy="214422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39" idx="5"/>
          </p:cNvCxnSpPr>
          <p:nvPr/>
        </p:nvCxnSpPr>
        <p:spPr bwMode="auto">
          <a:xfrm rot="16200000" flipH="1">
            <a:off x="3581766" y="3095132"/>
            <a:ext cx="454366" cy="1238070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39" idx="6"/>
            <a:endCxn id="49" idx="2"/>
          </p:cNvCxnSpPr>
          <p:nvPr/>
        </p:nvCxnSpPr>
        <p:spPr bwMode="auto">
          <a:xfrm>
            <a:off x="3212232" y="3433102"/>
            <a:ext cx="2511896" cy="494817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Oval 52"/>
          <p:cNvSpPr/>
          <p:nvPr/>
        </p:nvSpPr>
        <p:spPr>
          <a:xfrm>
            <a:off x="3378696" y="288302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499992" y="3924672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796136" y="3852664"/>
            <a:ext cx="152400" cy="1524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910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Algoritmo K-</a:t>
            </a:r>
            <a:r>
              <a:rPr lang="pt-BR" dirty="0" err="1"/>
              <a:t>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/>
              <a:t>Exemplo</a:t>
            </a:r>
            <a:r>
              <a:rPr lang="pt-BR" sz="2800" dirty="0" smtClean="0"/>
              <a:t>:				   		</a:t>
            </a:r>
            <a:r>
              <a:rPr lang="pt-BR" sz="2800" dirty="0"/>
              <a:t>k = </a:t>
            </a:r>
            <a:r>
              <a:rPr lang="pt-BR" sz="2800" dirty="0" smtClean="0"/>
              <a:t>3</a:t>
            </a:r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3600" dirty="0" smtClean="0"/>
          </a:p>
          <a:p>
            <a:endParaRPr lang="pt-BR" sz="3600" dirty="0"/>
          </a:p>
          <a:p>
            <a:pPr marL="0" indent="0" algn="r">
              <a:buNone/>
            </a:pPr>
            <a:r>
              <a:rPr lang="en-US" sz="2400" dirty="0"/>
              <a:t> 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a</a:t>
            </a:r>
            <a:r>
              <a:rPr lang="en-US" sz="2000" dirty="0" smtClean="0"/>
              <a:t> </a:t>
            </a:r>
            <a:r>
              <a:rPr lang="pt-PT" sz="2000" dirty="0"/>
              <a:t>iteração</a:t>
            </a:r>
            <a:endParaRPr lang="pt-BR" sz="2800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rot="5400000" flipH="1" flipV="1">
            <a:off x="864382" y="3824250"/>
            <a:ext cx="2952328" cy="1588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2340546" y="5285728"/>
            <a:ext cx="4608512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Oval 24"/>
          <p:cNvSpPr/>
          <p:nvPr/>
        </p:nvSpPr>
        <p:spPr>
          <a:xfrm>
            <a:off x="4067944" y="284455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454896" y="326402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059832" y="3356902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292080" y="371703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995936" y="435672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436096" y="3276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139952" y="34926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211960" y="478876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644008" y="442872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084168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 bwMode="auto">
          <a:xfrm>
            <a:off x="3306768" y="2801566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4417710" y="3850774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5724128" y="3778766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59" name="Straight Connector 58"/>
          <p:cNvCxnSpPr>
            <a:stCxn id="26" idx="1"/>
            <a:endCxn id="56" idx="4"/>
          </p:cNvCxnSpPr>
          <p:nvPr/>
        </p:nvCxnSpPr>
        <p:spPr bwMode="auto">
          <a:xfrm rot="16200000" flipV="1">
            <a:off x="3373333" y="3182460"/>
            <a:ext cx="186470" cy="21293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26" idx="4"/>
            <a:endCxn id="57" idx="2"/>
          </p:cNvCxnSpPr>
          <p:nvPr/>
        </p:nvCxnSpPr>
        <p:spPr bwMode="auto">
          <a:xfrm rot="16200000" flipH="1">
            <a:off x="3682652" y="3264868"/>
            <a:ext cx="583503" cy="886614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26" idx="6"/>
            <a:endCxn id="58" idx="2"/>
          </p:cNvCxnSpPr>
          <p:nvPr/>
        </p:nvCxnSpPr>
        <p:spPr bwMode="auto">
          <a:xfrm>
            <a:off x="3607296" y="3340224"/>
            <a:ext cx="2116832" cy="587695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Oval 61"/>
          <p:cNvSpPr/>
          <p:nvPr/>
        </p:nvSpPr>
        <p:spPr>
          <a:xfrm>
            <a:off x="3378696" y="288302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499992" y="3924672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5796136" y="3852664"/>
            <a:ext cx="152400" cy="1524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069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Algoritmo K-</a:t>
            </a:r>
            <a:r>
              <a:rPr lang="pt-BR" dirty="0" err="1"/>
              <a:t>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/>
              <a:t>Exemplo</a:t>
            </a:r>
            <a:r>
              <a:rPr lang="pt-BR" sz="2800" dirty="0" smtClean="0"/>
              <a:t>:				   		</a:t>
            </a:r>
            <a:r>
              <a:rPr lang="pt-BR" sz="2800" dirty="0"/>
              <a:t>k = </a:t>
            </a:r>
            <a:r>
              <a:rPr lang="pt-BR" sz="2800" dirty="0" smtClean="0"/>
              <a:t>3</a:t>
            </a:r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3600" dirty="0" smtClean="0"/>
          </a:p>
          <a:p>
            <a:endParaRPr lang="pt-BR" sz="3600" dirty="0"/>
          </a:p>
          <a:p>
            <a:pPr marL="0" indent="0" algn="r">
              <a:buNone/>
            </a:pPr>
            <a:r>
              <a:rPr lang="en-US" sz="2400" dirty="0"/>
              <a:t> </a:t>
            </a:r>
            <a:r>
              <a:rPr lang="en-US" sz="2000" dirty="0" smtClean="0"/>
              <a:t>3</a:t>
            </a:r>
            <a:r>
              <a:rPr lang="en-US" sz="2000" baseline="30000" dirty="0" smtClean="0"/>
              <a:t>a</a:t>
            </a:r>
            <a:r>
              <a:rPr lang="en-US" sz="2000" dirty="0" smtClean="0"/>
              <a:t> </a:t>
            </a:r>
            <a:r>
              <a:rPr lang="pt-PT" sz="2000" dirty="0"/>
              <a:t>iteração</a:t>
            </a:r>
            <a:endParaRPr lang="pt-BR" sz="2800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rot="5400000" flipH="1" flipV="1">
            <a:off x="864382" y="3824250"/>
            <a:ext cx="2952328" cy="1588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2340546" y="5285728"/>
            <a:ext cx="4608512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Oval 36"/>
          <p:cNvSpPr/>
          <p:nvPr/>
        </p:nvSpPr>
        <p:spPr>
          <a:xfrm>
            <a:off x="4067944" y="2844552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454896" y="326402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059832" y="3356902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292080" y="371703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995936" y="435672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436096" y="3276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139952" y="34926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211960" y="478876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644008" y="442872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084168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 bwMode="auto">
          <a:xfrm>
            <a:off x="3306768" y="2801566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4417710" y="3850774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5724128" y="3778766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50" name="Straight Connector 49"/>
          <p:cNvCxnSpPr>
            <a:stCxn id="37" idx="2"/>
            <a:endCxn id="47" idx="6"/>
          </p:cNvCxnSpPr>
          <p:nvPr/>
        </p:nvCxnSpPr>
        <p:spPr bwMode="auto">
          <a:xfrm rot="10800000" flipV="1">
            <a:off x="3605074" y="2920751"/>
            <a:ext cx="462870" cy="29967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37" idx="5"/>
            <a:endCxn id="48" idx="0"/>
          </p:cNvCxnSpPr>
          <p:nvPr/>
        </p:nvCxnSpPr>
        <p:spPr bwMode="auto">
          <a:xfrm rot="16200000" flipH="1">
            <a:off x="3944374" y="3228285"/>
            <a:ext cx="876140" cy="368837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37" idx="6"/>
            <a:endCxn id="49" idx="2"/>
          </p:cNvCxnSpPr>
          <p:nvPr/>
        </p:nvCxnSpPr>
        <p:spPr bwMode="auto">
          <a:xfrm>
            <a:off x="4220344" y="2920752"/>
            <a:ext cx="1503784" cy="1007167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Oval 52"/>
          <p:cNvSpPr/>
          <p:nvPr/>
        </p:nvSpPr>
        <p:spPr>
          <a:xfrm>
            <a:off x="3378696" y="288302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499992" y="3924672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796136" y="3852664"/>
            <a:ext cx="152400" cy="1524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052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Algoritmo K-</a:t>
            </a:r>
            <a:r>
              <a:rPr lang="pt-BR" dirty="0" err="1"/>
              <a:t>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/>
              <a:t>Exemplo</a:t>
            </a:r>
            <a:r>
              <a:rPr lang="pt-BR" sz="2800" dirty="0" smtClean="0"/>
              <a:t>:				   		</a:t>
            </a:r>
            <a:r>
              <a:rPr lang="pt-BR" sz="2800" dirty="0"/>
              <a:t>k = </a:t>
            </a:r>
            <a:r>
              <a:rPr lang="pt-BR" sz="2800" dirty="0" smtClean="0"/>
              <a:t>3</a:t>
            </a:r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3600" dirty="0" smtClean="0"/>
          </a:p>
          <a:p>
            <a:endParaRPr lang="pt-BR" sz="3600" dirty="0"/>
          </a:p>
          <a:p>
            <a:pPr marL="0" indent="0" algn="r">
              <a:buNone/>
            </a:pPr>
            <a:r>
              <a:rPr lang="en-US" sz="2400" dirty="0"/>
              <a:t> </a:t>
            </a:r>
            <a:r>
              <a:rPr lang="en-US" sz="2000" dirty="0" smtClean="0"/>
              <a:t>4</a:t>
            </a:r>
            <a:r>
              <a:rPr lang="en-US" sz="2000" baseline="30000" dirty="0" smtClean="0"/>
              <a:t>a</a:t>
            </a:r>
            <a:r>
              <a:rPr lang="en-US" sz="2000" dirty="0" smtClean="0"/>
              <a:t> </a:t>
            </a:r>
            <a:r>
              <a:rPr lang="pt-PT" sz="2000" dirty="0"/>
              <a:t>iteração</a:t>
            </a:r>
            <a:endParaRPr lang="pt-BR" sz="2800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rot="5400000" flipH="1" flipV="1">
            <a:off x="864382" y="3824250"/>
            <a:ext cx="2952328" cy="1588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2340546" y="5285728"/>
            <a:ext cx="4608512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Oval 24"/>
          <p:cNvSpPr/>
          <p:nvPr/>
        </p:nvSpPr>
        <p:spPr>
          <a:xfrm>
            <a:off x="4067944" y="2844552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454896" y="326402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059832" y="3356902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292080" y="371703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995936" y="435672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436096" y="3276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139952" y="3492624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211960" y="478876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644008" y="442872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084168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 bwMode="auto">
          <a:xfrm>
            <a:off x="3306768" y="2801566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4417710" y="3850774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5724128" y="3778766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59" name="Straight Connector 58"/>
          <p:cNvCxnSpPr>
            <a:stCxn id="31" idx="1"/>
            <a:endCxn id="56" idx="6"/>
          </p:cNvCxnSpPr>
          <p:nvPr/>
        </p:nvCxnSpPr>
        <p:spPr bwMode="auto">
          <a:xfrm rot="16200000" flipV="1">
            <a:off x="3601561" y="2954233"/>
            <a:ext cx="564223" cy="557196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31" idx="5"/>
            <a:endCxn id="57" idx="0"/>
          </p:cNvCxnSpPr>
          <p:nvPr/>
        </p:nvCxnSpPr>
        <p:spPr bwMode="auto">
          <a:xfrm rot="16200000" flipH="1">
            <a:off x="4304414" y="3588325"/>
            <a:ext cx="228068" cy="296829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31" idx="6"/>
            <a:endCxn id="58" idx="2"/>
          </p:cNvCxnSpPr>
          <p:nvPr/>
        </p:nvCxnSpPr>
        <p:spPr bwMode="auto">
          <a:xfrm>
            <a:off x="4292352" y="3568824"/>
            <a:ext cx="1431776" cy="359095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Oval 61"/>
          <p:cNvSpPr/>
          <p:nvPr/>
        </p:nvSpPr>
        <p:spPr>
          <a:xfrm>
            <a:off x="3378696" y="288302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499992" y="3924672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5796136" y="3852664"/>
            <a:ext cx="152400" cy="1524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059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Algoritmo K-</a:t>
            </a:r>
            <a:r>
              <a:rPr lang="pt-BR" dirty="0" err="1"/>
              <a:t>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/>
              <a:t>Exemplo</a:t>
            </a:r>
            <a:r>
              <a:rPr lang="pt-BR" sz="2800" dirty="0" smtClean="0"/>
              <a:t>:				   		</a:t>
            </a:r>
            <a:r>
              <a:rPr lang="pt-BR" sz="2800" dirty="0"/>
              <a:t>k = </a:t>
            </a:r>
            <a:r>
              <a:rPr lang="pt-BR" sz="2800" dirty="0" smtClean="0"/>
              <a:t>3</a:t>
            </a:r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3600" dirty="0" smtClean="0"/>
          </a:p>
          <a:p>
            <a:endParaRPr lang="pt-BR" sz="3600" dirty="0"/>
          </a:p>
          <a:p>
            <a:pPr marL="0" indent="0" algn="r">
              <a:buNone/>
            </a:pPr>
            <a:r>
              <a:rPr lang="en-US" sz="2400" dirty="0"/>
              <a:t> </a:t>
            </a:r>
            <a:r>
              <a:rPr lang="en-US" sz="2000" dirty="0" smtClean="0"/>
              <a:t>5</a:t>
            </a:r>
            <a:r>
              <a:rPr lang="en-US" sz="2000" baseline="30000" dirty="0" smtClean="0"/>
              <a:t>a</a:t>
            </a:r>
            <a:r>
              <a:rPr lang="en-US" sz="2000" dirty="0" smtClean="0"/>
              <a:t> </a:t>
            </a:r>
            <a:r>
              <a:rPr lang="pt-PT" sz="2000" dirty="0"/>
              <a:t>iteração</a:t>
            </a:r>
            <a:endParaRPr lang="pt-BR" sz="2800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rot="5400000" flipH="1" flipV="1">
            <a:off x="864382" y="3824250"/>
            <a:ext cx="2952328" cy="1588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2340546" y="5285728"/>
            <a:ext cx="4608512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Oval 36"/>
          <p:cNvSpPr/>
          <p:nvPr/>
        </p:nvSpPr>
        <p:spPr>
          <a:xfrm>
            <a:off x="4067944" y="2844552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454896" y="326402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059832" y="3356902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292080" y="371703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995936" y="435672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436096" y="3276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139952" y="3492624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211960" y="478876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644008" y="442872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084168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 bwMode="auto">
          <a:xfrm>
            <a:off x="3306768" y="2801566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4417710" y="3850774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5724128" y="3778766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50" name="Straight Connector 49"/>
          <p:cNvCxnSpPr>
            <a:stCxn id="41" idx="3"/>
            <a:endCxn id="47" idx="6"/>
          </p:cNvCxnSpPr>
          <p:nvPr/>
        </p:nvCxnSpPr>
        <p:spPr bwMode="auto">
          <a:xfrm rot="5400000" flipH="1">
            <a:off x="3043622" y="3512171"/>
            <a:ext cx="1536083" cy="413180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41" idx="7"/>
            <a:endCxn id="48" idx="3"/>
          </p:cNvCxnSpPr>
          <p:nvPr/>
        </p:nvCxnSpPr>
        <p:spPr bwMode="auto">
          <a:xfrm rot="5400000" flipH="1" flipV="1">
            <a:off x="4156885" y="4074527"/>
            <a:ext cx="273644" cy="335378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7"/>
            <a:endCxn id="49" idx="2"/>
          </p:cNvCxnSpPr>
          <p:nvPr/>
        </p:nvCxnSpPr>
        <p:spPr bwMode="auto">
          <a:xfrm rot="5400000" flipH="1" flipV="1">
            <a:off x="4699514" y="3354424"/>
            <a:ext cx="451119" cy="1598110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Oval 52"/>
          <p:cNvSpPr/>
          <p:nvPr/>
        </p:nvSpPr>
        <p:spPr>
          <a:xfrm>
            <a:off x="3378696" y="288302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499992" y="3924672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796136" y="3852664"/>
            <a:ext cx="152400" cy="1524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45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/>
              <a:t>Entretanto, podemos utilizar grandes quantidades de dados </a:t>
            </a:r>
            <a:r>
              <a:rPr lang="pt-BR" sz="2800" b="1" dirty="0"/>
              <a:t>não rotulados</a:t>
            </a:r>
            <a:r>
              <a:rPr lang="pt-BR" sz="2800" dirty="0"/>
              <a:t> para encontrar padrões existentes nestes dados. E somente depois supervisionar a rotulação dos agrupamentos encontrados.</a:t>
            </a:r>
          </a:p>
          <a:p>
            <a:endParaRPr lang="pt-BR" sz="2800" dirty="0"/>
          </a:p>
          <a:p>
            <a:r>
              <a:rPr lang="pt-BR" sz="2800" dirty="0"/>
              <a:t>Esta abordagem é bastante utilizada em aplicações de </a:t>
            </a:r>
            <a:r>
              <a:rPr lang="pt-BR" sz="2800" b="1" dirty="0"/>
              <a:t>mineração de dados </a:t>
            </a:r>
            <a:r>
              <a:rPr lang="pt-BR" sz="2800" dirty="0"/>
              <a:t>(</a:t>
            </a:r>
            <a:r>
              <a:rPr lang="pt-BR" sz="2800" dirty="0" err="1"/>
              <a:t>datamining</a:t>
            </a:r>
            <a:r>
              <a:rPr lang="pt-BR" sz="2800" dirty="0"/>
              <a:t>), onde o conteúdo de grandes bases de dados não é conhecido antecipadamente.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908834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Algoritmo K-</a:t>
            </a:r>
            <a:r>
              <a:rPr lang="pt-BR" dirty="0" err="1"/>
              <a:t>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/>
              <a:t>Exemplo</a:t>
            </a:r>
            <a:r>
              <a:rPr lang="pt-BR" sz="2800" dirty="0" smtClean="0"/>
              <a:t>:				   		</a:t>
            </a:r>
            <a:r>
              <a:rPr lang="pt-BR" sz="2800" dirty="0"/>
              <a:t>k = </a:t>
            </a:r>
            <a:r>
              <a:rPr lang="pt-BR" sz="2800" dirty="0" smtClean="0"/>
              <a:t>3</a:t>
            </a:r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3600" dirty="0" smtClean="0"/>
          </a:p>
          <a:p>
            <a:endParaRPr lang="pt-BR" sz="3600" dirty="0"/>
          </a:p>
          <a:p>
            <a:pPr marL="0" indent="0" algn="r">
              <a:buNone/>
            </a:pPr>
            <a:r>
              <a:rPr lang="en-US" sz="2400" dirty="0"/>
              <a:t> </a:t>
            </a:r>
            <a:r>
              <a:rPr lang="en-US" sz="2000" dirty="0" err="1" smtClean="0"/>
              <a:t>n</a:t>
            </a:r>
            <a:r>
              <a:rPr lang="en-US" sz="2000" baseline="30000" dirty="0" err="1" smtClean="0"/>
              <a:t>a</a:t>
            </a:r>
            <a:r>
              <a:rPr lang="en-US" sz="2000" dirty="0" smtClean="0"/>
              <a:t> </a:t>
            </a:r>
            <a:r>
              <a:rPr lang="pt-PT" sz="2000" dirty="0"/>
              <a:t>iteração</a:t>
            </a:r>
            <a:endParaRPr lang="pt-BR" sz="2800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rot="5400000" flipH="1" flipV="1">
            <a:off x="864382" y="3824250"/>
            <a:ext cx="2952328" cy="1588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2340546" y="5285728"/>
            <a:ext cx="4608512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Freeform 24"/>
          <p:cNvSpPr/>
          <p:nvPr/>
        </p:nvSpPr>
        <p:spPr>
          <a:xfrm>
            <a:off x="2874460" y="2539592"/>
            <a:ext cx="1513915" cy="1124407"/>
          </a:xfrm>
          <a:custGeom>
            <a:avLst/>
            <a:gdLst>
              <a:gd name="connsiteX0" fmla="*/ 0 w 1706488"/>
              <a:gd name="connsiteY0" fmla="*/ 684076 h 1368152"/>
              <a:gd name="connsiteX1" fmla="*/ 319523 w 1706488"/>
              <a:gd name="connsiteY1" fmla="*/ 150355 h 1368152"/>
              <a:gd name="connsiteX2" fmla="*/ 853245 w 1706488"/>
              <a:gd name="connsiteY2" fmla="*/ 1 h 1368152"/>
              <a:gd name="connsiteX3" fmla="*/ 1386967 w 1706488"/>
              <a:gd name="connsiteY3" fmla="*/ 150356 h 1368152"/>
              <a:gd name="connsiteX4" fmla="*/ 1706489 w 1706488"/>
              <a:gd name="connsiteY4" fmla="*/ 684078 h 1368152"/>
              <a:gd name="connsiteX5" fmla="*/ 1386966 w 1706488"/>
              <a:gd name="connsiteY5" fmla="*/ 1217800 h 1368152"/>
              <a:gd name="connsiteX6" fmla="*/ 853244 w 1706488"/>
              <a:gd name="connsiteY6" fmla="*/ 1368154 h 1368152"/>
              <a:gd name="connsiteX7" fmla="*/ 319522 w 1706488"/>
              <a:gd name="connsiteY7" fmla="*/ 1217799 h 1368152"/>
              <a:gd name="connsiteX8" fmla="*/ 0 w 1706488"/>
              <a:gd name="connsiteY8" fmla="*/ 684077 h 1368152"/>
              <a:gd name="connsiteX9" fmla="*/ 0 w 1706488"/>
              <a:gd name="connsiteY9" fmla="*/ 684076 h 1368152"/>
              <a:gd name="connsiteX0" fmla="*/ 247334 w 1706489"/>
              <a:gd name="connsiteY0" fmla="*/ 648071 h 1368153"/>
              <a:gd name="connsiteX1" fmla="*/ 319523 w 1706489"/>
              <a:gd name="connsiteY1" fmla="*/ 150354 h 1368153"/>
              <a:gd name="connsiteX2" fmla="*/ 853245 w 1706489"/>
              <a:gd name="connsiteY2" fmla="*/ 0 h 1368153"/>
              <a:gd name="connsiteX3" fmla="*/ 1386967 w 1706489"/>
              <a:gd name="connsiteY3" fmla="*/ 150355 h 1368153"/>
              <a:gd name="connsiteX4" fmla="*/ 1706489 w 1706489"/>
              <a:gd name="connsiteY4" fmla="*/ 684077 h 1368153"/>
              <a:gd name="connsiteX5" fmla="*/ 1386966 w 1706489"/>
              <a:gd name="connsiteY5" fmla="*/ 1217799 h 1368153"/>
              <a:gd name="connsiteX6" fmla="*/ 853244 w 1706489"/>
              <a:gd name="connsiteY6" fmla="*/ 1368153 h 1368153"/>
              <a:gd name="connsiteX7" fmla="*/ 319522 w 1706489"/>
              <a:gd name="connsiteY7" fmla="*/ 1217798 h 1368153"/>
              <a:gd name="connsiteX8" fmla="*/ 0 w 1706489"/>
              <a:gd name="connsiteY8" fmla="*/ 684076 h 1368153"/>
              <a:gd name="connsiteX9" fmla="*/ 247334 w 1706489"/>
              <a:gd name="connsiteY9" fmla="*/ 648071 h 1368153"/>
              <a:gd name="connsiteX0" fmla="*/ 129796 w 1588951"/>
              <a:gd name="connsiteY0" fmla="*/ 648071 h 1368153"/>
              <a:gd name="connsiteX1" fmla="*/ 201985 w 1588951"/>
              <a:gd name="connsiteY1" fmla="*/ 150354 h 1368153"/>
              <a:gd name="connsiteX2" fmla="*/ 735707 w 1588951"/>
              <a:gd name="connsiteY2" fmla="*/ 0 h 1368153"/>
              <a:gd name="connsiteX3" fmla="*/ 1269429 w 1588951"/>
              <a:gd name="connsiteY3" fmla="*/ 150355 h 1368153"/>
              <a:gd name="connsiteX4" fmla="*/ 1588951 w 1588951"/>
              <a:gd name="connsiteY4" fmla="*/ 684077 h 1368153"/>
              <a:gd name="connsiteX5" fmla="*/ 1269428 w 1588951"/>
              <a:gd name="connsiteY5" fmla="*/ 1217799 h 1368153"/>
              <a:gd name="connsiteX6" fmla="*/ 735706 w 1588951"/>
              <a:gd name="connsiteY6" fmla="*/ 1368153 h 1368153"/>
              <a:gd name="connsiteX7" fmla="*/ 201984 w 1588951"/>
              <a:gd name="connsiteY7" fmla="*/ 1217798 h 1368153"/>
              <a:gd name="connsiteX8" fmla="*/ 129796 w 1588951"/>
              <a:gd name="connsiteY8" fmla="*/ 864095 h 1368153"/>
              <a:gd name="connsiteX9" fmla="*/ 129796 w 1588951"/>
              <a:gd name="connsiteY9" fmla="*/ 648071 h 1368153"/>
              <a:gd name="connsiteX0" fmla="*/ 129796 w 1588951"/>
              <a:gd name="connsiteY0" fmla="*/ 671017 h 1391099"/>
              <a:gd name="connsiteX1" fmla="*/ 542018 w 1588951"/>
              <a:gd name="connsiteY1" fmla="*/ 310977 h 1391099"/>
              <a:gd name="connsiteX2" fmla="*/ 735707 w 1588951"/>
              <a:gd name="connsiteY2" fmla="*/ 22946 h 1391099"/>
              <a:gd name="connsiteX3" fmla="*/ 1269429 w 1588951"/>
              <a:gd name="connsiteY3" fmla="*/ 173301 h 1391099"/>
              <a:gd name="connsiteX4" fmla="*/ 1588951 w 1588951"/>
              <a:gd name="connsiteY4" fmla="*/ 707023 h 1391099"/>
              <a:gd name="connsiteX5" fmla="*/ 1269428 w 1588951"/>
              <a:gd name="connsiteY5" fmla="*/ 1240745 h 1391099"/>
              <a:gd name="connsiteX6" fmla="*/ 735706 w 1588951"/>
              <a:gd name="connsiteY6" fmla="*/ 1391099 h 1391099"/>
              <a:gd name="connsiteX7" fmla="*/ 201984 w 1588951"/>
              <a:gd name="connsiteY7" fmla="*/ 1240744 h 1391099"/>
              <a:gd name="connsiteX8" fmla="*/ 129796 w 1588951"/>
              <a:gd name="connsiteY8" fmla="*/ 887041 h 1391099"/>
              <a:gd name="connsiteX9" fmla="*/ 129796 w 1588951"/>
              <a:gd name="connsiteY9" fmla="*/ 671017 h 1391099"/>
              <a:gd name="connsiteX0" fmla="*/ 129796 w 1588951"/>
              <a:gd name="connsiteY0" fmla="*/ 595036 h 1315118"/>
              <a:gd name="connsiteX1" fmla="*/ 542018 w 1588951"/>
              <a:gd name="connsiteY1" fmla="*/ 234996 h 1315118"/>
              <a:gd name="connsiteX2" fmla="*/ 1036686 w 1588951"/>
              <a:gd name="connsiteY2" fmla="*/ 234996 h 1315118"/>
              <a:gd name="connsiteX3" fmla="*/ 1269429 w 1588951"/>
              <a:gd name="connsiteY3" fmla="*/ 97320 h 1315118"/>
              <a:gd name="connsiteX4" fmla="*/ 1588951 w 1588951"/>
              <a:gd name="connsiteY4" fmla="*/ 631042 h 1315118"/>
              <a:gd name="connsiteX5" fmla="*/ 1269428 w 1588951"/>
              <a:gd name="connsiteY5" fmla="*/ 1164764 h 1315118"/>
              <a:gd name="connsiteX6" fmla="*/ 735706 w 1588951"/>
              <a:gd name="connsiteY6" fmla="*/ 1315118 h 1315118"/>
              <a:gd name="connsiteX7" fmla="*/ 201984 w 1588951"/>
              <a:gd name="connsiteY7" fmla="*/ 1164763 h 1315118"/>
              <a:gd name="connsiteX8" fmla="*/ 129796 w 1588951"/>
              <a:gd name="connsiteY8" fmla="*/ 811060 h 1315118"/>
              <a:gd name="connsiteX9" fmla="*/ 129796 w 1588951"/>
              <a:gd name="connsiteY9" fmla="*/ 595036 h 1315118"/>
              <a:gd name="connsiteX0" fmla="*/ 129796 w 1733338"/>
              <a:gd name="connsiteY0" fmla="*/ 457360 h 1177442"/>
              <a:gd name="connsiteX1" fmla="*/ 542018 w 1733338"/>
              <a:gd name="connsiteY1" fmla="*/ 97320 h 1177442"/>
              <a:gd name="connsiteX2" fmla="*/ 1036686 w 1733338"/>
              <a:gd name="connsiteY2" fmla="*/ 97320 h 1177442"/>
              <a:gd name="connsiteX3" fmla="*/ 1531354 w 1733338"/>
              <a:gd name="connsiteY3" fmla="*/ 241335 h 1177442"/>
              <a:gd name="connsiteX4" fmla="*/ 1588951 w 1733338"/>
              <a:gd name="connsiteY4" fmla="*/ 493366 h 1177442"/>
              <a:gd name="connsiteX5" fmla="*/ 1269428 w 1733338"/>
              <a:gd name="connsiteY5" fmla="*/ 1027088 h 1177442"/>
              <a:gd name="connsiteX6" fmla="*/ 735706 w 1733338"/>
              <a:gd name="connsiteY6" fmla="*/ 1177442 h 1177442"/>
              <a:gd name="connsiteX7" fmla="*/ 201984 w 1733338"/>
              <a:gd name="connsiteY7" fmla="*/ 1027087 h 1177442"/>
              <a:gd name="connsiteX8" fmla="*/ 129796 w 1733338"/>
              <a:gd name="connsiteY8" fmla="*/ 673384 h 1177442"/>
              <a:gd name="connsiteX9" fmla="*/ 129796 w 1733338"/>
              <a:gd name="connsiteY9" fmla="*/ 457360 h 1177442"/>
              <a:gd name="connsiteX0" fmla="*/ 129796 w 1733338"/>
              <a:gd name="connsiteY0" fmla="*/ 457360 h 1212390"/>
              <a:gd name="connsiteX1" fmla="*/ 542018 w 1733338"/>
              <a:gd name="connsiteY1" fmla="*/ 97320 h 1212390"/>
              <a:gd name="connsiteX2" fmla="*/ 1036686 w 1733338"/>
              <a:gd name="connsiteY2" fmla="*/ 97320 h 1212390"/>
              <a:gd name="connsiteX3" fmla="*/ 1531354 w 1733338"/>
              <a:gd name="connsiteY3" fmla="*/ 241335 h 1212390"/>
              <a:gd name="connsiteX4" fmla="*/ 1588951 w 1733338"/>
              <a:gd name="connsiteY4" fmla="*/ 493366 h 1212390"/>
              <a:gd name="connsiteX5" fmla="*/ 1119131 w 1733338"/>
              <a:gd name="connsiteY5" fmla="*/ 817399 h 1212390"/>
              <a:gd name="connsiteX6" fmla="*/ 735706 w 1733338"/>
              <a:gd name="connsiteY6" fmla="*/ 1177442 h 1212390"/>
              <a:gd name="connsiteX7" fmla="*/ 201984 w 1733338"/>
              <a:gd name="connsiteY7" fmla="*/ 1027087 h 1212390"/>
              <a:gd name="connsiteX8" fmla="*/ 129796 w 1733338"/>
              <a:gd name="connsiteY8" fmla="*/ 673384 h 1212390"/>
              <a:gd name="connsiteX9" fmla="*/ 129796 w 1733338"/>
              <a:gd name="connsiteY9" fmla="*/ 457360 h 1212390"/>
              <a:gd name="connsiteX0" fmla="*/ 129796 w 1733338"/>
              <a:gd name="connsiteY0" fmla="*/ 457360 h 1124407"/>
              <a:gd name="connsiteX1" fmla="*/ 542018 w 1733338"/>
              <a:gd name="connsiteY1" fmla="*/ 97320 h 1124407"/>
              <a:gd name="connsiteX2" fmla="*/ 1036686 w 1733338"/>
              <a:gd name="connsiteY2" fmla="*/ 97320 h 1124407"/>
              <a:gd name="connsiteX3" fmla="*/ 1531354 w 1733338"/>
              <a:gd name="connsiteY3" fmla="*/ 241335 h 1124407"/>
              <a:gd name="connsiteX4" fmla="*/ 1588951 w 1733338"/>
              <a:gd name="connsiteY4" fmla="*/ 493366 h 1124407"/>
              <a:gd name="connsiteX5" fmla="*/ 1119131 w 1733338"/>
              <a:gd name="connsiteY5" fmla="*/ 817399 h 1124407"/>
              <a:gd name="connsiteX6" fmla="*/ 624463 w 1733338"/>
              <a:gd name="connsiteY6" fmla="*/ 1033423 h 1124407"/>
              <a:gd name="connsiteX7" fmla="*/ 201984 w 1733338"/>
              <a:gd name="connsiteY7" fmla="*/ 1027087 h 1124407"/>
              <a:gd name="connsiteX8" fmla="*/ 129796 w 1733338"/>
              <a:gd name="connsiteY8" fmla="*/ 673384 h 1124407"/>
              <a:gd name="connsiteX9" fmla="*/ 129796 w 1733338"/>
              <a:gd name="connsiteY9" fmla="*/ 457360 h 1124407"/>
              <a:gd name="connsiteX0" fmla="*/ 377129 w 1733338"/>
              <a:gd name="connsiteY0" fmla="*/ 529368 h 1124407"/>
              <a:gd name="connsiteX1" fmla="*/ 542018 w 1733338"/>
              <a:gd name="connsiteY1" fmla="*/ 97320 h 1124407"/>
              <a:gd name="connsiteX2" fmla="*/ 1036686 w 1733338"/>
              <a:gd name="connsiteY2" fmla="*/ 97320 h 1124407"/>
              <a:gd name="connsiteX3" fmla="*/ 1531354 w 1733338"/>
              <a:gd name="connsiteY3" fmla="*/ 241335 h 1124407"/>
              <a:gd name="connsiteX4" fmla="*/ 1588951 w 1733338"/>
              <a:gd name="connsiteY4" fmla="*/ 493366 h 1124407"/>
              <a:gd name="connsiteX5" fmla="*/ 1119131 w 1733338"/>
              <a:gd name="connsiteY5" fmla="*/ 817399 h 1124407"/>
              <a:gd name="connsiteX6" fmla="*/ 624463 w 1733338"/>
              <a:gd name="connsiteY6" fmla="*/ 1033423 h 1124407"/>
              <a:gd name="connsiteX7" fmla="*/ 201984 w 1733338"/>
              <a:gd name="connsiteY7" fmla="*/ 1027087 h 1124407"/>
              <a:gd name="connsiteX8" fmla="*/ 129796 w 1733338"/>
              <a:gd name="connsiteY8" fmla="*/ 673384 h 1124407"/>
              <a:gd name="connsiteX9" fmla="*/ 377129 w 1733338"/>
              <a:gd name="connsiteY9" fmla="*/ 529368 h 1124407"/>
              <a:gd name="connsiteX0" fmla="*/ 377129 w 1733338"/>
              <a:gd name="connsiteY0" fmla="*/ 529368 h 1124407"/>
              <a:gd name="connsiteX1" fmla="*/ 542018 w 1733338"/>
              <a:gd name="connsiteY1" fmla="*/ 97320 h 1124407"/>
              <a:gd name="connsiteX2" fmla="*/ 1036686 w 1733338"/>
              <a:gd name="connsiteY2" fmla="*/ 97320 h 1124407"/>
              <a:gd name="connsiteX3" fmla="*/ 1531354 w 1733338"/>
              <a:gd name="connsiteY3" fmla="*/ 241335 h 1124407"/>
              <a:gd name="connsiteX4" fmla="*/ 1588951 w 1733338"/>
              <a:gd name="connsiteY4" fmla="*/ 493366 h 1124407"/>
              <a:gd name="connsiteX5" fmla="*/ 1119131 w 1733338"/>
              <a:gd name="connsiteY5" fmla="*/ 817399 h 1124407"/>
              <a:gd name="connsiteX6" fmla="*/ 624463 w 1733338"/>
              <a:gd name="connsiteY6" fmla="*/ 1033423 h 1124407"/>
              <a:gd name="connsiteX7" fmla="*/ 201984 w 1733338"/>
              <a:gd name="connsiteY7" fmla="*/ 1027087 h 1124407"/>
              <a:gd name="connsiteX8" fmla="*/ 129796 w 1733338"/>
              <a:gd name="connsiteY8" fmla="*/ 673384 h 1124407"/>
              <a:gd name="connsiteX9" fmla="*/ 377129 w 1733338"/>
              <a:gd name="connsiteY9" fmla="*/ 529368 h 1124407"/>
              <a:gd name="connsiteX0" fmla="*/ 377129 w 1733338"/>
              <a:gd name="connsiteY0" fmla="*/ 529368 h 1124407"/>
              <a:gd name="connsiteX1" fmla="*/ 542018 w 1733338"/>
              <a:gd name="connsiteY1" fmla="*/ 97320 h 1124407"/>
              <a:gd name="connsiteX2" fmla="*/ 1036686 w 1733338"/>
              <a:gd name="connsiteY2" fmla="*/ 97320 h 1124407"/>
              <a:gd name="connsiteX3" fmla="*/ 1531354 w 1733338"/>
              <a:gd name="connsiteY3" fmla="*/ 241335 h 1124407"/>
              <a:gd name="connsiteX4" fmla="*/ 1588951 w 1733338"/>
              <a:gd name="connsiteY4" fmla="*/ 493366 h 1124407"/>
              <a:gd name="connsiteX5" fmla="*/ 1119131 w 1733338"/>
              <a:gd name="connsiteY5" fmla="*/ 817399 h 1124407"/>
              <a:gd name="connsiteX6" fmla="*/ 624463 w 1733338"/>
              <a:gd name="connsiteY6" fmla="*/ 1033423 h 1124407"/>
              <a:gd name="connsiteX7" fmla="*/ 201984 w 1733338"/>
              <a:gd name="connsiteY7" fmla="*/ 1027087 h 1124407"/>
              <a:gd name="connsiteX8" fmla="*/ 129795 w 1733338"/>
              <a:gd name="connsiteY8" fmla="*/ 745392 h 1124407"/>
              <a:gd name="connsiteX9" fmla="*/ 377129 w 1733338"/>
              <a:gd name="connsiteY9" fmla="*/ 529368 h 1124407"/>
              <a:gd name="connsiteX0" fmla="*/ 377129 w 1733338"/>
              <a:gd name="connsiteY0" fmla="*/ 529368 h 1124407"/>
              <a:gd name="connsiteX1" fmla="*/ 542018 w 1733338"/>
              <a:gd name="connsiteY1" fmla="*/ 97320 h 1124407"/>
              <a:gd name="connsiteX2" fmla="*/ 1036686 w 1733338"/>
              <a:gd name="connsiteY2" fmla="*/ 97320 h 1124407"/>
              <a:gd name="connsiteX3" fmla="*/ 1531354 w 1733338"/>
              <a:gd name="connsiteY3" fmla="*/ 241335 h 1124407"/>
              <a:gd name="connsiteX4" fmla="*/ 1588951 w 1733338"/>
              <a:gd name="connsiteY4" fmla="*/ 493366 h 1124407"/>
              <a:gd name="connsiteX5" fmla="*/ 1119131 w 1733338"/>
              <a:gd name="connsiteY5" fmla="*/ 817399 h 1124407"/>
              <a:gd name="connsiteX6" fmla="*/ 624463 w 1733338"/>
              <a:gd name="connsiteY6" fmla="*/ 1033423 h 1124407"/>
              <a:gd name="connsiteX7" fmla="*/ 201984 w 1733338"/>
              <a:gd name="connsiteY7" fmla="*/ 1027087 h 1124407"/>
              <a:gd name="connsiteX8" fmla="*/ 129795 w 1733338"/>
              <a:gd name="connsiteY8" fmla="*/ 745392 h 1124407"/>
              <a:gd name="connsiteX9" fmla="*/ 377129 w 1733338"/>
              <a:gd name="connsiteY9" fmla="*/ 529368 h 1124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33338" h="1124407">
                <a:moveTo>
                  <a:pt x="377129" y="529368"/>
                </a:moveTo>
                <a:cubicBezTo>
                  <a:pt x="377129" y="321810"/>
                  <a:pt x="340034" y="227151"/>
                  <a:pt x="542018" y="97320"/>
                </a:cubicBezTo>
                <a:cubicBezTo>
                  <a:pt x="693423" y="0"/>
                  <a:pt x="871797" y="73318"/>
                  <a:pt x="1036686" y="97320"/>
                </a:cubicBezTo>
                <a:cubicBezTo>
                  <a:pt x="1201575" y="121323"/>
                  <a:pt x="1379949" y="144015"/>
                  <a:pt x="1531354" y="241335"/>
                </a:cubicBezTo>
                <a:cubicBezTo>
                  <a:pt x="1733338" y="371167"/>
                  <a:pt x="1657655" y="397355"/>
                  <a:pt x="1588951" y="493366"/>
                </a:cubicBezTo>
                <a:cubicBezTo>
                  <a:pt x="1520247" y="589377"/>
                  <a:pt x="1321116" y="687567"/>
                  <a:pt x="1119131" y="817399"/>
                </a:cubicBezTo>
                <a:cubicBezTo>
                  <a:pt x="967726" y="914719"/>
                  <a:pt x="777321" y="998475"/>
                  <a:pt x="624463" y="1033423"/>
                </a:cubicBezTo>
                <a:cubicBezTo>
                  <a:pt x="471605" y="1068371"/>
                  <a:pt x="353389" y="1124407"/>
                  <a:pt x="201984" y="1027087"/>
                </a:cubicBezTo>
                <a:cubicBezTo>
                  <a:pt x="0" y="897255"/>
                  <a:pt x="37928" y="862962"/>
                  <a:pt x="129795" y="745392"/>
                </a:cubicBezTo>
                <a:cubicBezTo>
                  <a:pt x="212239" y="697387"/>
                  <a:pt x="308484" y="621394"/>
                  <a:pt x="377129" y="529368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5065782" y="3017591"/>
            <a:ext cx="1513915" cy="1227298"/>
          </a:xfrm>
          <a:custGeom>
            <a:avLst/>
            <a:gdLst>
              <a:gd name="connsiteX0" fmla="*/ 0 w 1706488"/>
              <a:gd name="connsiteY0" fmla="*/ 684076 h 1368152"/>
              <a:gd name="connsiteX1" fmla="*/ 319523 w 1706488"/>
              <a:gd name="connsiteY1" fmla="*/ 150355 h 1368152"/>
              <a:gd name="connsiteX2" fmla="*/ 853245 w 1706488"/>
              <a:gd name="connsiteY2" fmla="*/ 1 h 1368152"/>
              <a:gd name="connsiteX3" fmla="*/ 1386967 w 1706488"/>
              <a:gd name="connsiteY3" fmla="*/ 150356 h 1368152"/>
              <a:gd name="connsiteX4" fmla="*/ 1706489 w 1706488"/>
              <a:gd name="connsiteY4" fmla="*/ 684078 h 1368152"/>
              <a:gd name="connsiteX5" fmla="*/ 1386966 w 1706488"/>
              <a:gd name="connsiteY5" fmla="*/ 1217800 h 1368152"/>
              <a:gd name="connsiteX6" fmla="*/ 853244 w 1706488"/>
              <a:gd name="connsiteY6" fmla="*/ 1368154 h 1368152"/>
              <a:gd name="connsiteX7" fmla="*/ 319522 w 1706488"/>
              <a:gd name="connsiteY7" fmla="*/ 1217799 h 1368152"/>
              <a:gd name="connsiteX8" fmla="*/ 0 w 1706488"/>
              <a:gd name="connsiteY8" fmla="*/ 684077 h 1368152"/>
              <a:gd name="connsiteX9" fmla="*/ 0 w 1706488"/>
              <a:gd name="connsiteY9" fmla="*/ 684076 h 1368152"/>
              <a:gd name="connsiteX0" fmla="*/ 247334 w 1706489"/>
              <a:gd name="connsiteY0" fmla="*/ 648071 h 1368153"/>
              <a:gd name="connsiteX1" fmla="*/ 319523 w 1706489"/>
              <a:gd name="connsiteY1" fmla="*/ 150354 h 1368153"/>
              <a:gd name="connsiteX2" fmla="*/ 853245 w 1706489"/>
              <a:gd name="connsiteY2" fmla="*/ 0 h 1368153"/>
              <a:gd name="connsiteX3" fmla="*/ 1386967 w 1706489"/>
              <a:gd name="connsiteY3" fmla="*/ 150355 h 1368153"/>
              <a:gd name="connsiteX4" fmla="*/ 1706489 w 1706489"/>
              <a:gd name="connsiteY4" fmla="*/ 684077 h 1368153"/>
              <a:gd name="connsiteX5" fmla="*/ 1386966 w 1706489"/>
              <a:gd name="connsiteY5" fmla="*/ 1217799 h 1368153"/>
              <a:gd name="connsiteX6" fmla="*/ 853244 w 1706489"/>
              <a:gd name="connsiteY6" fmla="*/ 1368153 h 1368153"/>
              <a:gd name="connsiteX7" fmla="*/ 319522 w 1706489"/>
              <a:gd name="connsiteY7" fmla="*/ 1217798 h 1368153"/>
              <a:gd name="connsiteX8" fmla="*/ 0 w 1706489"/>
              <a:gd name="connsiteY8" fmla="*/ 684076 h 1368153"/>
              <a:gd name="connsiteX9" fmla="*/ 247334 w 1706489"/>
              <a:gd name="connsiteY9" fmla="*/ 648071 h 1368153"/>
              <a:gd name="connsiteX0" fmla="*/ 129796 w 1588951"/>
              <a:gd name="connsiteY0" fmla="*/ 648071 h 1368153"/>
              <a:gd name="connsiteX1" fmla="*/ 201985 w 1588951"/>
              <a:gd name="connsiteY1" fmla="*/ 150354 h 1368153"/>
              <a:gd name="connsiteX2" fmla="*/ 735707 w 1588951"/>
              <a:gd name="connsiteY2" fmla="*/ 0 h 1368153"/>
              <a:gd name="connsiteX3" fmla="*/ 1269429 w 1588951"/>
              <a:gd name="connsiteY3" fmla="*/ 150355 h 1368153"/>
              <a:gd name="connsiteX4" fmla="*/ 1588951 w 1588951"/>
              <a:gd name="connsiteY4" fmla="*/ 684077 h 1368153"/>
              <a:gd name="connsiteX5" fmla="*/ 1269428 w 1588951"/>
              <a:gd name="connsiteY5" fmla="*/ 1217799 h 1368153"/>
              <a:gd name="connsiteX6" fmla="*/ 735706 w 1588951"/>
              <a:gd name="connsiteY6" fmla="*/ 1368153 h 1368153"/>
              <a:gd name="connsiteX7" fmla="*/ 201984 w 1588951"/>
              <a:gd name="connsiteY7" fmla="*/ 1217798 h 1368153"/>
              <a:gd name="connsiteX8" fmla="*/ 129796 w 1588951"/>
              <a:gd name="connsiteY8" fmla="*/ 864095 h 1368153"/>
              <a:gd name="connsiteX9" fmla="*/ 129796 w 1588951"/>
              <a:gd name="connsiteY9" fmla="*/ 648071 h 1368153"/>
              <a:gd name="connsiteX0" fmla="*/ 129796 w 1588951"/>
              <a:gd name="connsiteY0" fmla="*/ 671017 h 1391099"/>
              <a:gd name="connsiteX1" fmla="*/ 542018 w 1588951"/>
              <a:gd name="connsiteY1" fmla="*/ 310977 h 1391099"/>
              <a:gd name="connsiteX2" fmla="*/ 735707 w 1588951"/>
              <a:gd name="connsiteY2" fmla="*/ 22946 h 1391099"/>
              <a:gd name="connsiteX3" fmla="*/ 1269429 w 1588951"/>
              <a:gd name="connsiteY3" fmla="*/ 173301 h 1391099"/>
              <a:gd name="connsiteX4" fmla="*/ 1588951 w 1588951"/>
              <a:gd name="connsiteY4" fmla="*/ 707023 h 1391099"/>
              <a:gd name="connsiteX5" fmla="*/ 1269428 w 1588951"/>
              <a:gd name="connsiteY5" fmla="*/ 1240745 h 1391099"/>
              <a:gd name="connsiteX6" fmla="*/ 735706 w 1588951"/>
              <a:gd name="connsiteY6" fmla="*/ 1391099 h 1391099"/>
              <a:gd name="connsiteX7" fmla="*/ 201984 w 1588951"/>
              <a:gd name="connsiteY7" fmla="*/ 1240744 h 1391099"/>
              <a:gd name="connsiteX8" fmla="*/ 129796 w 1588951"/>
              <a:gd name="connsiteY8" fmla="*/ 887041 h 1391099"/>
              <a:gd name="connsiteX9" fmla="*/ 129796 w 1588951"/>
              <a:gd name="connsiteY9" fmla="*/ 671017 h 1391099"/>
              <a:gd name="connsiteX0" fmla="*/ 129796 w 1588951"/>
              <a:gd name="connsiteY0" fmla="*/ 595036 h 1315118"/>
              <a:gd name="connsiteX1" fmla="*/ 542018 w 1588951"/>
              <a:gd name="connsiteY1" fmla="*/ 234996 h 1315118"/>
              <a:gd name="connsiteX2" fmla="*/ 1036686 w 1588951"/>
              <a:gd name="connsiteY2" fmla="*/ 234996 h 1315118"/>
              <a:gd name="connsiteX3" fmla="*/ 1269429 w 1588951"/>
              <a:gd name="connsiteY3" fmla="*/ 97320 h 1315118"/>
              <a:gd name="connsiteX4" fmla="*/ 1588951 w 1588951"/>
              <a:gd name="connsiteY4" fmla="*/ 631042 h 1315118"/>
              <a:gd name="connsiteX5" fmla="*/ 1269428 w 1588951"/>
              <a:gd name="connsiteY5" fmla="*/ 1164764 h 1315118"/>
              <a:gd name="connsiteX6" fmla="*/ 735706 w 1588951"/>
              <a:gd name="connsiteY6" fmla="*/ 1315118 h 1315118"/>
              <a:gd name="connsiteX7" fmla="*/ 201984 w 1588951"/>
              <a:gd name="connsiteY7" fmla="*/ 1164763 h 1315118"/>
              <a:gd name="connsiteX8" fmla="*/ 129796 w 1588951"/>
              <a:gd name="connsiteY8" fmla="*/ 811060 h 1315118"/>
              <a:gd name="connsiteX9" fmla="*/ 129796 w 1588951"/>
              <a:gd name="connsiteY9" fmla="*/ 595036 h 1315118"/>
              <a:gd name="connsiteX0" fmla="*/ 129796 w 1733338"/>
              <a:gd name="connsiteY0" fmla="*/ 457360 h 1177442"/>
              <a:gd name="connsiteX1" fmla="*/ 542018 w 1733338"/>
              <a:gd name="connsiteY1" fmla="*/ 97320 h 1177442"/>
              <a:gd name="connsiteX2" fmla="*/ 1036686 w 1733338"/>
              <a:gd name="connsiteY2" fmla="*/ 97320 h 1177442"/>
              <a:gd name="connsiteX3" fmla="*/ 1531354 w 1733338"/>
              <a:gd name="connsiteY3" fmla="*/ 241335 h 1177442"/>
              <a:gd name="connsiteX4" fmla="*/ 1588951 w 1733338"/>
              <a:gd name="connsiteY4" fmla="*/ 493366 h 1177442"/>
              <a:gd name="connsiteX5" fmla="*/ 1269428 w 1733338"/>
              <a:gd name="connsiteY5" fmla="*/ 1027088 h 1177442"/>
              <a:gd name="connsiteX6" fmla="*/ 735706 w 1733338"/>
              <a:gd name="connsiteY6" fmla="*/ 1177442 h 1177442"/>
              <a:gd name="connsiteX7" fmla="*/ 201984 w 1733338"/>
              <a:gd name="connsiteY7" fmla="*/ 1027087 h 1177442"/>
              <a:gd name="connsiteX8" fmla="*/ 129796 w 1733338"/>
              <a:gd name="connsiteY8" fmla="*/ 673384 h 1177442"/>
              <a:gd name="connsiteX9" fmla="*/ 129796 w 1733338"/>
              <a:gd name="connsiteY9" fmla="*/ 457360 h 1177442"/>
              <a:gd name="connsiteX0" fmla="*/ 129796 w 1733338"/>
              <a:gd name="connsiteY0" fmla="*/ 457360 h 1212390"/>
              <a:gd name="connsiteX1" fmla="*/ 542018 w 1733338"/>
              <a:gd name="connsiteY1" fmla="*/ 97320 h 1212390"/>
              <a:gd name="connsiteX2" fmla="*/ 1036686 w 1733338"/>
              <a:gd name="connsiteY2" fmla="*/ 97320 h 1212390"/>
              <a:gd name="connsiteX3" fmla="*/ 1531354 w 1733338"/>
              <a:gd name="connsiteY3" fmla="*/ 241335 h 1212390"/>
              <a:gd name="connsiteX4" fmla="*/ 1588951 w 1733338"/>
              <a:gd name="connsiteY4" fmla="*/ 493366 h 1212390"/>
              <a:gd name="connsiteX5" fmla="*/ 1119131 w 1733338"/>
              <a:gd name="connsiteY5" fmla="*/ 817399 h 1212390"/>
              <a:gd name="connsiteX6" fmla="*/ 735706 w 1733338"/>
              <a:gd name="connsiteY6" fmla="*/ 1177442 h 1212390"/>
              <a:gd name="connsiteX7" fmla="*/ 201984 w 1733338"/>
              <a:gd name="connsiteY7" fmla="*/ 1027087 h 1212390"/>
              <a:gd name="connsiteX8" fmla="*/ 129796 w 1733338"/>
              <a:gd name="connsiteY8" fmla="*/ 673384 h 1212390"/>
              <a:gd name="connsiteX9" fmla="*/ 129796 w 1733338"/>
              <a:gd name="connsiteY9" fmla="*/ 457360 h 1212390"/>
              <a:gd name="connsiteX0" fmla="*/ 129796 w 1733338"/>
              <a:gd name="connsiteY0" fmla="*/ 457360 h 1124407"/>
              <a:gd name="connsiteX1" fmla="*/ 542018 w 1733338"/>
              <a:gd name="connsiteY1" fmla="*/ 97320 h 1124407"/>
              <a:gd name="connsiteX2" fmla="*/ 1036686 w 1733338"/>
              <a:gd name="connsiteY2" fmla="*/ 97320 h 1124407"/>
              <a:gd name="connsiteX3" fmla="*/ 1531354 w 1733338"/>
              <a:gd name="connsiteY3" fmla="*/ 241335 h 1124407"/>
              <a:gd name="connsiteX4" fmla="*/ 1588951 w 1733338"/>
              <a:gd name="connsiteY4" fmla="*/ 493366 h 1124407"/>
              <a:gd name="connsiteX5" fmla="*/ 1119131 w 1733338"/>
              <a:gd name="connsiteY5" fmla="*/ 817399 h 1124407"/>
              <a:gd name="connsiteX6" fmla="*/ 624463 w 1733338"/>
              <a:gd name="connsiteY6" fmla="*/ 1033423 h 1124407"/>
              <a:gd name="connsiteX7" fmla="*/ 201984 w 1733338"/>
              <a:gd name="connsiteY7" fmla="*/ 1027087 h 1124407"/>
              <a:gd name="connsiteX8" fmla="*/ 129796 w 1733338"/>
              <a:gd name="connsiteY8" fmla="*/ 673384 h 1124407"/>
              <a:gd name="connsiteX9" fmla="*/ 129796 w 1733338"/>
              <a:gd name="connsiteY9" fmla="*/ 457360 h 1124407"/>
              <a:gd name="connsiteX0" fmla="*/ 129796 w 1733338"/>
              <a:gd name="connsiteY0" fmla="*/ 457360 h 1124407"/>
              <a:gd name="connsiteX1" fmla="*/ 542018 w 1733338"/>
              <a:gd name="connsiteY1" fmla="*/ 97320 h 1124407"/>
              <a:gd name="connsiteX2" fmla="*/ 1036686 w 1733338"/>
              <a:gd name="connsiteY2" fmla="*/ 97320 h 1124407"/>
              <a:gd name="connsiteX3" fmla="*/ 1531354 w 1733338"/>
              <a:gd name="connsiteY3" fmla="*/ 241335 h 1124407"/>
              <a:gd name="connsiteX4" fmla="*/ 1588951 w 1733338"/>
              <a:gd name="connsiteY4" fmla="*/ 493366 h 1124407"/>
              <a:gd name="connsiteX5" fmla="*/ 1319115 w 1733338"/>
              <a:gd name="connsiteY5" fmla="*/ 1008112 h 1124407"/>
              <a:gd name="connsiteX6" fmla="*/ 624463 w 1733338"/>
              <a:gd name="connsiteY6" fmla="*/ 1033423 h 1124407"/>
              <a:gd name="connsiteX7" fmla="*/ 201984 w 1733338"/>
              <a:gd name="connsiteY7" fmla="*/ 1027087 h 1124407"/>
              <a:gd name="connsiteX8" fmla="*/ 129796 w 1733338"/>
              <a:gd name="connsiteY8" fmla="*/ 673384 h 1124407"/>
              <a:gd name="connsiteX9" fmla="*/ 129796 w 1733338"/>
              <a:gd name="connsiteY9" fmla="*/ 457360 h 1124407"/>
              <a:gd name="connsiteX0" fmla="*/ 129796 w 1733338"/>
              <a:gd name="connsiteY0" fmla="*/ 457360 h 1227298"/>
              <a:gd name="connsiteX1" fmla="*/ 542018 w 1733338"/>
              <a:gd name="connsiteY1" fmla="*/ 97320 h 1227298"/>
              <a:gd name="connsiteX2" fmla="*/ 1036686 w 1733338"/>
              <a:gd name="connsiteY2" fmla="*/ 97320 h 1227298"/>
              <a:gd name="connsiteX3" fmla="*/ 1531354 w 1733338"/>
              <a:gd name="connsiteY3" fmla="*/ 241335 h 1227298"/>
              <a:gd name="connsiteX4" fmla="*/ 1588951 w 1733338"/>
              <a:gd name="connsiteY4" fmla="*/ 493366 h 1227298"/>
              <a:gd name="connsiteX5" fmla="*/ 1319115 w 1733338"/>
              <a:gd name="connsiteY5" fmla="*/ 1008112 h 1227298"/>
              <a:gd name="connsiteX6" fmla="*/ 742002 w 1733338"/>
              <a:gd name="connsiteY6" fmla="*/ 1224136 h 1227298"/>
              <a:gd name="connsiteX7" fmla="*/ 201984 w 1733338"/>
              <a:gd name="connsiteY7" fmla="*/ 1027087 h 1227298"/>
              <a:gd name="connsiteX8" fmla="*/ 129796 w 1733338"/>
              <a:gd name="connsiteY8" fmla="*/ 673384 h 1227298"/>
              <a:gd name="connsiteX9" fmla="*/ 129796 w 1733338"/>
              <a:gd name="connsiteY9" fmla="*/ 457360 h 1227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33338" h="1227298">
                <a:moveTo>
                  <a:pt x="129796" y="457360"/>
                </a:moveTo>
                <a:cubicBezTo>
                  <a:pt x="129796" y="249802"/>
                  <a:pt x="340034" y="227151"/>
                  <a:pt x="542018" y="97320"/>
                </a:cubicBezTo>
                <a:cubicBezTo>
                  <a:pt x="693423" y="0"/>
                  <a:pt x="871797" y="73318"/>
                  <a:pt x="1036686" y="97320"/>
                </a:cubicBezTo>
                <a:cubicBezTo>
                  <a:pt x="1201575" y="121323"/>
                  <a:pt x="1379949" y="144015"/>
                  <a:pt x="1531354" y="241335"/>
                </a:cubicBezTo>
                <a:cubicBezTo>
                  <a:pt x="1733338" y="371167"/>
                  <a:pt x="1624324" y="365570"/>
                  <a:pt x="1588951" y="493366"/>
                </a:cubicBezTo>
                <a:cubicBezTo>
                  <a:pt x="1553578" y="621162"/>
                  <a:pt x="1521100" y="878280"/>
                  <a:pt x="1319115" y="1008112"/>
                </a:cubicBezTo>
                <a:cubicBezTo>
                  <a:pt x="1167710" y="1105432"/>
                  <a:pt x="928190" y="1220974"/>
                  <a:pt x="742002" y="1224136"/>
                </a:cubicBezTo>
                <a:cubicBezTo>
                  <a:pt x="555814" y="1227298"/>
                  <a:pt x="353389" y="1124407"/>
                  <a:pt x="201984" y="1027087"/>
                </a:cubicBezTo>
                <a:cubicBezTo>
                  <a:pt x="0" y="897255"/>
                  <a:pt x="129796" y="880942"/>
                  <a:pt x="129796" y="673384"/>
                </a:cubicBezTo>
                <a:lnTo>
                  <a:pt x="129796" y="457360"/>
                </a:lnTo>
                <a:close/>
              </a:path>
            </a:pathLst>
          </a:custGeom>
          <a:solidFill>
            <a:srgbClr val="8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3747515" y="3356993"/>
            <a:ext cx="1256533" cy="1836204"/>
          </a:xfrm>
          <a:custGeom>
            <a:avLst/>
            <a:gdLst>
              <a:gd name="connsiteX0" fmla="*/ 0 w 1706488"/>
              <a:gd name="connsiteY0" fmla="*/ 684076 h 1368152"/>
              <a:gd name="connsiteX1" fmla="*/ 319523 w 1706488"/>
              <a:gd name="connsiteY1" fmla="*/ 150355 h 1368152"/>
              <a:gd name="connsiteX2" fmla="*/ 853245 w 1706488"/>
              <a:gd name="connsiteY2" fmla="*/ 1 h 1368152"/>
              <a:gd name="connsiteX3" fmla="*/ 1386967 w 1706488"/>
              <a:gd name="connsiteY3" fmla="*/ 150356 h 1368152"/>
              <a:gd name="connsiteX4" fmla="*/ 1706489 w 1706488"/>
              <a:gd name="connsiteY4" fmla="*/ 684078 h 1368152"/>
              <a:gd name="connsiteX5" fmla="*/ 1386966 w 1706488"/>
              <a:gd name="connsiteY5" fmla="*/ 1217800 h 1368152"/>
              <a:gd name="connsiteX6" fmla="*/ 853244 w 1706488"/>
              <a:gd name="connsiteY6" fmla="*/ 1368154 h 1368152"/>
              <a:gd name="connsiteX7" fmla="*/ 319522 w 1706488"/>
              <a:gd name="connsiteY7" fmla="*/ 1217799 h 1368152"/>
              <a:gd name="connsiteX8" fmla="*/ 0 w 1706488"/>
              <a:gd name="connsiteY8" fmla="*/ 684077 h 1368152"/>
              <a:gd name="connsiteX9" fmla="*/ 0 w 1706488"/>
              <a:gd name="connsiteY9" fmla="*/ 684076 h 1368152"/>
              <a:gd name="connsiteX0" fmla="*/ 247334 w 1706489"/>
              <a:gd name="connsiteY0" fmla="*/ 648071 h 1368153"/>
              <a:gd name="connsiteX1" fmla="*/ 319523 w 1706489"/>
              <a:gd name="connsiteY1" fmla="*/ 150354 h 1368153"/>
              <a:gd name="connsiteX2" fmla="*/ 853245 w 1706489"/>
              <a:gd name="connsiteY2" fmla="*/ 0 h 1368153"/>
              <a:gd name="connsiteX3" fmla="*/ 1386967 w 1706489"/>
              <a:gd name="connsiteY3" fmla="*/ 150355 h 1368153"/>
              <a:gd name="connsiteX4" fmla="*/ 1706489 w 1706489"/>
              <a:gd name="connsiteY4" fmla="*/ 684077 h 1368153"/>
              <a:gd name="connsiteX5" fmla="*/ 1386966 w 1706489"/>
              <a:gd name="connsiteY5" fmla="*/ 1217799 h 1368153"/>
              <a:gd name="connsiteX6" fmla="*/ 853244 w 1706489"/>
              <a:gd name="connsiteY6" fmla="*/ 1368153 h 1368153"/>
              <a:gd name="connsiteX7" fmla="*/ 319522 w 1706489"/>
              <a:gd name="connsiteY7" fmla="*/ 1217798 h 1368153"/>
              <a:gd name="connsiteX8" fmla="*/ 0 w 1706489"/>
              <a:gd name="connsiteY8" fmla="*/ 684076 h 1368153"/>
              <a:gd name="connsiteX9" fmla="*/ 247334 w 1706489"/>
              <a:gd name="connsiteY9" fmla="*/ 648071 h 1368153"/>
              <a:gd name="connsiteX0" fmla="*/ 129796 w 1588951"/>
              <a:gd name="connsiteY0" fmla="*/ 648071 h 1368153"/>
              <a:gd name="connsiteX1" fmla="*/ 201985 w 1588951"/>
              <a:gd name="connsiteY1" fmla="*/ 150354 h 1368153"/>
              <a:gd name="connsiteX2" fmla="*/ 735707 w 1588951"/>
              <a:gd name="connsiteY2" fmla="*/ 0 h 1368153"/>
              <a:gd name="connsiteX3" fmla="*/ 1269429 w 1588951"/>
              <a:gd name="connsiteY3" fmla="*/ 150355 h 1368153"/>
              <a:gd name="connsiteX4" fmla="*/ 1588951 w 1588951"/>
              <a:gd name="connsiteY4" fmla="*/ 684077 h 1368153"/>
              <a:gd name="connsiteX5" fmla="*/ 1269428 w 1588951"/>
              <a:gd name="connsiteY5" fmla="*/ 1217799 h 1368153"/>
              <a:gd name="connsiteX6" fmla="*/ 735706 w 1588951"/>
              <a:gd name="connsiteY6" fmla="*/ 1368153 h 1368153"/>
              <a:gd name="connsiteX7" fmla="*/ 201984 w 1588951"/>
              <a:gd name="connsiteY7" fmla="*/ 1217798 h 1368153"/>
              <a:gd name="connsiteX8" fmla="*/ 129796 w 1588951"/>
              <a:gd name="connsiteY8" fmla="*/ 864095 h 1368153"/>
              <a:gd name="connsiteX9" fmla="*/ 129796 w 1588951"/>
              <a:gd name="connsiteY9" fmla="*/ 648071 h 1368153"/>
              <a:gd name="connsiteX0" fmla="*/ 129796 w 1588951"/>
              <a:gd name="connsiteY0" fmla="*/ 671017 h 1391099"/>
              <a:gd name="connsiteX1" fmla="*/ 542018 w 1588951"/>
              <a:gd name="connsiteY1" fmla="*/ 310977 h 1391099"/>
              <a:gd name="connsiteX2" fmla="*/ 735707 w 1588951"/>
              <a:gd name="connsiteY2" fmla="*/ 22946 h 1391099"/>
              <a:gd name="connsiteX3" fmla="*/ 1269429 w 1588951"/>
              <a:gd name="connsiteY3" fmla="*/ 173301 h 1391099"/>
              <a:gd name="connsiteX4" fmla="*/ 1588951 w 1588951"/>
              <a:gd name="connsiteY4" fmla="*/ 707023 h 1391099"/>
              <a:gd name="connsiteX5" fmla="*/ 1269428 w 1588951"/>
              <a:gd name="connsiteY5" fmla="*/ 1240745 h 1391099"/>
              <a:gd name="connsiteX6" fmla="*/ 735706 w 1588951"/>
              <a:gd name="connsiteY6" fmla="*/ 1391099 h 1391099"/>
              <a:gd name="connsiteX7" fmla="*/ 201984 w 1588951"/>
              <a:gd name="connsiteY7" fmla="*/ 1240744 h 1391099"/>
              <a:gd name="connsiteX8" fmla="*/ 129796 w 1588951"/>
              <a:gd name="connsiteY8" fmla="*/ 887041 h 1391099"/>
              <a:gd name="connsiteX9" fmla="*/ 129796 w 1588951"/>
              <a:gd name="connsiteY9" fmla="*/ 671017 h 1391099"/>
              <a:gd name="connsiteX0" fmla="*/ 129796 w 1588951"/>
              <a:gd name="connsiteY0" fmla="*/ 595036 h 1315118"/>
              <a:gd name="connsiteX1" fmla="*/ 542018 w 1588951"/>
              <a:gd name="connsiteY1" fmla="*/ 234996 h 1315118"/>
              <a:gd name="connsiteX2" fmla="*/ 1036686 w 1588951"/>
              <a:gd name="connsiteY2" fmla="*/ 234996 h 1315118"/>
              <a:gd name="connsiteX3" fmla="*/ 1269429 w 1588951"/>
              <a:gd name="connsiteY3" fmla="*/ 97320 h 1315118"/>
              <a:gd name="connsiteX4" fmla="*/ 1588951 w 1588951"/>
              <a:gd name="connsiteY4" fmla="*/ 631042 h 1315118"/>
              <a:gd name="connsiteX5" fmla="*/ 1269428 w 1588951"/>
              <a:gd name="connsiteY5" fmla="*/ 1164764 h 1315118"/>
              <a:gd name="connsiteX6" fmla="*/ 735706 w 1588951"/>
              <a:gd name="connsiteY6" fmla="*/ 1315118 h 1315118"/>
              <a:gd name="connsiteX7" fmla="*/ 201984 w 1588951"/>
              <a:gd name="connsiteY7" fmla="*/ 1164763 h 1315118"/>
              <a:gd name="connsiteX8" fmla="*/ 129796 w 1588951"/>
              <a:gd name="connsiteY8" fmla="*/ 811060 h 1315118"/>
              <a:gd name="connsiteX9" fmla="*/ 129796 w 1588951"/>
              <a:gd name="connsiteY9" fmla="*/ 595036 h 1315118"/>
              <a:gd name="connsiteX0" fmla="*/ 129796 w 1733338"/>
              <a:gd name="connsiteY0" fmla="*/ 457360 h 1177442"/>
              <a:gd name="connsiteX1" fmla="*/ 542018 w 1733338"/>
              <a:gd name="connsiteY1" fmla="*/ 97320 h 1177442"/>
              <a:gd name="connsiteX2" fmla="*/ 1036686 w 1733338"/>
              <a:gd name="connsiteY2" fmla="*/ 97320 h 1177442"/>
              <a:gd name="connsiteX3" fmla="*/ 1531354 w 1733338"/>
              <a:gd name="connsiteY3" fmla="*/ 241335 h 1177442"/>
              <a:gd name="connsiteX4" fmla="*/ 1588951 w 1733338"/>
              <a:gd name="connsiteY4" fmla="*/ 493366 h 1177442"/>
              <a:gd name="connsiteX5" fmla="*/ 1269428 w 1733338"/>
              <a:gd name="connsiteY5" fmla="*/ 1027088 h 1177442"/>
              <a:gd name="connsiteX6" fmla="*/ 735706 w 1733338"/>
              <a:gd name="connsiteY6" fmla="*/ 1177442 h 1177442"/>
              <a:gd name="connsiteX7" fmla="*/ 201984 w 1733338"/>
              <a:gd name="connsiteY7" fmla="*/ 1027087 h 1177442"/>
              <a:gd name="connsiteX8" fmla="*/ 129796 w 1733338"/>
              <a:gd name="connsiteY8" fmla="*/ 673384 h 1177442"/>
              <a:gd name="connsiteX9" fmla="*/ 129796 w 1733338"/>
              <a:gd name="connsiteY9" fmla="*/ 457360 h 1177442"/>
              <a:gd name="connsiteX0" fmla="*/ 129796 w 1733338"/>
              <a:gd name="connsiteY0" fmla="*/ 457360 h 1212390"/>
              <a:gd name="connsiteX1" fmla="*/ 542018 w 1733338"/>
              <a:gd name="connsiteY1" fmla="*/ 97320 h 1212390"/>
              <a:gd name="connsiteX2" fmla="*/ 1036686 w 1733338"/>
              <a:gd name="connsiteY2" fmla="*/ 97320 h 1212390"/>
              <a:gd name="connsiteX3" fmla="*/ 1531354 w 1733338"/>
              <a:gd name="connsiteY3" fmla="*/ 241335 h 1212390"/>
              <a:gd name="connsiteX4" fmla="*/ 1588951 w 1733338"/>
              <a:gd name="connsiteY4" fmla="*/ 493366 h 1212390"/>
              <a:gd name="connsiteX5" fmla="*/ 1119131 w 1733338"/>
              <a:gd name="connsiteY5" fmla="*/ 817399 h 1212390"/>
              <a:gd name="connsiteX6" fmla="*/ 735706 w 1733338"/>
              <a:gd name="connsiteY6" fmla="*/ 1177442 h 1212390"/>
              <a:gd name="connsiteX7" fmla="*/ 201984 w 1733338"/>
              <a:gd name="connsiteY7" fmla="*/ 1027087 h 1212390"/>
              <a:gd name="connsiteX8" fmla="*/ 129796 w 1733338"/>
              <a:gd name="connsiteY8" fmla="*/ 673384 h 1212390"/>
              <a:gd name="connsiteX9" fmla="*/ 129796 w 1733338"/>
              <a:gd name="connsiteY9" fmla="*/ 457360 h 1212390"/>
              <a:gd name="connsiteX0" fmla="*/ 129796 w 1733338"/>
              <a:gd name="connsiteY0" fmla="*/ 457360 h 1124407"/>
              <a:gd name="connsiteX1" fmla="*/ 542018 w 1733338"/>
              <a:gd name="connsiteY1" fmla="*/ 97320 h 1124407"/>
              <a:gd name="connsiteX2" fmla="*/ 1036686 w 1733338"/>
              <a:gd name="connsiteY2" fmla="*/ 97320 h 1124407"/>
              <a:gd name="connsiteX3" fmla="*/ 1531354 w 1733338"/>
              <a:gd name="connsiteY3" fmla="*/ 241335 h 1124407"/>
              <a:gd name="connsiteX4" fmla="*/ 1588951 w 1733338"/>
              <a:gd name="connsiteY4" fmla="*/ 493366 h 1124407"/>
              <a:gd name="connsiteX5" fmla="*/ 1119131 w 1733338"/>
              <a:gd name="connsiteY5" fmla="*/ 817399 h 1124407"/>
              <a:gd name="connsiteX6" fmla="*/ 624463 w 1733338"/>
              <a:gd name="connsiteY6" fmla="*/ 1033423 h 1124407"/>
              <a:gd name="connsiteX7" fmla="*/ 201984 w 1733338"/>
              <a:gd name="connsiteY7" fmla="*/ 1027087 h 1124407"/>
              <a:gd name="connsiteX8" fmla="*/ 129796 w 1733338"/>
              <a:gd name="connsiteY8" fmla="*/ 673384 h 1124407"/>
              <a:gd name="connsiteX9" fmla="*/ 129796 w 1733338"/>
              <a:gd name="connsiteY9" fmla="*/ 457360 h 1124407"/>
              <a:gd name="connsiteX0" fmla="*/ 129796 w 1733338"/>
              <a:gd name="connsiteY0" fmla="*/ 457360 h 1835148"/>
              <a:gd name="connsiteX1" fmla="*/ 542018 w 1733338"/>
              <a:gd name="connsiteY1" fmla="*/ 97320 h 1835148"/>
              <a:gd name="connsiteX2" fmla="*/ 1036686 w 1733338"/>
              <a:gd name="connsiteY2" fmla="*/ 97320 h 1835148"/>
              <a:gd name="connsiteX3" fmla="*/ 1531354 w 1733338"/>
              <a:gd name="connsiteY3" fmla="*/ 241335 h 1835148"/>
              <a:gd name="connsiteX4" fmla="*/ 1588951 w 1733338"/>
              <a:gd name="connsiteY4" fmla="*/ 493366 h 1835148"/>
              <a:gd name="connsiteX5" fmla="*/ 1119131 w 1733338"/>
              <a:gd name="connsiteY5" fmla="*/ 817399 h 1835148"/>
              <a:gd name="connsiteX6" fmla="*/ 824447 w 1733338"/>
              <a:gd name="connsiteY6" fmla="*/ 1800200 h 1835148"/>
              <a:gd name="connsiteX7" fmla="*/ 201984 w 1733338"/>
              <a:gd name="connsiteY7" fmla="*/ 1027087 h 1835148"/>
              <a:gd name="connsiteX8" fmla="*/ 129796 w 1733338"/>
              <a:gd name="connsiteY8" fmla="*/ 673384 h 1835148"/>
              <a:gd name="connsiteX9" fmla="*/ 129796 w 1733338"/>
              <a:gd name="connsiteY9" fmla="*/ 457360 h 1835148"/>
              <a:gd name="connsiteX0" fmla="*/ 2002 w 1605544"/>
              <a:gd name="connsiteY0" fmla="*/ 457360 h 1867989"/>
              <a:gd name="connsiteX1" fmla="*/ 414224 w 1605544"/>
              <a:gd name="connsiteY1" fmla="*/ 97320 h 1867989"/>
              <a:gd name="connsiteX2" fmla="*/ 908892 w 1605544"/>
              <a:gd name="connsiteY2" fmla="*/ 97320 h 1867989"/>
              <a:gd name="connsiteX3" fmla="*/ 1403560 w 1605544"/>
              <a:gd name="connsiteY3" fmla="*/ 241335 h 1867989"/>
              <a:gd name="connsiteX4" fmla="*/ 1461157 w 1605544"/>
              <a:gd name="connsiteY4" fmla="*/ 493366 h 1867989"/>
              <a:gd name="connsiteX5" fmla="*/ 991337 w 1605544"/>
              <a:gd name="connsiteY5" fmla="*/ 817399 h 1867989"/>
              <a:gd name="connsiteX6" fmla="*/ 696653 w 1605544"/>
              <a:gd name="connsiteY6" fmla="*/ 1800200 h 1867989"/>
              <a:gd name="connsiteX7" fmla="*/ 201985 w 1605544"/>
              <a:gd name="connsiteY7" fmla="*/ 1224135 h 1867989"/>
              <a:gd name="connsiteX8" fmla="*/ 2002 w 1605544"/>
              <a:gd name="connsiteY8" fmla="*/ 673384 h 1867989"/>
              <a:gd name="connsiteX9" fmla="*/ 2002 w 1605544"/>
              <a:gd name="connsiteY9" fmla="*/ 457360 h 1867989"/>
              <a:gd name="connsiteX0" fmla="*/ 2001 w 1605543"/>
              <a:gd name="connsiteY0" fmla="*/ 457360 h 1836204"/>
              <a:gd name="connsiteX1" fmla="*/ 414223 w 1605543"/>
              <a:gd name="connsiteY1" fmla="*/ 97320 h 1836204"/>
              <a:gd name="connsiteX2" fmla="*/ 908891 w 1605543"/>
              <a:gd name="connsiteY2" fmla="*/ 97320 h 1836204"/>
              <a:gd name="connsiteX3" fmla="*/ 1403559 w 1605543"/>
              <a:gd name="connsiteY3" fmla="*/ 241335 h 1836204"/>
              <a:gd name="connsiteX4" fmla="*/ 1461156 w 1605543"/>
              <a:gd name="connsiteY4" fmla="*/ 493366 h 1836204"/>
              <a:gd name="connsiteX5" fmla="*/ 1191318 w 1605543"/>
              <a:gd name="connsiteY5" fmla="*/ 1440159 h 1836204"/>
              <a:gd name="connsiteX6" fmla="*/ 696652 w 1605543"/>
              <a:gd name="connsiteY6" fmla="*/ 1800200 h 1836204"/>
              <a:gd name="connsiteX7" fmla="*/ 201984 w 1605543"/>
              <a:gd name="connsiteY7" fmla="*/ 1224135 h 1836204"/>
              <a:gd name="connsiteX8" fmla="*/ 2001 w 1605543"/>
              <a:gd name="connsiteY8" fmla="*/ 673384 h 1836204"/>
              <a:gd name="connsiteX9" fmla="*/ 2001 w 1605543"/>
              <a:gd name="connsiteY9" fmla="*/ 457360 h 1836204"/>
              <a:gd name="connsiteX0" fmla="*/ 2001 w 1605543"/>
              <a:gd name="connsiteY0" fmla="*/ 457360 h 1836204"/>
              <a:gd name="connsiteX1" fmla="*/ 414223 w 1605543"/>
              <a:gd name="connsiteY1" fmla="*/ 97320 h 1836204"/>
              <a:gd name="connsiteX2" fmla="*/ 908891 w 1605543"/>
              <a:gd name="connsiteY2" fmla="*/ 97320 h 1836204"/>
              <a:gd name="connsiteX3" fmla="*/ 1403559 w 1605543"/>
              <a:gd name="connsiteY3" fmla="*/ 241335 h 1836204"/>
              <a:gd name="connsiteX4" fmla="*/ 1438652 w 1605543"/>
              <a:gd name="connsiteY4" fmla="*/ 936103 h 1836204"/>
              <a:gd name="connsiteX5" fmla="*/ 1191318 w 1605543"/>
              <a:gd name="connsiteY5" fmla="*/ 1440159 h 1836204"/>
              <a:gd name="connsiteX6" fmla="*/ 696652 w 1605543"/>
              <a:gd name="connsiteY6" fmla="*/ 1800200 h 1836204"/>
              <a:gd name="connsiteX7" fmla="*/ 201984 w 1605543"/>
              <a:gd name="connsiteY7" fmla="*/ 1224135 h 1836204"/>
              <a:gd name="connsiteX8" fmla="*/ 2001 w 1605543"/>
              <a:gd name="connsiteY8" fmla="*/ 673384 h 1836204"/>
              <a:gd name="connsiteX9" fmla="*/ 2001 w 1605543"/>
              <a:gd name="connsiteY9" fmla="*/ 457360 h 1836204"/>
              <a:gd name="connsiteX0" fmla="*/ 201982 w 1605543"/>
              <a:gd name="connsiteY0" fmla="*/ 432047 h 1836204"/>
              <a:gd name="connsiteX1" fmla="*/ 414223 w 1605543"/>
              <a:gd name="connsiteY1" fmla="*/ 97320 h 1836204"/>
              <a:gd name="connsiteX2" fmla="*/ 908891 w 1605543"/>
              <a:gd name="connsiteY2" fmla="*/ 97320 h 1836204"/>
              <a:gd name="connsiteX3" fmla="*/ 1403559 w 1605543"/>
              <a:gd name="connsiteY3" fmla="*/ 241335 h 1836204"/>
              <a:gd name="connsiteX4" fmla="*/ 1438652 w 1605543"/>
              <a:gd name="connsiteY4" fmla="*/ 936103 h 1836204"/>
              <a:gd name="connsiteX5" fmla="*/ 1191318 w 1605543"/>
              <a:gd name="connsiteY5" fmla="*/ 1440159 h 1836204"/>
              <a:gd name="connsiteX6" fmla="*/ 696652 w 1605543"/>
              <a:gd name="connsiteY6" fmla="*/ 1800200 h 1836204"/>
              <a:gd name="connsiteX7" fmla="*/ 201984 w 1605543"/>
              <a:gd name="connsiteY7" fmla="*/ 1224135 h 1836204"/>
              <a:gd name="connsiteX8" fmla="*/ 2001 w 1605543"/>
              <a:gd name="connsiteY8" fmla="*/ 673384 h 1836204"/>
              <a:gd name="connsiteX9" fmla="*/ 201982 w 1605543"/>
              <a:gd name="connsiteY9" fmla="*/ 432047 h 1836204"/>
              <a:gd name="connsiteX0" fmla="*/ 201982 w 1605543"/>
              <a:gd name="connsiteY0" fmla="*/ 432047 h 1836204"/>
              <a:gd name="connsiteX1" fmla="*/ 414223 w 1605543"/>
              <a:gd name="connsiteY1" fmla="*/ 97320 h 1836204"/>
              <a:gd name="connsiteX2" fmla="*/ 908891 w 1605543"/>
              <a:gd name="connsiteY2" fmla="*/ 97320 h 1836204"/>
              <a:gd name="connsiteX3" fmla="*/ 1403559 w 1605543"/>
              <a:gd name="connsiteY3" fmla="*/ 241335 h 1836204"/>
              <a:gd name="connsiteX4" fmla="*/ 1438652 w 1605543"/>
              <a:gd name="connsiteY4" fmla="*/ 936103 h 1836204"/>
              <a:gd name="connsiteX5" fmla="*/ 1191318 w 1605543"/>
              <a:gd name="connsiteY5" fmla="*/ 1440159 h 1836204"/>
              <a:gd name="connsiteX6" fmla="*/ 696652 w 1605543"/>
              <a:gd name="connsiteY6" fmla="*/ 1800200 h 1836204"/>
              <a:gd name="connsiteX7" fmla="*/ 201984 w 1605543"/>
              <a:gd name="connsiteY7" fmla="*/ 1224135 h 1836204"/>
              <a:gd name="connsiteX8" fmla="*/ 2001 w 1605543"/>
              <a:gd name="connsiteY8" fmla="*/ 673384 h 1836204"/>
              <a:gd name="connsiteX9" fmla="*/ 201982 w 1605543"/>
              <a:gd name="connsiteY9" fmla="*/ 432047 h 1836204"/>
              <a:gd name="connsiteX0" fmla="*/ 201982 w 1438652"/>
              <a:gd name="connsiteY0" fmla="*/ 432047 h 1836204"/>
              <a:gd name="connsiteX1" fmla="*/ 414223 w 1438652"/>
              <a:gd name="connsiteY1" fmla="*/ 97320 h 1836204"/>
              <a:gd name="connsiteX2" fmla="*/ 908891 w 1438652"/>
              <a:gd name="connsiteY2" fmla="*/ 97320 h 1836204"/>
              <a:gd name="connsiteX3" fmla="*/ 1191318 w 1438652"/>
              <a:gd name="connsiteY3" fmla="*/ 360039 h 1836204"/>
              <a:gd name="connsiteX4" fmla="*/ 1438652 w 1438652"/>
              <a:gd name="connsiteY4" fmla="*/ 936103 h 1836204"/>
              <a:gd name="connsiteX5" fmla="*/ 1191318 w 1438652"/>
              <a:gd name="connsiteY5" fmla="*/ 1440159 h 1836204"/>
              <a:gd name="connsiteX6" fmla="*/ 696652 w 1438652"/>
              <a:gd name="connsiteY6" fmla="*/ 1800200 h 1836204"/>
              <a:gd name="connsiteX7" fmla="*/ 201984 w 1438652"/>
              <a:gd name="connsiteY7" fmla="*/ 1224135 h 1836204"/>
              <a:gd name="connsiteX8" fmla="*/ 2001 w 1438652"/>
              <a:gd name="connsiteY8" fmla="*/ 673384 h 1836204"/>
              <a:gd name="connsiteX9" fmla="*/ 201982 w 1438652"/>
              <a:gd name="connsiteY9" fmla="*/ 432047 h 183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38652" h="1836204">
                <a:moveTo>
                  <a:pt x="201982" y="432047"/>
                </a:moveTo>
                <a:cubicBezTo>
                  <a:pt x="273478" y="267976"/>
                  <a:pt x="212239" y="227151"/>
                  <a:pt x="414223" y="97320"/>
                </a:cubicBezTo>
                <a:cubicBezTo>
                  <a:pt x="565628" y="0"/>
                  <a:pt x="779375" y="53534"/>
                  <a:pt x="908891" y="97320"/>
                </a:cubicBezTo>
                <a:cubicBezTo>
                  <a:pt x="1038407" y="141107"/>
                  <a:pt x="1039913" y="262719"/>
                  <a:pt x="1191318" y="360039"/>
                </a:cubicBezTo>
                <a:cubicBezTo>
                  <a:pt x="1393302" y="489871"/>
                  <a:pt x="1438652" y="756083"/>
                  <a:pt x="1438652" y="936103"/>
                </a:cubicBezTo>
                <a:cubicBezTo>
                  <a:pt x="1438652" y="1116123"/>
                  <a:pt x="1393303" y="1310327"/>
                  <a:pt x="1191318" y="1440159"/>
                </a:cubicBezTo>
                <a:cubicBezTo>
                  <a:pt x="1039913" y="1537479"/>
                  <a:pt x="861541" y="1836204"/>
                  <a:pt x="696652" y="1800200"/>
                </a:cubicBezTo>
                <a:cubicBezTo>
                  <a:pt x="531763" y="1764196"/>
                  <a:pt x="353389" y="1321455"/>
                  <a:pt x="201984" y="1224135"/>
                </a:cubicBezTo>
                <a:cubicBezTo>
                  <a:pt x="0" y="1094303"/>
                  <a:pt x="2001" y="880942"/>
                  <a:pt x="2001" y="673384"/>
                </a:cubicBezTo>
                <a:lnTo>
                  <a:pt x="201982" y="432047"/>
                </a:lnTo>
                <a:close/>
              </a:path>
            </a:pathLst>
          </a:custGeom>
          <a:solidFill>
            <a:srgbClr val="8A3C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067944" y="2844552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454896" y="326402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059832" y="3356902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292080" y="3717032"/>
            <a:ext cx="152400" cy="1524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995936" y="435672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436096" y="3276600"/>
            <a:ext cx="152400" cy="1524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139952" y="3492624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211960" y="4788768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644008" y="4428728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084168" y="3348608"/>
            <a:ext cx="152400" cy="1524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 bwMode="auto">
          <a:xfrm>
            <a:off x="3306768" y="2801566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4417710" y="3850774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5724128" y="3778766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3378696" y="288302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499992" y="3924672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5796136" y="3852664"/>
            <a:ext cx="152400" cy="1524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997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Algoritmo K-</a:t>
            </a:r>
            <a:r>
              <a:rPr lang="pt-BR" dirty="0" err="1"/>
              <a:t>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2800" dirty="0"/>
              <a:t>Exemplo</a:t>
            </a:r>
            <a:r>
              <a:rPr lang="pt-BR" sz="2800" dirty="0" smtClean="0"/>
              <a:t>:				   		</a:t>
            </a:r>
            <a:r>
              <a:rPr lang="pt-BR" sz="2800" dirty="0"/>
              <a:t>k = </a:t>
            </a:r>
            <a:r>
              <a:rPr lang="pt-BR" sz="2800" dirty="0" smtClean="0"/>
              <a:t>3</a:t>
            </a:r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3600" dirty="0" smtClean="0"/>
          </a:p>
          <a:p>
            <a:endParaRPr lang="pt-BR" sz="3600" dirty="0"/>
          </a:p>
          <a:p>
            <a:pPr>
              <a:buNone/>
            </a:pPr>
            <a:r>
              <a:rPr lang="pt-BR" sz="2200" dirty="0" err="1"/>
              <a:t>Repite-se</a:t>
            </a:r>
            <a:r>
              <a:rPr lang="pt-BR" sz="2200" dirty="0"/>
              <a:t> os passos anteriores até que os </a:t>
            </a:r>
            <a:r>
              <a:rPr lang="pt-BR" sz="2200" dirty="0" err="1"/>
              <a:t>centróides</a:t>
            </a:r>
            <a:r>
              <a:rPr lang="pt-BR" sz="2200" dirty="0"/>
              <a:t> não se movam mais.</a:t>
            </a:r>
          </a:p>
        </p:txBody>
      </p:sp>
      <p:cxnSp>
        <p:nvCxnSpPr>
          <p:cNvPr id="35" name="Straight Arrow Connector 34"/>
          <p:cNvCxnSpPr/>
          <p:nvPr/>
        </p:nvCxnSpPr>
        <p:spPr bwMode="auto">
          <a:xfrm rot="5400000" flipH="1" flipV="1">
            <a:off x="864382" y="3824250"/>
            <a:ext cx="2952328" cy="1588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2340546" y="5285728"/>
            <a:ext cx="4608512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Oval 36"/>
          <p:cNvSpPr/>
          <p:nvPr/>
        </p:nvSpPr>
        <p:spPr bwMode="auto">
          <a:xfrm>
            <a:off x="4222504" y="4097350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5590566" y="3501368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378696" y="28830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067944" y="284455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454896" y="32640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059832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292080" y="371703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499992" y="392467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95936" y="435672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436096" y="3276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139952" y="34926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796136" y="385266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211960" y="478876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644008" y="442872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084168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 bwMode="auto">
          <a:xfrm>
            <a:off x="3460878" y="2996772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59868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Algoritmo K-</a:t>
            </a:r>
            <a:r>
              <a:rPr lang="pt-BR" dirty="0" err="1"/>
              <a:t>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/>
              <a:t>Exemplo</a:t>
            </a:r>
            <a:r>
              <a:rPr lang="pt-BR" sz="2800" dirty="0" smtClean="0"/>
              <a:t>:				   		</a:t>
            </a:r>
            <a:r>
              <a:rPr lang="pt-BR" sz="2800" dirty="0"/>
              <a:t>k = </a:t>
            </a:r>
            <a:r>
              <a:rPr lang="pt-BR" sz="2800" dirty="0" smtClean="0"/>
              <a:t>3</a:t>
            </a:r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3600" dirty="0" smtClean="0"/>
          </a:p>
          <a:p>
            <a:endParaRPr lang="pt-BR" sz="3600" dirty="0"/>
          </a:p>
          <a:p>
            <a:pPr marL="0" indent="0" algn="r">
              <a:buNone/>
            </a:pPr>
            <a:r>
              <a:rPr lang="en-US" sz="2400" dirty="0"/>
              <a:t> </a:t>
            </a:r>
            <a:r>
              <a:rPr lang="en-US" sz="2000" dirty="0" smtClean="0"/>
              <a:t>1</a:t>
            </a:r>
            <a:r>
              <a:rPr lang="en-US" sz="2000" baseline="30000" dirty="0" smtClean="0"/>
              <a:t>a</a:t>
            </a:r>
            <a:r>
              <a:rPr lang="en-US" sz="2000" dirty="0" smtClean="0"/>
              <a:t> </a:t>
            </a:r>
            <a:r>
              <a:rPr lang="pt-PT" sz="2000" dirty="0"/>
              <a:t>iteração</a:t>
            </a:r>
            <a:endParaRPr lang="pt-BR" sz="2800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rot="5400000" flipH="1" flipV="1">
            <a:off x="864382" y="3824250"/>
            <a:ext cx="2952328" cy="1588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2340546" y="5285728"/>
            <a:ext cx="4608512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3460878" y="2996772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4222504" y="4097350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5590566" y="3501368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3378696" y="28830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067944" y="284455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454896" y="326402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059832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292080" y="371703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499992" y="392467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995936" y="435672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436096" y="3276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139952" y="34926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796136" y="385266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211960" y="478876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644008" y="442872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084168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>
            <a:stCxn id="26" idx="1"/>
            <a:endCxn id="30" idx="5"/>
          </p:cNvCxnSpPr>
          <p:nvPr/>
        </p:nvCxnSpPr>
        <p:spPr bwMode="auto">
          <a:xfrm rot="16200000" flipV="1">
            <a:off x="3552119" y="3426965"/>
            <a:ext cx="746930" cy="681212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27" idx="2"/>
            <a:endCxn id="30" idx="5"/>
          </p:cNvCxnSpPr>
          <p:nvPr/>
        </p:nvCxnSpPr>
        <p:spPr bwMode="auto">
          <a:xfrm rot="10800000">
            <a:off x="3584978" y="3394107"/>
            <a:ext cx="2005588" cy="256415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8991453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Algoritmo K-</a:t>
            </a:r>
            <a:r>
              <a:rPr lang="pt-BR" dirty="0" err="1"/>
              <a:t>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/>
              <a:t>Exemplo</a:t>
            </a:r>
            <a:r>
              <a:rPr lang="pt-BR" sz="2800" dirty="0" smtClean="0"/>
              <a:t>:				   		</a:t>
            </a:r>
            <a:r>
              <a:rPr lang="pt-BR" sz="2800" dirty="0"/>
              <a:t>k = </a:t>
            </a:r>
            <a:r>
              <a:rPr lang="pt-BR" sz="2800" dirty="0" smtClean="0"/>
              <a:t>3</a:t>
            </a:r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3600" dirty="0" smtClean="0"/>
          </a:p>
          <a:p>
            <a:endParaRPr lang="pt-BR" sz="3600" dirty="0"/>
          </a:p>
          <a:p>
            <a:pPr marL="0" indent="0" algn="r">
              <a:buNone/>
            </a:pPr>
            <a:r>
              <a:rPr lang="en-US" sz="2400" dirty="0"/>
              <a:t> 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a</a:t>
            </a:r>
            <a:r>
              <a:rPr lang="en-US" sz="2000" dirty="0" smtClean="0"/>
              <a:t> </a:t>
            </a:r>
            <a:r>
              <a:rPr lang="pt-PT" sz="2000" dirty="0"/>
              <a:t>iteração</a:t>
            </a:r>
            <a:endParaRPr lang="pt-BR" sz="2800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rot="5400000" flipH="1" flipV="1">
            <a:off x="864382" y="3824250"/>
            <a:ext cx="2952328" cy="1588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2340546" y="5285728"/>
            <a:ext cx="4608512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Oval 23"/>
          <p:cNvSpPr/>
          <p:nvPr/>
        </p:nvSpPr>
        <p:spPr bwMode="auto">
          <a:xfrm>
            <a:off x="3460878" y="2996772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4222504" y="4097350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5590566" y="3501368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378696" y="28830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067944" y="2844552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454896" y="326402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059832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292080" y="371703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499992" y="392467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95936" y="435672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436096" y="3276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139952" y="34926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796136" y="385266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211960" y="478876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644008" y="442872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084168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>
            <a:stCxn id="37" idx="1"/>
            <a:endCxn id="40" idx="4"/>
          </p:cNvCxnSpPr>
          <p:nvPr/>
        </p:nvCxnSpPr>
        <p:spPr bwMode="auto">
          <a:xfrm rot="16200000" flipV="1">
            <a:off x="3633125" y="3507971"/>
            <a:ext cx="1144084" cy="122046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38" idx="2"/>
            <a:endCxn id="40" idx="5"/>
          </p:cNvCxnSpPr>
          <p:nvPr/>
        </p:nvCxnSpPr>
        <p:spPr bwMode="auto">
          <a:xfrm rot="10800000">
            <a:off x="4198026" y="2974635"/>
            <a:ext cx="1392540" cy="675887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24" idx="7"/>
            <a:endCxn id="40" idx="2"/>
          </p:cNvCxnSpPr>
          <p:nvPr/>
        </p:nvCxnSpPr>
        <p:spPr bwMode="auto">
          <a:xfrm rot="5400000" flipH="1" flipV="1">
            <a:off x="3831868" y="2804382"/>
            <a:ext cx="119706" cy="352446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467129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Algoritmo K-</a:t>
            </a:r>
            <a:r>
              <a:rPr lang="pt-BR" dirty="0" err="1"/>
              <a:t>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/>
              <a:t>Exemplo</a:t>
            </a:r>
            <a:r>
              <a:rPr lang="pt-BR" sz="2800" dirty="0" smtClean="0"/>
              <a:t>:				   		</a:t>
            </a:r>
            <a:r>
              <a:rPr lang="pt-BR" sz="2800" dirty="0"/>
              <a:t>k = </a:t>
            </a:r>
            <a:r>
              <a:rPr lang="pt-BR" sz="2800" dirty="0" smtClean="0"/>
              <a:t>3</a:t>
            </a:r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3600" dirty="0" smtClean="0"/>
          </a:p>
          <a:p>
            <a:endParaRPr lang="pt-BR" sz="3600" dirty="0"/>
          </a:p>
          <a:p>
            <a:pPr marL="0" indent="0" algn="r">
              <a:buNone/>
            </a:pPr>
            <a:r>
              <a:rPr lang="en-US" sz="2400" dirty="0"/>
              <a:t> </a:t>
            </a:r>
            <a:r>
              <a:rPr lang="en-US" sz="2000" dirty="0" smtClean="0"/>
              <a:t>3</a:t>
            </a:r>
            <a:r>
              <a:rPr lang="en-US" sz="2000" baseline="30000" dirty="0" smtClean="0"/>
              <a:t>a</a:t>
            </a:r>
            <a:r>
              <a:rPr lang="en-US" sz="2000" dirty="0" smtClean="0"/>
              <a:t> </a:t>
            </a:r>
            <a:r>
              <a:rPr lang="pt-PT" sz="2000" dirty="0"/>
              <a:t>iteração</a:t>
            </a:r>
            <a:endParaRPr lang="pt-BR" sz="2800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rot="5400000" flipH="1" flipV="1">
            <a:off x="864382" y="3824250"/>
            <a:ext cx="2952328" cy="1588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2340546" y="5285728"/>
            <a:ext cx="4608512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3460878" y="2996772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4222504" y="4097350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5590566" y="3501368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3378696" y="28830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067944" y="2844552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454896" y="326402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059832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292080" y="371703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499992" y="392467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995936" y="435672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436096" y="3276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139952" y="349262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796136" y="385266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211960" y="478876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644008" y="442872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084168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>
            <a:stCxn id="26" idx="1"/>
            <a:endCxn id="56" idx="4"/>
          </p:cNvCxnSpPr>
          <p:nvPr/>
        </p:nvCxnSpPr>
        <p:spPr bwMode="auto">
          <a:xfrm rot="16200000" flipV="1">
            <a:off x="3993165" y="3868011"/>
            <a:ext cx="496012" cy="50038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stCxn id="27" idx="2"/>
            <a:endCxn id="56" idx="6"/>
          </p:cNvCxnSpPr>
          <p:nvPr/>
        </p:nvCxnSpPr>
        <p:spPr bwMode="auto">
          <a:xfrm rot="10800000">
            <a:off x="4292352" y="3568825"/>
            <a:ext cx="1298214" cy="81697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25" idx="5"/>
            <a:endCxn id="56" idx="1"/>
          </p:cNvCxnSpPr>
          <p:nvPr/>
        </p:nvCxnSpPr>
        <p:spPr bwMode="auto">
          <a:xfrm rot="16200000" flipH="1">
            <a:off x="3807109" y="3159781"/>
            <a:ext cx="263550" cy="446772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4591082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Problemas do K-</a:t>
            </a:r>
            <a:r>
              <a:rPr lang="pt-BR" dirty="0" err="1"/>
              <a:t>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O principal problema do K-</a:t>
            </a:r>
            <a:r>
              <a:rPr lang="pt-BR" sz="2800" dirty="0" err="1"/>
              <a:t>Means</a:t>
            </a:r>
            <a:r>
              <a:rPr lang="pt-BR" sz="2800" dirty="0"/>
              <a:t> é a dependência de uma </a:t>
            </a:r>
            <a:r>
              <a:rPr lang="pt-BR" sz="2800" b="1" dirty="0"/>
              <a:t>boa inicialização</a:t>
            </a:r>
            <a:r>
              <a:rPr lang="pt-BR" sz="2800" dirty="0"/>
              <a:t>.</a:t>
            </a:r>
          </a:p>
          <a:p>
            <a:endParaRPr 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1172" y="2914851"/>
            <a:ext cx="5441786" cy="258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17971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Problemas do K-</a:t>
            </a:r>
            <a:r>
              <a:rPr lang="pt-BR" dirty="0" err="1"/>
              <a:t>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O principal problema do K-</a:t>
            </a:r>
            <a:r>
              <a:rPr lang="pt-BR" sz="2800" dirty="0" err="1"/>
              <a:t>Means</a:t>
            </a:r>
            <a:r>
              <a:rPr lang="pt-BR" sz="2800" dirty="0"/>
              <a:t> é a dependência de uma </a:t>
            </a:r>
            <a:r>
              <a:rPr lang="pt-BR" sz="2800" b="1" dirty="0"/>
              <a:t>boa inicialização</a:t>
            </a:r>
            <a:r>
              <a:rPr lang="pt-BR" sz="2800" dirty="0"/>
              <a:t>.</a:t>
            </a:r>
          </a:p>
          <a:p>
            <a:endParaRPr 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1172" y="2914851"/>
            <a:ext cx="5441786" cy="258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2339752" y="3933056"/>
            <a:ext cx="110083" cy="110083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07904" y="3895725"/>
            <a:ext cx="110083" cy="110083"/>
          </a:xfrm>
          <a:prstGeom prst="ellipse">
            <a:avLst/>
          </a:prstGeom>
          <a:solidFill>
            <a:srgbClr val="8A3CC4"/>
          </a:solidFill>
          <a:ln w="952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84168" y="4869160"/>
            <a:ext cx="110083" cy="110083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8125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Problemas do K-</a:t>
            </a:r>
            <a:r>
              <a:rPr lang="pt-BR" dirty="0" err="1"/>
              <a:t>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O principal problema do K-</a:t>
            </a:r>
            <a:r>
              <a:rPr lang="pt-BR" sz="2800" dirty="0" err="1"/>
              <a:t>Means</a:t>
            </a:r>
            <a:r>
              <a:rPr lang="pt-BR" sz="2800" dirty="0"/>
              <a:t> é a dependência de uma </a:t>
            </a:r>
            <a:r>
              <a:rPr lang="pt-BR" sz="2800" b="1" dirty="0"/>
              <a:t>boa inicialização</a:t>
            </a:r>
            <a:r>
              <a:rPr lang="pt-BR" sz="2800" dirty="0"/>
              <a:t>.</a:t>
            </a:r>
          </a:p>
          <a:p>
            <a:endParaRPr lang="en-US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519"/>
          <a:stretch>
            <a:fillRect/>
          </a:stretch>
        </p:blipFill>
        <p:spPr bwMode="auto">
          <a:xfrm>
            <a:off x="1979712" y="2924944"/>
            <a:ext cx="5572100" cy="258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658125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Não-Supervisionado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O </a:t>
            </a:r>
            <a:r>
              <a:rPr lang="pt-BR" sz="2400" b="1" dirty="0"/>
              <a:t>aprendizado não-supervisionado</a:t>
            </a:r>
            <a:r>
              <a:rPr lang="pt-BR" sz="2400" dirty="0"/>
              <a:t> ou </a:t>
            </a:r>
            <a:r>
              <a:rPr lang="pt-BR" sz="2400" dirty="0" err="1"/>
              <a:t>clusterização</a:t>
            </a:r>
            <a:r>
              <a:rPr lang="pt-BR" sz="2400" dirty="0"/>
              <a:t> (agrupamento) busca extrair informação relevante de dados </a:t>
            </a:r>
            <a:r>
              <a:rPr lang="pt-BR" sz="2400" b="1" dirty="0"/>
              <a:t>não rotulados</a:t>
            </a:r>
            <a:r>
              <a:rPr lang="pt-BR" sz="2400" dirty="0"/>
              <a:t>.</a:t>
            </a:r>
          </a:p>
          <a:p>
            <a:endParaRPr lang="pt-BR" sz="2400" dirty="0"/>
          </a:p>
          <a:p>
            <a:r>
              <a:rPr lang="pt-BR" sz="2400" dirty="0"/>
              <a:t>Existem </a:t>
            </a:r>
            <a:r>
              <a:rPr lang="pt-BR" sz="2400" b="1" dirty="0"/>
              <a:t>vários</a:t>
            </a:r>
            <a:r>
              <a:rPr lang="pt-BR" sz="2400" dirty="0"/>
              <a:t> algoritmos agrupamento de dados.</a:t>
            </a:r>
          </a:p>
          <a:p>
            <a:endParaRPr lang="pt-BR" sz="2400" dirty="0"/>
          </a:p>
          <a:p>
            <a:r>
              <a:rPr lang="pt-BR" sz="2400" dirty="0"/>
              <a:t>Diferentes escolhas de atributos, medidas de proximidade, critérios de agrupamento e algoritmos de </a:t>
            </a:r>
            <a:r>
              <a:rPr lang="pt-BR" sz="2400" dirty="0" err="1"/>
              <a:t>clusterização</a:t>
            </a:r>
            <a:r>
              <a:rPr lang="pt-BR" sz="2400" dirty="0"/>
              <a:t> levam a resultados totalmente diferentes.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06509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Leitura Complementar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539552" y="1628800"/>
            <a:ext cx="5688632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Mitchell, T. </a:t>
            </a:r>
            <a:r>
              <a:rPr lang="en-US" sz="2000" b="1" dirty="0"/>
              <a:t>Machine Learning</a:t>
            </a:r>
            <a:r>
              <a:rPr lang="en-US" sz="2000" dirty="0"/>
              <a:t>, McGraw–Hill Science/Engineering/Math, 1997.</a:t>
            </a:r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  <a:p>
            <a:r>
              <a:rPr lang="en-US" sz="2000" dirty="0" err="1" smtClean="0"/>
              <a:t>Duda</a:t>
            </a:r>
            <a:r>
              <a:rPr lang="en-US" sz="2000" dirty="0" smtClean="0"/>
              <a:t>, R., Hart, P., Stork, D., </a:t>
            </a:r>
            <a:r>
              <a:rPr lang="en-US" sz="2000" b="1" dirty="0"/>
              <a:t>Pattern Classification</a:t>
            </a:r>
            <a:r>
              <a:rPr lang="en-US" sz="2000" dirty="0"/>
              <a:t>, John Wiley &amp; Sons, </a:t>
            </a:r>
            <a:r>
              <a:rPr lang="en-US" sz="2000" dirty="0" smtClean="0"/>
              <a:t>2000</a:t>
            </a:r>
            <a:endParaRPr lang="en-US" sz="2000" b="1" dirty="0" smtClean="0"/>
          </a:p>
          <a:p>
            <a:endParaRPr lang="pt-BR" sz="2000" dirty="0"/>
          </a:p>
        </p:txBody>
      </p:sp>
      <p:pic>
        <p:nvPicPr>
          <p:cNvPr id="5122" name="Picture 2" descr="http://www.abulsme.com/images/mlcoverW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700808"/>
            <a:ext cx="1514186" cy="208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media.wiley.com/product_data/coverImage300/93/04710566/047105669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933556"/>
            <a:ext cx="151418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06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dirty="0"/>
              <a:t>O principal interesse do aprendizado não-supervisionado é desvendar a organização dos padrões existentes nos dados através de </a:t>
            </a:r>
            <a:r>
              <a:rPr lang="pt-BR" b="1" dirty="0"/>
              <a:t>clusters</a:t>
            </a:r>
            <a:r>
              <a:rPr lang="pt-BR" dirty="0"/>
              <a:t> (agrupamentos) consistentes. </a:t>
            </a:r>
          </a:p>
          <a:p>
            <a:endParaRPr lang="pt-BR" dirty="0"/>
          </a:p>
          <a:p>
            <a:r>
              <a:rPr lang="pt-BR" dirty="0"/>
              <a:t>Com isso, é possível descobrir </a:t>
            </a:r>
            <a:r>
              <a:rPr lang="pt-BR" b="1" dirty="0"/>
              <a:t>similaridades e diferenças</a:t>
            </a:r>
            <a:r>
              <a:rPr lang="pt-BR" dirty="0"/>
              <a:t> entre os padrões existentes, assim como derivar conclusões úteis a respeito deles.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910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Exemplos de agrupamentos (clusters):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3212976"/>
            <a:ext cx="5863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000000"/>
                </a:solidFill>
                <a:latin typeface="+mn-lt"/>
              </a:rPr>
              <a:t>Gato</a:t>
            </a:r>
            <a:endParaRPr lang="pt-BR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3645024"/>
            <a:ext cx="944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000000"/>
                </a:solidFill>
                <a:latin typeface="+mn-lt"/>
              </a:rPr>
              <a:t>Cachorro</a:t>
            </a:r>
            <a:endParaRPr lang="pt-BR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3888" y="3580636"/>
            <a:ext cx="620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000000"/>
                </a:solidFill>
                <a:latin typeface="+mn-lt"/>
              </a:rPr>
              <a:t>Peixe</a:t>
            </a:r>
            <a:endParaRPr lang="pt-BR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3789040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000000"/>
                </a:solidFill>
                <a:latin typeface="+mn-lt"/>
              </a:rPr>
              <a:t>Sapo</a:t>
            </a:r>
            <a:endParaRPr lang="pt-BR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1720" y="2924944"/>
            <a:ext cx="807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000000"/>
                </a:solidFill>
                <a:latin typeface="+mn-lt"/>
              </a:rPr>
              <a:t>Lagarto</a:t>
            </a:r>
            <a:endParaRPr lang="pt-BR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1880" y="3076580"/>
            <a:ext cx="858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000000"/>
                </a:solidFill>
                <a:latin typeface="+mn-lt"/>
              </a:rPr>
              <a:t>Tubarão</a:t>
            </a:r>
            <a:endParaRPr lang="pt-BR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2852936"/>
            <a:ext cx="8197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000000"/>
                </a:solidFill>
                <a:latin typeface="+mn-lt"/>
              </a:rPr>
              <a:t>Passaro</a:t>
            </a:r>
            <a:endParaRPr lang="pt-BR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1720" y="3356992"/>
            <a:ext cx="766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000000"/>
                </a:solidFill>
                <a:latin typeface="+mn-lt"/>
              </a:rPr>
              <a:t>Ovelha</a:t>
            </a:r>
            <a:endParaRPr lang="pt-BR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2667" y="4581128"/>
            <a:ext cx="2025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000000"/>
                </a:solidFill>
                <a:latin typeface="+mn-lt"/>
              </a:rPr>
              <a:t>Existencia de pulmões</a:t>
            </a:r>
            <a:endParaRPr lang="pt-BR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83568" y="2564904"/>
            <a:ext cx="2520280" cy="17281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419872" y="2852936"/>
            <a:ext cx="1008112" cy="122413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8104" y="3509392"/>
            <a:ext cx="5863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000000"/>
                </a:solidFill>
                <a:latin typeface="+mn-lt"/>
              </a:rPr>
              <a:t>Gato</a:t>
            </a:r>
            <a:endParaRPr lang="pt-BR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24128" y="3941440"/>
            <a:ext cx="944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000000"/>
                </a:solidFill>
                <a:latin typeface="+mn-lt"/>
              </a:rPr>
              <a:t>Cachorro</a:t>
            </a:r>
            <a:endParaRPr lang="pt-BR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96336" y="3221360"/>
            <a:ext cx="620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000000"/>
                </a:solidFill>
                <a:latin typeface="+mn-lt"/>
              </a:rPr>
              <a:t>Peixe</a:t>
            </a:r>
            <a:endParaRPr lang="pt-BR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18412" y="3949060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000000"/>
                </a:solidFill>
                <a:latin typeface="+mn-lt"/>
              </a:rPr>
              <a:t>Sapo</a:t>
            </a:r>
            <a:endParaRPr lang="pt-BR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72200" y="3221360"/>
            <a:ext cx="807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000000"/>
                </a:solidFill>
                <a:latin typeface="+mn-lt"/>
              </a:rPr>
              <a:t>Lagarto</a:t>
            </a:r>
            <a:endParaRPr lang="pt-BR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24328" y="2940948"/>
            <a:ext cx="858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000000"/>
                </a:solidFill>
                <a:latin typeface="+mn-lt"/>
              </a:rPr>
              <a:t>Tubarão</a:t>
            </a:r>
            <a:endParaRPr lang="pt-BR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08104" y="3149352"/>
            <a:ext cx="8197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000000"/>
                </a:solidFill>
                <a:latin typeface="+mn-lt"/>
              </a:rPr>
              <a:t>Passaro</a:t>
            </a:r>
            <a:endParaRPr lang="pt-BR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56176" y="3581400"/>
            <a:ext cx="766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000000"/>
                </a:solidFill>
                <a:latin typeface="+mn-lt"/>
              </a:rPr>
              <a:t>Ovelha</a:t>
            </a:r>
            <a:endParaRPr lang="pt-BR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68144" y="4581128"/>
            <a:ext cx="2014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000000"/>
                </a:solidFill>
                <a:latin typeface="+mn-lt"/>
              </a:rPr>
              <a:t>Ambiente onde vivem</a:t>
            </a:r>
            <a:endParaRPr lang="pt-BR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364088" y="2933328"/>
            <a:ext cx="1872208" cy="136815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7452320" y="2717304"/>
            <a:ext cx="1008112" cy="93610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7380312" y="3869432"/>
            <a:ext cx="711696" cy="49567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993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Clusterização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 </a:t>
            </a:r>
            <a:r>
              <a:rPr lang="pt-BR" sz="2800" b="1" dirty="0" err="1"/>
              <a:t>clusterização</a:t>
            </a:r>
            <a:r>
              <a:rPr lang="pt-BR" sz="2800" dirty="0"/>
              <a:t> é o processo de </a:t>
            </a:r>
            <a:r>
              <a:rPr lang="pt-BR" sz="2800" b="1" dirty="0"/>
              <a:t>agrupar</a:t>
            </a:r>
            <a:r>
              <a:rPr lang="pt-BR" sz="2800" dirty="0"/>
              <a:t> um conjunto de objetos físicos ou abstratos em classes de objetos </a:t>
            </a:r>
            <a:r>
              <a:rPr lang="pt-BR" sz="2800" b="1" dirty="0"/>
              <a:t>similares</a:t>
            </a:r>
            <a:r>
              <a:rPr lang="pt-BR" sz="2800" dirty="0"/>
              <a:t>.</a:t>
            </a:r>
          </a:p>
          <a:p>
            <a:endParaRPr lang="pt-BR" sz="2800" dirty="0"/>
          </a:p>
          <a:p>
            <a:r>
              <a:rPr lang="pt-BR" sz="2800" dirty="0"/>
              <a:t>Um cluster é uma coleção de objetos que são similares uns aos outros (de acordo com algum </a:t>
            </a:r>
            <a:r>
              <a:rPr lang="pt-BR" sz="2800" b="1" dirty="0"/>
              <a:t>critério de similaridade </a:t>
            </a:r>
            <a:r>
              <a:rPr lang="pt-BR" sz="2800" dirty="0"/>
              <a:t>pré-definido) e dissimilares a objetos pertencentes a outros clusters.</a:t>
            </a:r>
          </a:p>
          <a:p>
            <a:endParaRPr lang="pt-BR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8306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 de Similaridade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similaridade é difícil de ser definida...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9248" y="2419316"/>
            <a:ext cx="4180984" cy="2881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550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4167</TotalTime>
  <Words>1496</Words>
  <Application>Microsoft Office PowerPoint</Application>
  <PresentationFormat>On-screen Show (4:3)</PresentationFormat>
  <Paragraphs>510</Paragraphs>
  <Slides>59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Office Theme</vt:lpstr>
      <vt:lpstr>INF 1771 – Inteligência Artificial</vt:lpstr>
      <vt:lpstr>Formas de Aprendizado</vt:lpstr>
      <vt:lpstr>Introdução</vt:lpstr>
      <vt:lpstr>Introdução</vt:lpstr>
      <vt:lpstr>Introdução</vt:lpstr>
      <vt:lpstr>Introdução</vt:lpstr>
      <vt:lpstr>Introdução</vt:lpstr>
      <vt:lpstr>Clusterização</vt:lpstr>
      <vt:lpstr>Critério de Similaridade</vt:lpstr>
      <vt:lpstr>Processo de Aprendizado Não-Supervisionado</vt:lpstr>
      <vt:lpstr>Processo de Aprendizado Não-Supervisionado</vt:lpstr>
      <vt:lpstr>Processo de Aprendizado Não-Supervisionado</vt:lpstr>
      <vt:lpstr>Processo de Aprendizado Não-Supervisionado</vt:lpstr>
      <vt:lpstr>Processo de Aprendizado Não-Supervisionado</vt:lpstr>
      <vt:lpstr>Processo de Aprendizado Não-Supervisionado</vt:lpstr>
      <vt:lpstr>Processo de Aprendizado Não-Supervisionado</vt:lpstr>
      <vt:lpstr>Processo de Aprendizado Não-Supervisionado</vt:lpstr>
      <vt:lpstr>Clusterização</vt:lpstr>
      <vt:lpstr>Clusterização</vt:lpstr>
      <vt:lpstr>Medidas de Proximidade</vt:lpstr>
      <vt:lpstr>Algoritmos de Clustering</vt:lpstr>
      <vt:lpstr>Algoritmos Sequenciais </vt:lpstr>
      <vt:lpstr>Algoritmos Sequenciais</vt:lpstr>
      <vt:lpstr>Basic Sequential Algorithmic Scheme (BSAS)</vt:lpstr>
      <vt:lpstr>Basic Sequential Algorithmic Scheme (BSAS)</vt:lpstr>
      <vt:lpstr>Basic Sequential Algorithmic Scheme (BSAS)</vt:lpstr>
      <vt:lpstr>Basic Sequential Algorithmic Scheme (BSAS)</vt:lpstr>
      <vt:lpstr>Basic Sequential Algorithmic Scheme (BSAS)</vt:lpstr>
      <vt:lpstr>Basic Sequential Algorithmic Scheme (BSAS)</vt:lpstr>
      <vt:lpstr>Basic Sequential Algorithmic Scheme (BSAS)</vt:lpstr>
      <vt:lpstr>Basic Sequential Algorithmic Scheme (BSAS)</vt:lpstr>
      <vt:lpstr>Clusterização Hierárquica</vt:lpstr>
      <vt:lpstr>Clusterização Hierárquica</vt:lpstr>
      <vt:lpstr>Clusterização Hierárquica</vt:lpstr>
      <vt:lpstr>Clusterização Hierárquica</vt:lpstr>
      <vt:lpstr>Clusterização Hierárquica</vt:lpstr>
      <vt:lpstr>Clusterização Hierárquica</vt:lpstr>
      <vt:lpstr>Clusterização Hierárquica</vt:lpstr>
      <vt:lpstr>Clusterização Hierárquica</vt:lpstr>
      <vt:lpstr>Clusterização Hierárquica</vt:lpstr>
      <vt:lpstr>K-Means</vt:lpstr>
      <vt:lpstr>Algoritmo K-Means</vt:lpstr>
      <vt:lpstr>Algoritmo K-Means</vt:lpstr>
      <vt:lpstr>Algoritmo K-Means</vt:lpstr>
      <vt:lpstr>Algoritmo K-Means</vt:lpstr>
      <vt:lpstr>Algoritmo K-Means</vt:lpstr>
      <vt:lpstr>Algoritmo K-Means</vt:lpstr>
      <vt:lpstr>Algoritmo K-Means</vt:lpstr>
      <vt:lpstr>Algoritmo K-Means</vt:lpstr>
      <vt:lpstr>Algoritmo K-Means</vt:lpstr>
      <vt:lpstr>Algoritmo K-Means</vt:lpstr>
      <vt:lpstr>Algoritmo K-Means</vt:lpstr>
      <vt:lpstr>Algoritmo K-Means</vt:lpstr>
      <vt:lpstr>Algoritmo K-Means</vt:lpstr>
      <vt:lpstr>Problemas do K-Means</vt:lpstr>
      <vt:lpstr>Problemas do K-Means</vt:lpstr>
      <vt:lpstr>Problemas do K-Means</vt:lpstr>
      <vt:lpstr>Aprendizado Não-Supervisionado</vt:lpstr>
      <vt:lpstr>Leitura Complementar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Aprendizado Não-Supervisionado</dc:title>
  <dc:creator>Edirlei Soares de Lima</dc:creator>
  <cp:lastModifiedBy>Edirlei</cp:lastModifiedBy>
  <cp:revision>452</cp:revision>
  <cp:lastPrinted>2011-10-02T19:34:20Z</cp:lastPrinted>
  <dcterms:created xsi:type="dcterms:W3CDTF">2011-09-17T12:50:29Z</dcterms:created>
  <dcterms:modified xsi:type="dcterms:W3CDTF">2012-11-21T12:21:18Z</dcterms:modified>
</cp:coreProperties>
</file>