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39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139" autoAdjust="0"/>
  </p:normalViewPr>
  <p:slideViewPr>
    <p:cSldViewPr>
      <p:cViewPr varScale="1">
        <p:scale>
          <a:sx n="131" d="100"/>
          <a:sy n="13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575F21A-2DAD-422F-9F2B-65F9F683FBBC}" type="datetimeFigureOut">
              <a:rPr lang="en-US" smtClean="0"/>
              <a:t>11/6/2012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454520B-149B-489E-904E-09FC9341D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1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1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0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1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3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0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8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0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8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6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6C12-9C4B-4939-A01A-C3FE557BE61F}" type="datetimeFigureOut">
              <a:rPr lang="en-US" smtClean="0"/>
              <a:t>11/6/2012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01816"/>
            <a:ext cx="2448272" cy="846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43" y="3861048"/>
            <a:ext cx="2362757" cy="3000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0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206680" cy="1470025"/>
          </a:xfrm>
        </p:spPr>
        <p:txBody>
          <a:bodyPr>
            <a:noAutofit/>
          </a:bodyPr>
          <a:lstStyle/>
          <a:p>
            <a:r>
              <a:rPr lang="en-US" sz="4800" dirty="0"/>
              <a:t>INF 1771 – </a:t>
            </a:r>
            <a:r>
              <a:rPr lang="en-US" sz="4800" dirty="0" err="1"/>
              <a:t>Inteligência</a:t>
            </a:r>
            <a:r>
              <a:rPr lang="en-US" sz="4800" dirty="0"/>
              <a:t> Artificial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484" y="5877272"/>
            <a:ext cx="6400800" cy="980728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chemeClr val="tx1"/>
                </a:solidFill>
              </a:rPr>
              <a:t>Edirlei</a:t>
            </a:r>
            <a:r>
              <a:rPr lang="en-US" sz="2200" dirty="0" smtClean="0">
                <a:solidFill>
                  <a:schemeClr val="tx1"/>
                </a:solidFill>
              </a:rPr>
              <a:t> Soares de Lima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&lt;elima@inf.puc-rio.br&gt;</a:t>
            </a:r>
          </a:p>
        </p:txBody>
      </p:sp>
      <p:pic>
        <p:nvPicPr>
          <p:cNvPr id="1026" name="Picture 2" descr="C:\Users\Edirlei\Desktop\puc-rio-cursos-2011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-27384"/>
            <a:ext cx="4384675" cy="101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9552" y="3140968"/>
            <a:ext cx="80648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dirty="0"/>
              <a:t>Aula </a:t>
            </a:r>
            <a:r>
              <a:rPr lang="pt-BR" sz="3200" dirty="0" smtClean="0"/>
              <a:t>15 </a:t>
            </a:r>
            <a:r>
              <a:rPr lang="pt-BR" sz="3200" dirty="0"/>
              <a:t>– </a:t>
            </a:r>
            <a:r>
              <a:rPr lang="en-US" sz="3200" dirty="0"/>
              <a:t>K-Nearest Neighbor (KNN)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3805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K-</a:t>
            </a:r>
            <a:r>
              <a:rPr lang="pt-BR" dirty="0" err="1"/>
              <a:t>Nearest</a:t>
            </a:r>
            <a:r>
              <a:rPr lang="pt-BR" dirty="0"/>
              <a:t> </a:t>
            </a:r>
            <a:r>
              <a:rPr lang="pt-BR" dirty="0" err="1"/>
              <a:t>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K = 1</a:t>
            </a:r>
          </a:p>
          <a:p>
            <a:pPr lvl="1"/>
            <a:r>
              <a:rPr lang="pt-BR" sz="1800" dirty="0"/>
              <a:t>Pertence a classe de quadrados.</a:t>
            </a:r>
          </a:p>
          <a:p>
            <a:endParaRPr lang="pt-BR" sz="2400" dirty="0"/>
          </a:p>
          <a:p>
            <a:r>
              <a:rPr lang="pt-BR" sz="2400" b="1" dirty="0"/>
              <a:t>K = 3</a:t>
            </a:r>
          </a:p>
          <a:p>
            <a:pPr lvl="1"/>
            <a:r>
              <a:rPr lang="pt-BR" sz="1800" dirty="0"/>
              <a:t>Pertence a classe de triângulos.</a:t>
            </a:r>
          </a:p>
          <a:p>
            <a:endParaRPr lang="pt-BR" sz="2400" dirty="0"/>
          </a:p>
          <a:p>
            <a:r>
              <a:rPr lang="pt-BR" sz="2400" b="1" dirty="0"/>
              <a:t>K = 7</a:t>
            </a:r>
          </a:p>
          <a:p>
            <a:pPr lvl="1"/>
            <a:r>
              <a:rPr lang="pt-BR" sz="1800" dirty="0"/>
              <a:t>Pertence a classe de </a:t>
            </a:r>
            <a:r>
              <a:rPr lang="pt-BR" sz="1800" dirty="0" smtClean="0"/>
              <a:t>quadrados</a:t>
            </a:r>
            <a:r>
              <a:rPr lang="pt-BR" sz="1800" dirty="0"/>
              <a:t>.</a:t>
            </a:r>
          </a:p>
        </p:txBody>
      </p:sp>
      <p:sp>
        <p:nvSpPr>
          <p:cNvPr id="4" name="Oval 3"/>
          <p:cNvSpPr/>
          <p:nvPr/>
        </p:nvSpPr>
        <p:spPr>
          <a:xfrm>
            <a:off x="5488632" y="2269976"/>
            <a:ext cx="2971800" cy="2743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 bwMode="auto">
          <a:xfrm>
            <a:off x="7698432" y="2650976"/>
            <a:ext cx="304800" cy="304800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555432" y="4555976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793432" y="2955776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717232" y="3641576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Isosceles Triangle 8"/>
          <p:cNvSpPr/>
          <p:nvPr/>
        </p:nvSpPr>
        <p:spPr bwMode="auto">
          <a:xfrm>
            <a:off x="7331720" y="3946376"/>
            <a:ext cx="304800" cy="304800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Isosceles Triangle 9"/>
          <p:cNvSpPr/>
          <p:nvPr/>
        </p:nvSpPr>
        <p:spPr bwMode="auto">
          <a:xfrm>
            <a:off x="7331720" y="3108176"/>
            <a:ext cx="304800" cy="304800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6417320" y="3641576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6806257" y="3489176"/>
            <a:ext cx="381000" cy="381000"/>
          </a:xfrm>
          <a:prstGeom prst="ellipse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?</a:t>
            </a:r>
          </a:p>
        </p:txBody>
      </p:sp>
      <p:sp>
        <p:nvSpPr>
          <p:cNvPr id="13" name="Oval 12"/>
          <p:cNvSpPr/>
          <p:nvPr/>
        </p:nvSpPr>
        <p:spPr>
          <a:xfrm>
            <a:off x="6063307" y="2803376"/>
            <a:ext cx="1828800" cy="1752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479232" y="3184376"/>
            <a:ext cx="990600" cy="990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1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dirty="0"/>
              <a:t>K-</a:t>
            </a:r>
            <a:r>
              <a:rPr lang="pt-BR" sz="4800" dirty="0" err="1"/>
              <a:t>Nearest</a:t>
            </a:r>
            <a:r>
              <a:rPr lang="pt-BR" sz="4800" dirty="0"/>
              <a:t> </a:t>
            </a:r>
            <a:r>
              <a:rPr lang="pt-BR" sz="4800" dirty="0" err="1"/>
              <a:t>Neighbor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Como escolher o valor de K?</a:t>
            </a:r>
            <a:br>
              <a:rPr lang="pt-BR" sz="2400" dirty="0"/>
            </a:br>
            <a:endParaRPr lang="pt-BR" sz="2400" dirty="0"/>
          </a:p>
          <a:p>
            <a:pPr lvl="1"/>
            <a:r>
              <a:rPr lang="pt-BR" sz="2000" dirty="0"/>
              <a:t>Se K for muito pequeno, a classificação fica sensível a pontos de ruído.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Se k é muito grande, a vizinhança pode incluir elementos de outras classes.</a:t>
            </a:r>
          </a:p>
          <a:p>
            <a:pPr lvl="1"/>
            <a:endParaRPr lang="pt-BR" sz="2000" dirty="0"/>
          </a:p>
          <a:p>
            <a:r>
              <a:rPr lang="pt-BR" sz="2400" dirty="0"/>
              <a:t>Além disso, é necessário sempre escolher um valor ímpar para K, assim se evita empates na votação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86065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K-</a:t>
            </a:r>
            <a:r>
              <a:rPr lang="pt-BR" dirty="0" err="1"/>
              <a:t>Nearest</a:t>
            </a:r>
            <a:r>
              <a:rPr lang="pt-BR" dirty="0"/>
              <a:t> </a:t>
            </a:r>
            <a:r>
              <a:rPr lang="pt-BR" dirty="0" err="1"/>
              <a:t>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 </a:t>
            </a:r>
            <a:r>
              <a:rPr lang="pt-BR" sz="2400" b="1" dirty="0"/>
              <a:t>precisão</a:t>
            </a:r>
            <a:r>
              <a:rPr lang="pt-BR" sz="2400" dirty="0"/>
              <a:t> da classificação utilizando o algoritmo KNN depende fortemente do modelo de dados.</a:t>
            </a:r>
          </a:p>
          <a:p>
            <a:endParaRPr lang="pt-BR" sz="2400" dirty="0"/>
          </a:p>
          <a:p>
            <a:r>
              <a:rPr lang="pt-BR" sz="2400" dirty="0"/>
              <a:t>Na maioria das vezes os atributos precisam ser </a:t>
            </a:r>
            <a:r>
              <a:rPr lang="pt-BR" sz="2400" b="1" dirty="0"/>
              <a:t>normalizados</a:t>
            </a:r>
            <a:r>
              <a:rPr lang="pt-BR" sz="2400" dirty="0"/>
              <a:t> para evitar que as medidas de distância sejam dominado por um único atributo. Exemplos:</a:t>
            </a:r>
          </a:p>
          <a:p>
            <a:pPr lvl="1"/>
            <a:r>
              <a:rPr lang="pt-BR" sz="2000" dirty="0"/>
              <a:t>Altura de uma pessoa pode variar de 1,20 a 2,10.</a:t>
            </a:r>
          </a:p>
          <a:p>
            <a:pPr lvl="1"/>
            <a:r>
              <a:rPr lang="pt-BR" sz="2000" dirty="0"/>
              <a:t>Peso de uma pessoa pode variar de 40 kg a 150 kg.</a:t>
            </a:r>
          </a:p>
          <a:p>
            <a:pPr lvl="1"/>
            <a:r>
              <a:rPr lang="pt-BR" sz="2000" dirty="0"/>
              <a:t>O salário de uma pessoa podem variar de R$ 800 a R$ 20.000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46053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K-</a:t>
            </a:r>
            <a:r>
              <a:rPr lang="pt-BR" dirty="0" err="1"/>
              <a:t>Nearest</a:t>
            </a:r>
            <a:r>
              <a:rPr lang="pt-BR" dirty="0"/>
              <a:t> </a:t>
            </a:r>
            <a:r>
              <a:rPr lang="pt-BR" dirty="0" err="1"/>
              <a:t>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b="1" dirty="0"/>
              <a:t>Vantagens:</a:t>
            </a:r>
          </a:p>
          <a:p>
            <a:pPr lvl="1"/>
            <a:r>
              <a:rPr lang="pt-BR" sz="1800" dirty="0"/>
              <a:t>Técnica simples e facilmente implementada.</a:t>
            </a:r>
          </a:p>
          <a:p>
            <a:pPr lvl="1"/>
            <a:r>
              <a:rPr lang="pt-BR" sz="1800" dirty="0"/>
              <a:t>Bastante flexível. </a:t>
            </a:r>
          </a:p>
          <a:p>
            <a:pPr lvl="1"/>
            <a:r>
              <a:rPr lang="pt-BR" sz="1800" dirty="0"/>
              <a:t>Em alguns casos apresenta ótimos resultados.</a:t>
            </a:r>
          </a:p>
          <a:p>
            <a:pPr lvl="1"/>
            <a:endParaRPr lang="pt-BR" sz="2000" dirty="0"/>
          </a:p>
          <a:p>
            <a:r>
              <a:rPr lang="pt-BR" sz="2400" b="1" dirty="0"/>
              <a:t>Desvantagens:</a:t>
            </a:r>
          </a:p>
          <a:p>
            <a:pPr lvl="1"/>
            <a:r>
              <a:rPr lang="pt-BR" sz="1800" dirty="0"/>
              <a:t>Classificar um exemplo desconhecido pode ser um processo computacionalmente complexo. Requer um calculo de distancia para cada exemplo de treinamento.</a:t>
            </a:r>
          </a:p>
          <a:p>
            <a:pPr lvl="2"/>
            <a:endParaRPr lang="pt-BR" sz="1400" dirty="0"/>
          </a:p>
          <a:p>
            <a:pPr lvl="2"/>
            <a:r>
              <a:rPr lang="pt-BR" sz="1400" dirty="0"/>
              <a:t>Pode consumir muito tempo quando o conjunto de treinamento é muito grande.</a:t>
            </a:r>
          </a:p>
          <a:p>
            <a:pPr lvl="2"/>
            <a:endParaRPr lang="pt-BR" sz="1400" dirty="0"/>
          </a:p>
          <a:p>
            <a:pPr lvl="1"/>
            <a:r>
              <a:rPr lang="pt-BR" sz="1800" dirty="0"/>
              <a:t>A precisão da classificação pode ser severamente degradada pela presença de ruído ou características irrelevantes</a:t>
            </a:r>
            <a:r>
              <a:rPr lang="pt-BR" sz="1800" dirty="0" smtClean="0"/>
              <a:t>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420724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Leitura Complementar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39552" y="1628800"/>
            <a:ext cx="5616624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Mitchell, T. </a:t>
            </a:r>
            <a:r>
              <a:rPr lang="en-US" sz="1800" b="1" dirty="0"/>
              <a:t>Machine Learning</a:t>
            </a:r>
            <a:r>
              <a:rPr lang="en-US" sz="1800" dirty="0"/>
              <a:t>, McGraw–Hill Science/Engineering/Math, 1997.</a:t>
            </a:r>
            <a:endParaRPr lang="pt-BR" sz="2000" dirty="0" smtClean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/>
          </a:p>
          <a:p>
            <a:r>
              <a:rPr lang="en-US" sz="2000" dirty="0" err="1" smtClean="0"/>
              <a:t>Duda</a:t>
            </a:r>
            <a:r>
              <a:rPr lang="en-US" sz="2000" dirty="0" smtClean="0"/>
              <a:t>, R. Hart, P. Stork, D. </a:t>
            </a:r>
            <a:r>
              <a:rPr lang="en-US" sz="2000" b="1" dirty="0"/>
              <a:t>Pattern Classification</a:t>
            </a:r>
            <a:r>
              <a:rPr lang="en-US" sz="2000" dirty="0"/>
              <a:t>, John Wiley &amp; Sons, 2000</a:t>
            </a:r>
          </a:p>
          <a:p>
            <a:endParaRPr lang="en-US" sz="2000" b="1" dirty="0" smtClean="0"/>
          </a:p>
          <a:p>
            <a:endParaRPr lang="pt-BR" sz="2000" dirty="0"/>
          </a:p>
        </p:txBody>
      </p:sp>
      <p:pic>
        <p:nvPicPr>
          <p:cNvPr id="5122" name="Picture 2" descr="http://www.abulsme.com/images/mlcoverW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84784"/>
            <a:ext cx="1843962" cy="254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media.wiley.com/product_data/coverImage300/93/04710566/04710566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727" y="4149080"/>
            <a:ext cx="1782924" cy="254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06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Formas de Aprendizado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Aprendizado Supervisionado</a:t>
            </a:r>
          </a:p>
          <a:p>
            <a:pPr lvl="1"/>
            <a:r>
              <a:rPr lang="pt-BR" sz="2400" dirty="0"/>
              <a:t>Árvores de </a:t>
            </a:r>
            <a:r>
              <a:rPr lang="pt-BR" sz="2400" dirty="0" smtClean="0"/>
              <a:t>Decisão</a:t>
            </a:r>
            <a:r>
              <a:rPr lang="pt-BR" sz="2400" dirty="0"/>
              <a:t>.</a:t>
            </a:r>
          </a:p>
          <a:p>
            <a:pPr lvl="1"/>
            <a:r>
              <a:rPr lang="pt-BR" sz="2400" b="1" dirty="0"/>
              <a:t>K-</a:t>
            </a:r>
            <a:r>
              <a:rPr lang="pt-BR" sz="2400" b="1" dirty="0" err="1"/>
              <a:t>Nearest</a:t>
            </a:r>
            <a:r>
              <a:rPr lang="pt-BR" sz="2400" b="1" dirty="0"/>
              <a:t> </a:t>
            </a:r>
            <a:r>
              <a:rPr lang="pt-BR" sz="2400" b="1" dirty="0" err="1"/>
              <a:t>Neighbor</a:t>
            </a:r>
            <a:r>
              <a:rPr lang="pt-BR" sz="2400" b="1" dirty="0"/>
              <a:t> (KNN).</a:t>
            </a:r>
          </a:p>
          <a:p>
            <a:pPr lvl="1"/>
            <a:r>
              <a:rPr lang="pt-BR" sz="2400" dirty="0" err="1"/>
              <a:t>Support</a:t>
            </a:r>
            <a:r>
              <a:rPr lang="pt-BR" sz="2400" dirty="0"/>
              <a:t> Vector </a:t>
            </a:r>
            <a:r>
              <a:rPr lang="pt-BR" sz="2400" dirty="0" err="1"/>
              <a:t>Machines</a:t>
            </a:r>
            <a:r>
              <a:rPr lang="pt-BR" sz="2400" dirty="0"/>
              <a:t> (SVM).</a:t>
            </a:r>
          </a:p>
          <a:p>
            <a:pPr lvl="1"/>
            <a:r>
              <a:rPr lang="pt-BR" sz="2400" dirty="0"/>
              <a:t>Redes Neurais.</a:t>
            </a:r>
          </a:p>
          <a:p>
            <a:endParaRPr lang="pt-BR" sz="2800" dirty="0"/>
          </a:p>
          <a:p>
            <a:r>
              <a:rPr lang="pt-BR" sz="2800" dirty="0"/>
              <a:t>Aprendizado Não Supervisionado</a:t>
            </a:r>
          </a:p>
          <a:p>
            <a:endParaRPr lang="pt-BR" sz="2800" dirty="0"/>
          </a:p>
          <a:p>
            <a:r>
              <a:rPr lang="pt-BR" sz="2800" dirty="0"/>
              <a:t>Aprendizado Por Reforço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3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Supervisionado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Observa-se alguns pares de </a:t>
            </a:r>
            <a:r>
              <a:rPr lang="pt-BR" sz="2800" b="1" dirty="0"/>
              <a:t>exemplos de entrada e saída</a:t>
            </a:r>
            <a:r>
              <a:rPr lang="pt-BR" sz="2800" dirty="0"/>
              <a:t>, de forma a aprender uma </a:t>
            </a:r>
            <a:r>
              <a:rPr lang="pt-BR" sz="2800" b="1" dirty="0"/>
              <a:t>função que mapeia a entrada para a saída</a:t>
            </a:r>
            <a:r>
              <a:rPr lang="pt-BR" sz="2800" dirty="0"/>
              <a:t>. </a:t>
            </a:r>
          </a:p>
          <a:p>
            <a:endParaRPr lang="pt-BR" sz="2800" dirty="0"/>
          </a:p>
          <a:p>
            <a:r>
              <a:rPr lang="pt-BR" sz="2800" dirty="0"/>
              <a:t>Damos ao sistema a </a:t>
            </a:r>
            <a:r>
              <a:rPr lang="pt-BR" sz="2800" b="1" dirty="0"/>
              <a:t>resposta correta</a:t>
            </a:r>
            <a:r>
              <a:rPr lang="pt-BR" sz="2800" dirty="0"/>
              <a:t> durante o processo de treinamento.</a:t>
            </a:r>
          </a:p>
          <a:p>
            <a:endParaRPr lang="pt-BR" sz="2800" dirty="0"/>
          </a:p>
          <a:p>
            <a:r>
              <a:rPr lang="pt-BR" sz="2800" dirty="0"/>
              <a:t>É eficiente pois o sistema pode trabalhar diretamente com informações corretas.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6162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K-</a:t>
            </a:r>
            <a:r>
              <a:rPr lang="pt-BR" dirty="0" err="1"/>
              <a:t>Nearest</a:t>
            </a:r>
            <a:r>
              <a:rPr lang="pt-BR" dirty="0"/>
              <a:t> </a:t>
            </a:r>
            <a:r>
              <a:rPr lang="pt-BR" dirty="0" err="1"/>
              <a:t>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É um dos algoritmos de classificação </a:t>
            </a:r>
            <a:r>
              <a:rPr lang="pt-BR" sz="2400" dirty="0" smtClean="0"/>
              <a:t>clássicos e bem </a:t>
            </a:r>
            <a:r>
              <a:rPr lang="pt-BR" sz="2400" b="1" dirty="0" smtClean="0"/>
              <a:t>simples</a:t>
            </a:r>
            <a:r>
              <a:rPr lang="pt-BR" sz="2400" dirty="0"/>
              <a:t>.</a:t>
            </a:r>
          </a:p>
          <a:p>
            <a:endParaRPr lang="pt-BR" sz="2400" dirty="0"/>
          </a:p>
          <a:p>
            <a:r>
              <a:rPr lang="pt-BR" sz="2400" dirty="0"/>
              <a:t>Usado para classificar objetos com base em </a:t>
            </a:r>
            <a:r>
              <a:rPr lang="pt-BR" sz="2400" b="1" dirty="0"/>
              <a:t>exemplos de treinamento</a:t>
            </a:r>
            <a:r>
              <a:rPr lang="pt-BR" sz="2400" dirty="0"/>
              <a:t> que estão mais próximos no espaço de características. </a:t>
            </a:r>
          </a:p>
          <a:p>
            <a:endParaRPr lang="en-US" sz="2400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491880" y="3717032"/>
            <a:ext cx="1828800" cy="1752600"/>
            <a:chOff x="1474434" y="2895600"/>
            <a:chExt cx="1828800" cy="1752600"/>
          </a:xfrm>
        </p:grpSpPr>
        <p:sp>
          <p:nvSpPr>
            <p:cNvPr id="5" name="Isosceles Triangle 4"/>
            <p:cNvSpPr/>
            <p:nvPr/>
          </p:nvSpPr>
          <p:spPr>
            <a:xfrm>
              <a:off x="2742846" y="4038600"/>
              <a:ext cx="304800" cy="304800"/>
            </a:xfrm>
            <a:prstGeom prst="triangl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2742846" y="3200400"/>
              <a:ext cx="304800" cy="304800"/>
            </a:xfrm>
            <a:prstGeom prst="triangl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28446" y="3733800"/>
              <a:ext cx="304800" cy="3048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218971" y="3581400"/>
              <a:ext cx="381000" cy="381000"/>
            </a:xfrm>
            <a:prstGeom prst="ellipse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ysClr val="windowText" lastClr="000000"/>
                  </a:solidFill>
                </a:rPr>
                <a:t>?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1474434" y="2895600"/>
              <a:ext cx="1828800" cy="1752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3869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K-</a:t>
            </a:r>
            <a:r>
              <a:rPr lang="pt-BR" dirty="0" err="1"/>
              <a:t>Nearest</a:t>
            </a:r>
            <a:r>
              <a:rPr lang="pt-BR" dirty="0"/>
              <a:t> </a:t>
            </a:r>
            <a:r>
              <a:rPr lang="pt-BR" dirty="0" err="1"/>
              <a:t>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42992" cy="4525963"/>
          </a:xfrm>
        </p:spPr>
        <p:txBody>
          <a:bodyPr>
            <a:normAutofit/>
          </a:bodyPr>
          <a:lstStyle/>
          <a:p>
            <a:r>
              <a:rPr lang="pt-BR" sz="2400" dirty="0"/>
              <a:t>Para utilizar o KNN é necessário:</a:t>
            </a:r>
          </a:p>
          <a:p>
            <a:pPr lvl="1"/>
            <a:endParaRPr lang="pt-BR" sz="2400" dirty="0"/>
          </a:p>
          <a:p>
            <a:pPr lvl="1"/>
            <a:r>
              <a:rPr lang="pt-BR" sz="2000" b="1" dirty="0"/>
              <a:t>(1) </a:t>
            </a:r>
            <a:r>
              <a:rPr lang="pt-BR" sz="2000" dirty="0"/>
              <a:t>Um conjunto de exemplos de treinamento.</a:t>
            </a:r>
          </a:p>
          <a:p>
            <a:pPr lvl="1"/>
            <a:endParaRPr lang="pt-BR" sz="2000" dirty="0"/>
          </a:p>
          <a:p>
            <a:pPr lvl="1"/>
            <a:r>
              <a:rPr lang="pt-BR" sz="2000" b="1" dirty="0"/>
              <a:t>(2) </a:t>
            </a:r>
            <a:r>
              <a:rPr lang="pt-BR" sz="2000" dirty="0"/>
              <a:t>Definir uma métrica para calcular a distância entre os exemplos de treinamento. </a:t>
            </a:r>
          </a:p>
          <a:p>
            <a:pPr lvl="1"/>
            <a:endParaRPr lang="pt-BR" sz="2000" dirty="0"/>
          </a:p>
          <a:p>
            <a:pPr lvl="1"/>
            <a:r>
              <a:rPr lang="pt-BR" sz="2000" b="1" dirty="0"/>
              <a:t>(3) </a:t>
            </a:r>
            <a:r>
              <a:rPr lang="pt-BR" sz="2000" dirty="0"/>
              <a:t>Definir o valor de K (o número de vizinhos mais próximos que serão considerados pelo algoritmo).</a:t>
            </a:r>
          </a:p>
          <a:p>
            <a:endParaRPr lang="en-US" sz="3600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415608" y="2708920"/>
            <a:ext cx="1828800" cy="1752600"/>
            <a:chOff x="1474434" y="2895600"/>
            <a:chExt cx="1828800" cy="1752600"/>
          </a:xfrm>
        </p:grpSpPr>
        <p:sp>
          <p:nvSpPr>
            <p:cNvPr id="5" name="Isosceles Triangle 4"/>
            <p:cNvSpPr/>
            <p:nvPr/>
          </p:nvSpPr>
          <p:spPr>
            <a:xfrm>
              <a:off x="2742846" y="4038600"/>
              <a:ext cx="304800" cy="304800"/>
            </a:xfrm>
            <a:prstGeom prst="triangl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2742846" y="3200400"/>
              <a:ext cx="304800" cy="304800"/>
            </a:xfrm>
            <a:prstGeom prst="triangl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28446" y="3733800"/>
              <a:ext cx="304800" cy="3048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218971" y="3581400"/>
              <a:ext cx="381000" cy="381000"/>
            </a:xfrm>
            <a:prstGeom prst="ellipse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ysClr val="windowText" lastClr="000000"/>
                  </a:solidFill>
                </a:rPr>
                <a:t>?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1474434" y="2895600"/>
              <a:ext cx="1828800" cy="1752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63087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K-</a:t>
            </a:r>
            <a:r>
              <a:rPr lang="pt-BR" dirty="0" err="1"/>
              <a:t>Nearest</a:t>
            </a:r>
            <a:r>
              <a:rPr lang="pt-BR" dirty="0"/>
              <a:t> </a:t>
            </a:r>
            <a:r>
              <a:rPr lang="pt-BR" dirty="0" err="1"/>
              <a:t>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70984" cy="4525963"/>
          </a:xfrm>
        </p:spPr>
        <p:txBody>
          <a:bodyPr>
            <a:normAutofit/>
          </a:bodyPr>
          <a:lstStyle/>
          <a:p>
            <a:r>
              <a:rPr lang="pt-BR" sz="2400" dirty="0"/>
              <a:t>Classificar um exemplo desconhecido com o algoritmo KNN consiste em:</a:t>
            </a:r>
          </a:p>
          <a:p>
            <a:endParaRPr lang="pt-BR" sz="2400" dirty="0"/>
          </a:p>
          <a:p>
            <a:pPr lvl="1"/>
            <a:r>
              <a:rPr lang="pt-BR" sz="1800" b="1" dirty="0"/>
              <a:t>(1) </a:t>
            </a:r>
            <a:r>
              <a:rPr lang="pt-BR" sz="1800" dirty="0"/>
              <a:t>Calcular a distância entre o exemplo desconhecido e o outros exemplos do conjunto de treinamento.</a:t>
            </a:r>
          </a:p>
          <a:p>
            <a:pPr lvl="1"/>
            <a:endParaRPr lang="pt-BR" sz="1800" dirty="0"/>
          </a:p>
          <a:p>
            <a:pPr lvl="1"/>
            <a:r>
              <a:rPr lang="pt-BR" sz="1800" b="1" dirty="0"/>
              <a:t>(2) </a:t>
            </a:r>
            <a:r>
              <a:rPr lang="pt-BR" sz="1800" dirty="0"/>
              <a:t>Identificar os K vizinhos mais próximos.</a:t>
            </a:r>
          </a:p>
          <a:p>
            <a:pPr lvl="1"/>
            <a:endParaRPr lang="pt-BR" sz="1800" dirty="0"/>
          </a:p>
          <a:p>
            <a:pPr lvl="1"/>
            <a:r>
              <a:rPr lang="pt-BR" sz="1800" b="1" dirty="0"/>
              <a:t>(3) </a:t>
            </a:r>
            <a:r>
              <a:rPr lang="pt-BR" sz="1800" dirty="0"/>
              <a:t>Utilizar o rotulo da classe dos vizinhos mais próximos para determinar o rótulo de classe do exemplo desconhecido (votação majoritária</a:t>
            </a:r>
            <a:r>
              <a:rPr lang="pt-BR" sz="1800" dirty="0" smtClean="0"/>
              <a:t>).</a:t>
            </a:r>
            <a:endParaRPr lang="pt-BR" sz="1800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415608" y="2708920"/>
            <a:ext cx="1828800" cy="1752600"/>
            <a:chOff x="1474434" y="2895600"/>
            <a:chExt cx="1828800" cy="1752600"/>
          </a:xfrm>
        </p:grpSpPr>
        <p:sp>
          <p:nvSpPr>
            <p:cNvPr id="5" name="Isosceles Triangle 4"/>
            <p:cNvSpPr/>
            <p:nvPr/>
          </p:nvSpPr>
          <p:spPr>
            <a:xfrm>
              <a:off x="2742846" y="4038600"/>
              <a:ext cx="304800" cy="304800"/>
            </a:xfrm>
            <a:prstGeom prst="triangl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2742846" y="3200400"/>
              <a:ext cx="304800" cy="304800"/>
            </a:xfrm>
            <a:prstGeom prst="triangl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28446" y="3733800"/>
              <a:ext cx="304800" cy="3048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218971" y="3581400"/>
              <a:ext cx="381000" cy="381000"/>
            </a:xfrm>
            <a:prstGeom prst="ellipse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ysClr val="windowText" lastClr="000000"/>
                  </a:solidFill>
                </a:rPr>
                <a:t>?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1474434" y="2895600"/>
              <a:ext cx="1828800" cy="1752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534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Espaço </a:t>
            </a:r>
            <a:r>
              <a:rPr lang="pt-BR"/>
              <a:t>de </a:t>
            </a:r>
            <a:r>
              <a:rPr lang="pt-BR" smtClean="0"/>
              <a:t>Características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8739" y="2060848"/>
            <a:ext cx="5629565" cy="3612525"/>
            <a:chOff x="1102675" y="2276872"/>
            <a:chExt cx="5629565" cy="3612525"/>
          </a:xfrm>
        </p:grpSpPr>
        <p:grpSp>
          <p:nvGrpSpPr>
            <p:cNvPr id="5" name="Group 4"/>
            <p:cNvGrpSpPr/>
            <p:nvPr/>
          </p:nvGrpSpPr>
          <p:grpSpPr>
            <a:xfrm>
              <a:off x="2555776" y="2276872"/>
              <a:ext cx="3816424" cy="3024336"/>
              <a:chOff x="2555776" y="2492896"/>
              <a:chExt cx="3816424" cy="3024336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2555776" y="2492896"/>
                <a:ext cx="3816424" cy="3024336"/>
                <a:chOff x="4643214" y="2277666"/>
                <a:chExt cx="3816424" cy="3024336"/>
              </a:xfrm>
            </p:grpSpPr>
            <p:sp>
              <p:nvSpPr>
                <p:cNvPr id="12" name="AutoShape 9"/>
                <p:cNvSpPr>
                  <a:spLocks noChangeArrowheads="1"/>
                </p:cNvSpPr>
                <p:nvPr/>
              </p:nvSpPr>
              <p:spPr bwMode="auto">
                <a:xfrm>
                  <a:off x="6516865" y="3560347"/>
                  <a:ext cx="190800" cy="192230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3" name="AutoShape 10"/>
                <p:cNvSpPr>
                  <a:spLocks noChangeArrowheads="1"/>
                </p:cNvSpPr>
                <p:nvPr/>
              </p:nvSpPr>
              <p:spPr bwMode="auto">
                <a:xfrm>
                  <a:off x="7163494" y="4077866"/>
                  <a:ext cx="190800" cy="191093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" name="AutoShape 11"/>
                <p:cNvSpPr>
                  <a:spLocks noChangeArrowheads="1"/>
                </p:cNvSpPr>
                <p:nvPr/>
              </p:nvSpPr>
              <p:spPr bwMode="auto">
                <a:xfrm>
                  <a:off x="7811566" y="4149874"/>
                  <a:ext cx="190800" cy="192230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5" name="AutoShape 12"/>
                <p:cNvSpPr>
                  <a:spLocks noChangeArrowheads="1"/>
                </p:cNvSpPr>
                <p:nvPr/>
              </p:nvSpPr>
              <p:spPr bwMode="auto">
                <a:xfrm>
                  <a:off x="6587430" y="2925738"/>
                  <a:ext cx="190800" cy="191093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6" name="AutoShape 13"/>
                <p:cNvSpPr>
                  <a:spLocks noChangeArrowheads="1"/>
                </p:cNvSpPr>
                <p:nvPr/>
              </p:nvSpPr>
              <p:spPr bwMode="auto">
                <a:xfrm>
                  <a:off x="7451526" y="3357786"/>
                  <a:ext cx="190800" cy="191093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7" name="AutoShape 14"/>
                <p:cNvSpPr>
                  <a:spLocks noChangeArrowheads="1"/>
                </p:cNvSpPr>
                <p:nvPr/>
              </p:nvSpPr>
              <p:spPr bwMode="auto">
                <a:xfrm>
                  <a:off x="5100486" y="4567321"/>
                  <a:ext cx="190800" cy="190800"/>
                </a:xfrm>
                <a:prstGeom prst="ellipse">
                  <a:avLst/>
                </a:prstGeom>
                <a:solidFill>
                  <a:srgbClr val="00B050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8" name="AutoShape 15"/>
                <p:cNvSpPr>
                  <a:spLocks noChangeArrowheads="1"/>
                </p:cNvSpPr>
                <p:nvPr/>
              </p:nvSpPr>
              <p:spPr bwMode="auto">
                <a:xfrm>
                  <a:off x="5867350" y="3789834"/>
                  <a:ext cx="190800" cy="190800"/>
                </a:xfrm>
                <a:prstGeom prst="ellipse">
                  <a:avLst/>
                </a:prstGeom>
                <a:solidFill>
                  <a:srgbClr val="00B050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9" name="AutoShape 16"/>
                <p:cNvSpPr>
                  <a:spLocks noChangeArrowheads="1"/>
                </p:cNvSpPr>
                <p:nvPr/>
              </p:nvSpPr>
              <p:spPr bwMode="auto">
                <a:xfrm>
                  <a:off x="5651326" y="4581922"/>
                  <a:ext cx="190800" cy="190800"/>
                </a:xfrm>
                <a:prstGeom prst="ellipse">
                  <a:avLst/>
                </a:prstGeom>
                <a:solidFill>
                  <a:srgbClr val="00B050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20" name="AutoShape 17"/>
                <p:cNvSpPr>
                  <a:spLocks noChangeArrowheads="1"/>
                </p:cNvSpPr>
                <p:nvPr/>
              </p:nvSpPr>
              <p:spPr bwMode="auto">
                <a:xfrm>
                  <a:off x="5291286" y="3717826"/>
                  <a:ext cx="190800" cy="190800"/>
                </a:xfrm>
                <a:prstGeom prst="ellipse">
                  <a:avLst/>
                </a:prstGeom>
                <a:solidFill>
                  <a:srgbClr val="00B050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21" name="AutoShape 18"/>
                <p:cNvSpPr>
                  <a:spLocks noChangeArrowheads="1"/>
                </p:cNvSpPr>
                <p:nvPr/>
              </p:nvSpPr>
              <p:spPr bwMode="auto">
                <a:xfrm>
                  <a:off x="6227390" y="4437906"/>
                  <a:ext cx="190800" cy="190800"/>
                </a:xfrm>
                <a:prstGeom prst="ellipse">
                  <a:avLst/>
                </a:prstGeom>
                <a:solidFill>
                  <a:srgbClr val="00B050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cxnSp>
              <p:nvCxnSpPr>
                <p:cNvPr id="22" name="Straight Arrow Connector 21"/>
                <p:cNvCxnSpPr/>
                <p:nvPr/>
              </p:nvCxnSpPr>
              <p:spPr bwMode="auto">
                <a:xfrm>
                  <a:off x="4644008" y="5299620"/>
                  <a:ext cx="3815630" cy="2382"/>
                </a:xfrm>
                <a:prstGeom prst="straightConnector1">
                  <a:avLst/>
                </a:prstGeom>
                <a:solidFill>
                  <a:schemeClr val="hlink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23" name="Straight Arrow Connector 22"/>
                <p:cNvCxnSpPr/>
                <p:nvPr/>
              </p:nvCxnSpPr>
              <p:spPr bwMode="auto">
                <a:xfrm rot="5400000" flipH="1" flipV="1">
                  <a:off x="3131840" y="3789040"/>
                  <a:ext cx="3024336" cy="1588"/>
                </a:xfrm>
                <a:prstGeom prst="straightConnector1">
                  <a:avLst/>
                </a:prstGeom>
                <a:solidFill>
                  <a:schemeClr val="hlink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sp>
            <p:nvSpPr>
              <p:cNvPr id="11" name="AutoShape 11"/>
              <p:cNvSpPr>
                <a:spLocks noChangeArrowheads="1"/>
              </p:cNvSpPr>
              <p:nvPr/>
            </p:nvSpPr>
            <p:spPr bwMode="auto">
              <a:xfrm>
                <a:off x="5364088" y="4797152"/>
                <a:ext cx="190800" cy="192230"/>
              </a:xfrm>
              <a:prstGeom prst="ellipse">
                <a:avLst/>
              </a:prstGeom>
              <a:solidFill>
                <a:srgbClr val="0070C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102675" y="3553271"/>
              <a:ext cx="8050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>
                  <a:solidFill>
                    <a:srgbClr val="000000"/>
                  </a:solidFill>
                  <a:latin typeface="+mn-lt"/>
                </a:rPr>
                <a:t>Altura</a:t>
              </a:r>
              <a:endParaRPr lang="pt-BR" sz="1400" b="1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40673" y="5581620"/>
              <a:ext cx="66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>
                  <a:solidFill>
                    <a:srgbClr val="000000"/>
                  </a:solidFill>
                  <a:latin typeface="+mn-lt"/>
                </a:rPr>
                <a:t>Peso</a:t>
              </a:r>
              <a:endParaRPr lang="pt-BR" sz="1400" b="1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83768" y="5301208"/>
              <a:ext cx="42484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20    40    60     70    90    110   130   150         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79712" y="2420888"/>
              <a:ext cx="720080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2,20</a:t>
              </a:r>
            </a:p>
            <a:p>
              <a:pPr algn="l"/>
              <a:endParaRPr lang="pt-BR" sz="1400" dirty="0" smtClean="0">
                <a:solidFill>
                  <a:srgbClr val="000000"/>
                </a:solidFill>
                <a:latin typeface="+mn-lt"/>
              </a:endParaRPr>
            </a:p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2,00</a:t>
              </a:r>
            </a:p>
            <a:p>
              <a:pPr algn="l"/>
              <a:endParaRPr lang="pt-BR" sz="1400" dirty="0" smtClean="0">
                <a:solidFill>
                  <a:srgbClr val="000000"/>
                </a:solidFill>
                <a:latin typeface="+mn-lt"/>
              </a:endParaRPr>
            </a:p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1,80</a:t>
              </a:r>
            </a:p>
            <a:p>
              <a:pPr algn="l"/>
              <a:endParaRPr lang="pt-BR" sz="1400" dirty="0" smtClean="0">
                <a:solidFill>
                  <a:srgbClr val="000000"/>
                </a:solidFill>
                <a:latin typeface="+mn-lt"/>
              </a:endParaRPr>
            </a:p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1,60</a:t>
              </a:r>
            </a:p>
            <a:p>
              <a:pPr algn="l"/>
              <a:endParaRPr lang="pt-BR" sz="1400" dirty="0" smtClean="0">
                <a:solidFill>
                  <a:srgbClr val="000000"/>
                </a:solidFill>
                <a:latin typeface="+mn-lt"/>
              </a:endParaRPr>
            </a:p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1,40</a:t>
              </a:r>
            </a:p>
            <a:p>
              <a:pPr algn="l"/>
              <a:endParaRPr lang="pt-BR" sz="1400" dirty="0" smtClean="0">
                <a:solidFill>
                  <a:srgbClr val="000000"/>
                </a:solidFill>
                <a:latin typeface="+mn-lt"/>
              </a:endParaRPr>
            </a:p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1,20</a:t>
              </a:r>
            </a:p>
            <a:p>
              <a:pPr algn="l"/>
              <a:endParaRPr lang="pt-BR" sz="1400" dirty="0" smtClean="0">
                <a:solidFill>
                  <a:srgbClr val="000000"/>
                </a:solidFill>
                <a:latin typeface="+mn-lt"/>
              </a:endParaRPr>
            </a:p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1,10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24" name="AutoShape 10"/>
          <p:cNvSpPr>
            <a:spLocks noChangeArrowheads="1"/>
          </p:cNvSpPr>
          <p:nvPr/>
        </p:nvSpPr>
        <p:spPr bwMode="auto">
          <a:xfrm>
            <a:off x="5556720" y="3427785"/>
            <a:ext cx="190800" cy="19109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4658539" y="4653136"/>
            <a:ext cx="190800" cy="19109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auto">
          <a:xfrm>
            <a:off x="5076056" y="3861048"/>
            <a:ext cx="190800" cy="19109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27" name="Group 26"/>
          <p:cNvGrpSpPr/>
          <p:nvPr/>
        </p:nvGrpSpPr>
        <p:grpSpPr>
          <a:xfrm>
            <a:off x="5196291" y="3304076"/>
            <a:ext cx="771803" cy="556972"/>
            <a:chOff x="5196291" y="3304076"/>
            <a:chExt cx="771803" cy="556972"/>
          </a:xfrm>
        </p:grpSpPr>
        <p:cxnSp>
          <p:nvCxnSpPr>
            <p:cNvPr id="28" name="Straight Connector 27"/>
            <p:cNvCxnSpPr>
              <a:stCxn id="24" idx="5"/>
              <a:endCxn id="13" idx="0"/>
            </p:cNvCxnSpPr>
            <p:nvPr/>
          </p:nvCxnSpPr>
          <p:spPr bwMode="auto">
            <a:xfrm>
              <a:off x="5719578" y="3590893"/>
              <a:ext cx="27942" cy="270155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12" idx="6"/>
              <a:endCxn id="24" idx="2"/>
            </p:cNvCxnSpPr>
            <p:nvPr/>
          </p:nvCxnSpPr>
          <p:spPr bwMode="auto">
            <a:xfrm>
              <a:off x="5196291" y="3439644"/>
              <a:ext cx="360429" cy="83688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>
              <a:stCxn id="16" idx="3"/>
              <a:endCxn id="24" idx="7"/>
            </p:cNvCxnSpPr>
            <p:nvPr/>
          </p:nvCxnSpPr>
          <p:spPr bwMode="auto">
            <a:xfrm flipH="1">
              <a:off x="5719578" y="3304076"/>
              <a:ext cx="248516" cy="151694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3751970" y="4411888"/>
            <a:ext cx="1059446" cy="336795"/>
            <a:chOff x="3751970" y="4411888"/>
            <a:chExt cx="1059446" cy="336795"/>
          </a:xfrm>
        </p:grpSpPr>
        <p:cxnSp>
          <p:nvCxnSpPr>
            <p:cNvPr id="32" name="Straight Connector 31"/>
            <p:cNvCxnSpPr>
              <a:stCxn id="21" idx="4"/>
              <a:endCxn id="25" idx="0"/>
            </p:cNvCxnSpPr>
            <p:nvPr/>
          </p:nvCxnSpPr>
          <p:spPr bwMode="auto">
            <a:xfrm flipH="1">
              <a:off x="4753939" y="4411888"/>
              <a:ext cx="57477" cy="241248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19" idx="5"/>
              <a:endCxn id="25" idx="1"/>
            </p:cNvCxnSpPr>
            <p:nvPr/>
          </p:nvCxnSpPr>
          <p:spPr bwMode="auto">
            <a:xfrm>
              <a:off x="4302810" y="4527962"/>
              <a:ext cx="383671" cy="153159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>
              <a:stCxn id="17" idx="5"/>
              <a:endCxn id="25" idx="2"/>
            </p:cNvCxnSpPr>
            <p:nvPr/>
          </p:nvCxnSpPr>
          <p:spPr bwMode="auto">
            <a:xfrm>
              <a:off x="3751970" y="4513361"/>
              <a:ext cx="906569" cy="235322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4878874" y="3535759"/>
            <a:ext cx="773246" cy="713271"/>
            <a:chOff x="4878874" y="3535759"/>
            <a:chExt cx="773246" cy="713271"/>
          </a:xfrm>
        </p:grpSpPr>
        <p:cxnSp>
          <p:nvCxnSpPr>
            <p:cNvPr id="36" name="Straight Connector 35"/>
            <p:cNvCxnSpPr>
              <a:stCxn id="13" idx="2"/>
              <a:endCxn id="26" idx="6"/>
            </p:cNvCxnSpPr>
            <p:nvPr/>
          </p:nvCxnSpPr>
          <p:spPr bwMode="auto">
            <a:xfrm flipH="1">
              <a:off x="5266856" y="3956595"/>
              <a:ext cx="385264" cy="0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>
              <a:stCxn id="26" idx="0"/>
              <a:endCxn id="12" idx="4"/>
            </p:cNvCxnSpPr>
            <p:nvPr/>
          </p:nvCxnSpPr>
          <p:spPr bwMode="auto">
            <a:xfrm flipH="1" flipV="1">
              <a:off x="5100891" y="3535759"/>
              <a:ext cx="70565" cy="325289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>
              <a:stCxn id="26" idx="3"/>
              <a:endCxn id="21" idx="7"/>
            </p:cNvCxnSpPr>
            <p:nvPr/>
          </p:nvCxnSpPr>
          <p:spPr bwMode="auto">
            <a:xfrm flipH="1">
              <a:off x="4878874" y="4024156"/>
              <a:ext cx="225124" cy="224874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2664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K-</a:t>
            </a:r>
            <a:r>
              <a:rPr lang="pt-BR" dirty="0" err="1"/>
              <a:t>Nearest</a:t>
            </a:r>
            <a:r>
              <a:rPr lang="pt-BR" dirty="0"/>
              <a:t> </a:t>
            </a:r>
            <a:r>
              <a:rPr lang="pt-BR" dirty="0" err="1"/>
              <a:t>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Calculando a distancia entre dois pontos:</a:t>
            </a:r>
          </a:p>
          <a:p>
            <a:pPr lvl="1"/>
            <a:r>
              <a:rPr lang="pt-BR" sz="2000" dirty="0"/>
              <a:t>Existem varias formas diferentes de calcular essa distancia. A mais simples é a distancia euclidiana:</a:t>
            </a:r>
          </a:p>
          <a:p>
            <a:pPr lvl="1"/>
            <a:endParaRPr lang="pt-BR" sz="2000" dirty="0"/>
          </a:p>
          <a:p>
            <a:pPr lvl="1"/>
            <a:endParaRPr lang="pt-BR" sz="2000" dirty="0"/>
          </a:p>
          <a:p>
            <a:pPr lvl="1"/>
            <a:endParaRPr lang="pt-BR" sz="1400" dirty="0"/>
          </a:p>
          <a:p>
            <a:pPr lvl="1"/>
            <a:r>
              <a:rPr lang="pt-BR" sz="2000" dirty="0"/>
              <a:t>É importante normalizar os dados.</a:t>
            </a:r>
          </a:p>
          <a:p>
            <a:pPr lvl="1"/>
            <a:endParaRPr lang="pt-BR" sz="1400" dirty="0"/>
          </a:p>
          <a:p>
            <a:pPr lvl="1"/>
            <a:r>
              <a:rPr lang="pt-BR" sz="2000" dirty="0"/>
              <a:t>Outras formas de mediar a distancia:</a:t>
            </a:r>
          </a:p>
          <a:p>
            <a:pPr lvl="2"/>
            <a:r>
              <a:rPr lang="pt-BR" sz="1600" dirty="0"/>
              <a:t>Distância de </a:t>
            </a:r>
            <a:r>
              <a:rPr lang="pt-BR" sz="1600" dirty="0" err="1"/>
              <a:t>Mahalanobis</a:t>
            </a:r>
            <a:r>
              <a:rPr lang="pt-BR" sz="1600" dirty="0"/>
              <a:t>.</a:t>
            </a:r>
          </a:p>
          <a:p>
            <a:pPr lvl="2"/>
            <a:r>
              <a:rPr lang="pt-BR" sz="1600" dirty="0"/>
              <a:t>Distância de </a:t>
            </a:r>
            <a:r>
              <a:rPr lang="pt-BR" sz="1600" dirty="0" err="1"/>
              <a:t>Minkowsky</a:t>
            </a:r>
            <a:r>
              <a:rPr lang="pt-BR" sz="1600" dirty="0"/>
              <a:t>.</a:t>
            </a:r>
          </a:p>
          <a:p>
            <a:pPr lvl="2"/>
            <a:r>
              <a:rPr lang="pt-BR" sz="1600" dirty="0" err="1"/>
              <a:t>Hamming</a:t>
            </a:r>
            <a:r>
              <a:rPr lang="pt-BR" sz="1600" dirty="0"/>
              <a:t> </a:t>
            </a:r>
            <a:r>
              <a:rPr lang="pt-BR" sz="1600" dirty="0" err="1"/>
              <a:t>Distance</a:t>
            </a:r>
            <a:r>
              <a:rPr lang="pt-BR" sz="1600" dirty="0"/>
              <a:t>.</a:t>
            </a:r>
          </a:p>
          <a:p>
            <a:pPr lvl="2"/>
            <a:r>
              <a:rPr lang="pt-BR" sz="1600" dirty="0"/>
              <a:t>...</a:t>
            </a:r>
          </a:p>
          <a:p>
            <a:pPr lvl="2">
              <a:buNone/>
            </a:pPr>
            <a:endParaRPr lang="pt-BR" sz="1600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01788" y="2852738"/>
          <a:ext cx="2538412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1497950" imgH="482391" progId="Equation.3">
                  <p:embed/>
                </p:oleObj>
              </mc:Choice>
              <mc:Fallback>
                <p:oleObj name="Equation" r:id="rId3" imgW="1497950" imgH="48239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8" y="2852738"/>
                        <a:ext cx="2538412" cy="81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454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K-</a:t>
            </a:r>
            <a:r>
              <a:rPr lang="pt-BR" dirty="0" err="1"/>
              <a:t>Nearest</a:t>
            </a:r>
            <a:r>
              <a:rPr lang="pt-BR" dirty="0"/>
              <a:t> </a:t>
            </a:r>
            <a:r>
              <a:rPr lang="pt-BR" dirty="0" err="1"/>
              <a:t>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Determinando a classe do exemplo desconhecido a partir da de lista de vizinhos mais próximos: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Considera-se o voto majoritário entre os rótulos de classe dos K vizinhos mais próximos.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Como escolher o valor de K?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52740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3951</TotalTime>
  <Words>598</Words>
  <Application>Microsoft Office PowerPoint</Application>
  <PresentationFormat>On-screen Show (4:3)</PresentationFormat>
  <Paragraphs>124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INF 1771 – Inteligência Artificial</vt:lpstr>
      <vt:lpstr>Formas de Aprendizado</vt:lpstr>
      <vt:lpstr>Aprendizado Supervisionado </vt:lpstr>
      <vt:lpstr>K-Nearest Neighbor</vt:lpstr>
      <vt:lpstr>K-Nearest Neighbor</vt:lpstr>
      <vt:lpstr>K-Nearest Neighbor</vt:lpstr>
      <vt:lpstr>Espaço de Características</vt:lpstr>
      <vt:lpstr>K-Nearest Neighbor</vt:lpstr>
      <vt:lpstr>K-Nearest Neighbor</vt:lpstr>
      <vt:lpstr>K-Nearest Neighbor</vt:lpstr>
      <vt:lpstr>K-Nearest Neighbor</vt:lpstr>
      <vt:lpstr>K-Nearest Neighbor</vt:lpstr>
      <vt:lpstr>K-Nearest Neighbor</vt:lpstr>
      <vt:lpstr>Leitura Complementar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K-Nearest Neighbor (KNN)</dc:title>
  <dc:creator>Edirlei Soares de Lima</dc:creator>
  <cp:lastModifiedBy>Edirlei</cp:lastModifiedBy>
  <cp:revision>415</cp:revision>
  <cp:lastPrinted>2011-10-02T19:34:20Z</cp:lastPrinted>
  <dcterms:created xsi:type="dcterms:W3CDTF">2011-09-17T12:50:29Z</dcterms:created>
  <dcterms:modified xsi:type="dcterms:W3CDTF">2012-11-06T12:00:41Z</dcterms:modified>
</cp:coreProperties>
</file>