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61" r:id="rId24"/>
    <p:sldId id="339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9" autoAdjust="0"/>
  </p:normalViewPr>
  <p:slideViewPr>
    <p:cSldViewPr>
      <p:cViewPr varScale="1">
        <p:scale>
          <a:sx n="131" d="100"/>
          <a:sy n="13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C575F21A-2DAD-422F-9F2B-65F9F683FBBC}" type="datetimeFigureOut">
              <a:rPr lang="en-US" smtClean="0"/>
              <a:t>10/17/2012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B454520B-149B-489E-904E-09FC9341D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13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57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4520B-149B-489E-904E-09FC9341DFA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793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41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708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21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538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0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8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90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9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982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71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16C12-9C4B-4939-A01A-C3FE557BE61F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46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16C12-9C4B-4939-A01A-C3FE557BE61F}" type="datetimeFigureOut">
              <a:rPr lang="en-US" smtClean="0"/>
              <a:t>10/17/2012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F0986-FA1C-4B4D-ACCC-9802EB7ED55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001816"/>
            <a:ext cx="2448272" cy="8469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243" y="3861048"/>
            <a:ext cx="2362757" cy="3000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1030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268760"/>
            <a:ext cx="8206680" cy="1470025"/>
          </a:xfrm>
        </p:spPr>
        <p:txBody>
          <a:bodyPr>
            <a:noAutofit/>
          </a:bodyPr>
          <a:lstStyle/>
          <a:p>
            <a:r>
              <a:rPr lang="en-US" sz="4800" dirty="0"/>
              <a:t>INF 1771 – </a:t>
            </a:r>
            <a:r>
              <a:rPr lang="en-US" sz="4800" dirty="0" err="1"/>
              <a:t>Inteligência</a:t>
            </a:r>
            <a:r>
              <a:rPr lang="en-US" sz="4800" dirty="0"/>
              <a:t> Artificial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484" y="5877272"/>
            <a:ext cx="6400800" cy="980728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chemeClr val="tx1"/>
                </a:solidFill>
              </a:rPr>
              <a:t>Edirlei</a:t>
            </a:r>
            <a:r>
              <a:rPr lang="en-US" sz="2200" dirty="0" smtClean="0">
                <a:solidFill>
                  <a:schemeClr val="tx1"/>
                </a:solidFill>
              </a:rPr>
              <a:t> Soares de Lima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&lt;elima@inf.puc-rio.br&gt;</a:t>
            </a:r>
          </a:p>
        </p:txBody>
      </p:sp>
      <p:pic>
        <p:nvPicPr>
          <p:cNvPr id="1026" name="Picture 2" descr="C:\Users\Edirlei\Desktop\puc-rio-cursos-2011.pn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-27384"/>
            <a:ext cx="4384675" cy="1014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539552" y="3140968"/>
            <a:ext cx="806489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3200" dirty="0" smtClean="0"/>
              <a:t>Aula 12 – </a:t>
            </a:r>
            <a:r>
              <a:rPr lang="pt-BR" sz="3200" dirty="0"/>
              <a:t>Planejamento em Ambientes </a:t>
            </a:r>
            <a:endParaRPr lang="pt-BR" sz="3200" dirty="0" smtClean="0"/>
          </a:p>
          <a:p>
            <a:pPr>
              <a:defRPr/>
            </a:pPr>
            <a:r>
              <a:rPr lang="pt-BR" sz="3200" dirty="0" smtClean="0"/>
              <a:t>Não-Determinísticos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38053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Grafo </a:t>
            </a:r>
            <a:r>
              <a:rPr lang="pt-BR" dirty="0" err="1"/>
              <a:t>And-Or</a:t>
            </a:r>
            <a:r>
              <a:rPr lang="pt-BR" dirty="0"/>
              <a:t> em Estados de Crença</a:t>
            </a:r>
            <a:endParaRPr lang="en-US" dirty="0"/>
          </a:p>
        </p:txBody>
      </p:sp>
      <p:pic>
        <p:nvPicPr>
          <p:cNvPr id="4" name="Picture 5" descr="vacuum-p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1508249"/>
            <a:ext cx="5551115" cy="4513039"/>
          </a:xfrm>
          <a:prstGeom prst="rect">
            <a:avLst/>
          </a:prstGeom>
          <a:noFill/>
        </p:spPr>
      </p:pic>
      <p:sp>
        <p:nvSpPr>
          <p:cNvPr id="5" name="Text Box 443"/>
          <p:cNvSpPr txBox="1">
            <a:spLocks noChangeArrowheads="1"/>
          </p:cNvSpPr>
          <p:nvPr/>
        </p:nvSpPr>
        <p:spPr bwMode="auto">
          <a:xfrm>
            <a:off x="5529759" y="2996952"/>
            <a:ext cx="1634529" cy="41549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pt-BR" sz="1000" b="0" dirty="0">
                <a:solidFill>
                  <a:srgbClr val="000000"/>
                </a:solidFill>
                <a:latin typeface="+mn-lt"/>
              </a:rPr>
              <a:t>Acreditava que </a:t>
            </a:r>
            <a:br>
              <a:rPr lang="pt-BR" sz="1000" b="0" dirty="0">
                <a:solidFill>
                  <a:srgbClr val="000000"/>
                </a:solidFill>
                <a:latin typeface="+mn-lt"/>
              </a:rPr>
            </a:br>
            <a:r>
              <a:rPr lang="pt-BR" sz="1000" b="0" dirty="0" smtClean="0">
                <a:solidFill>
                  <a:srgbClr val="000000"/>
                </a:solidFill>
                <a:latin typeface="+mn-lt"/>
              </a:rPr>
              <a:t>esquerda estava </a:t>
            </a:r>
            <a:r>
              <a:rPr lang="pt-BR" sz="1000" b="0" dirty="0">
                <a:solidFill>
                  <a:srgbClr val="000000"/>
                </a:solidFill>
                <a:latin typeface="+mn-lt"/>
              </a:rPr>
              <a:t>suja</a:t>
            </a:r>
          </a:p>
        </p:txBody>
      </p:sp>
      <p:sp>
        <p:nvSpPr>
          <p:cNvPr id="6" name="Text Box 445"/>
          <p:cNvSpPr txBox="1">
            <a:spLocks noChangeArrowheads="1"/>
          </p:cNvSpPr>
          <p:nvPr/>
        </p:nvSpPr>
        <p:spPr bwMode="auto">
          <a:xfrm>
            <a:off x="2123728" y="2996952"/>
            <a:ext cx="1656184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r>
              <a:rPr lang="pt-BR" sz="1000" b="0" dirty="0">
                <a:solidFill>
                  <a:srgbClr val="000000"/>
                </a:solidFill>
                <a:latin typeface="+mn-lt"/>
              </a:rPr>
              <a:t>Acreditava que </a:t>
            </a:r>
            <a:br>
              <a:rPr lang="pt-BR" sz="1000" b="0" dirty="0">
                <a:solidFill>
                  <a:srgbClr val="000000"/>
                </a:solidFill>
                <a:latin typeface="+mn-lt"/>
              </a:rPr>
            </a:br>
            <a:r>
              <a:rPr lang="pt-BR" sz="1000" b="0" dirty="0" smtClean="0">
                <a:solidFill>
                  <a:srgbClr val="000000"/>
                </a:solidFill>
                <a:latin typeface="+mn-lt"/>
              </a:rPr>
              <a:t>esquerda </a:t>
            </a:r>
            <a:r>
              <a:rPr lang="pt-BR" sz="1000" b="0" dirty="0">
                <a:solidFill>
                  <a:srgbClr val="000000"/>
                </a:solidFill>
                <a:latin typeface="+mn-lt"/>
              </a:rPr>
              <a:t>estava limpa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767289" y="1700808"/>
            <a:ext cx="1584325" cy="6477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pt-BR">
              <a:solidFill>
                <a:srgbClr val="000000"/>
              </a:solidFill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7074552" y="1792347"/>
            <a:ext cx="934871" cy="46166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1200" b="0" dirty="0">
                <a:solidFill>
                  <a:srgbClr val="000000"/>
                </a:solidFill>
                <a:latin typeface="+mn-lt"/>
              </a:rPr>
              <a:t>Estado </a:t>
            </a:r>
          </a:p>
          <a:p>
            <a:pPr algn="ctr"/>
            <a:r>
              <a:rPr lang="pt-BR" sz="1200" b="0" dirty="0">
                <a:solidFill>
                  <a:srgbClr val="000000"/>
                </a:solidFill>
                <a:latin typeface="+mn-lt"/>
              </a:rPr>
              <a:t>de crença</a:t>
            </a:r>
          </a:p>
        </p:txBody>
      </p:sp>
    </p:spTree>
    <p:extLst>
      <p:ext uri="{BB962C8B-B14F-4D97-AF65-F5344CB8AC3E}">
        <p14:creationId xmlns:p14="http://schemas.microsoft.com/office/powerpoint/2010/main" val="3370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Monitoramento da Execução com Replanejamento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Monitoramento da execução checa as percepções para ver se tudo está </a:t>
            </a:r>
            <a:r>
              <a:rPr lang="pt-BR" sz="2000" b="1" dirty="0"/>
              <a:t>indo de acordo com o plano</a:t>
            </a:r>
            <a:r>
              <a:rPr lang="pt-BR" sz="2000" dirty="0"/>
              <a:t>.</a:t>
            </a:r>
          </a:p>
          <a:p>
            <a:endParaRPr lang="pt-BR" sz="2000" dirty="0"/>
          </a:p>
          <a:p>
            <a:r>
              <a:rPr lang="pt-BR" sz="2000" b="1" dirty="0"/>
              <a:t>Existem</a:t>
            </a:r>
            <a:r>
              <a:rPr lang="pt-BR" sz="2000" dirty="0"/>
              <a:t> </a:t>
            </a:r>
            <a:r>
              <a:rPr lang="pt-BR" sz="2000" b="1" dirty="0"/>
              <a:t>dois tipos de monitoramento</a:t>
            </a:r>
            <a:r>
              <a:rPr lang="pt-BR" sz="2000" dirty="0"/>
              <a:t>:</a:t>
            </a:r>
          </a:p>
          <a:p>
            <a:pPr lvl="1"/>
            <a:endParaRPr lang="pt-BR" sz="1800" b="1" dirty="0"/>
          </a:p>
          <a:p>
            <a:pPr lvl="1"/>
            <a:r>
              <a:rPr lang="pt-BR" sz="1800" b="1" dirty="0"/>
              <a:t>Monitoramento da ação: </a:t>
            </a:r>
            <a:r>
              <a:rPr lang="pt-BR" sz="1800" dirty="0"/>
              <a:t>para ver se a próxima ação é aplicável.</a:t>
            </a:r>
          </a:p>
          <a:p>
            <a:pPr lvl="2"/>
            <a:r>
              <a:rPr lang="pt-BR" sz="1600" dirty="0"/>
              <a:t>Exemplo: a porta está fechada. </a:t>
            </a:r>
          </a:p>
          <a:p>
            <a:pPr lvl="2"/>
            <a:endParaRPr lang="pt-BR" sz="1600" dirty="0"/>
          </a:p>
          <a:p>
            <a:pPr lvl="1"/>
            <a:r>
              <a:rPr lang="pt-BR" sz="1800" b="1" dirty="0"/>
              <a:t>Monitoramento do plano: </a:t>
            </a:r>
            <a:r>
              <a:rPr lang="pt-BR" sz="1800" dirty="0"/>
              <a:t>ver se o plano ainda é viável</a:t>
            </a:r>
          </a:p>
          <a:p>
            <a:pPr lvl="2"/>
            <a:r>
              <a:rPr lang="pt-BR" sz="1600" dirty="0"/>
              <a:t>Exemplo: não tem mais dinheiro suficiente.</a:t>
            </a:r>
          </a:p>
          <a:p>
            <a:pPr lvl="2"/>
            <a:endParaRPr lang="pt-BR" sz="1600" dirty="0"/>
          </a:p>
          <a:p>
            <a:r>
              <a:rPr lang="pt-BR" sz="2000" b="1" dirty="0"/>
              <a:t>Replanejamento: </a:t>
            </a:r>
            <a:r>
              <a:rPr lang="pt-BR" sz="2000" dirty="0"/>
              <a:t>Se algo inesperado acontece, pede-se ao planejador um </a:t>
            </a:r>
            <a:r>
              <a:rPr lang="pt-BR" sz="2000" b="1" dirty="0"/>
              <a:t>novo plano </a:t>
            </a:r>
            <a:r>
              <a:rPr lang="pt-BR" sz="2000" dirty="0"/>
              <a:t>ou tentar reparar o plano </a:t>
            </a:r>
            <a:r>
              <a:rPr lang="pt-BR" sz="2000" dirty="0" smtClean="0"/>
              <a:t>antigo.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265528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Monitoramento da Execução com Replanejamento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 estratégia monitoramento e replanejamento pode ser aplicada em </a:t>
            </a:r>
            <a:r>
              <a:rPr lang="pt-BR" sz="2400" b="1" dirty="0"/>
              <a:t>todos os tipos problemas</a:t>
            </a:r>
            <a:r>
              <a:rPr lang="pt-BR" sz="2400" dirty="0"/>
              <a:t>.</a:t>
            </a:r>
          </a:p>
          <a:p>
            <a:endParaRPr lang="pt-BR" dirty="0"/>
          </a:p>
          <a:p>
            <a:pPr lvl="1"/>
            <a:r>
              <a:rPr lang="pt-BR" sz="2000" dirty="0"/>
              <a:t>Ambiente total ou parcialmente acessível.</a:t>
            </a:r>
          </a:p>
          <a:p>
            <a:pPr lvl="1"/>
            <a:r>
              <a:rPr lang="pt-BR" sz="2000" dirty="0"/>
              <a:t>Espaço de estados ou de planos.</a:t>
            </a:r>
          </a:p>
          <a:p>
            <a:pPr lvl="1"/>
            <a:r>
              <a:rPr lang="pt-BR" sz="2000" dirty="0"/>
              <a:t>Planos condicionais ou não.</a:t>
            </a:r>
          </a:p>
        </p:txBody>
      </p:sp>
    </p:spTree>
    <p:extLst>
      <p:ext uri="{BB962C8B-B14F-4D97-AF65-F5344CB8AC3E}">
        <p14:creationId xmlns:p14="http://schemas.microsoft.com/office/powerpoint/2010/main" val="27765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Monitoramento da Execução com Replanejamento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Monitoramento da ação (exemplo)</a:t>
            </a:r>
            <a:r>
              <a:rPr lang="pt-BR" sz="2000" dirty="0"/>
              <a:t>: </a:t>
            </a:r>
          </a:p>
          <a:p>
            <a:pPr lvl="1"/>
            <a:r>
              <a:rPr lang="pt-BR" sz="1600" b="1" dirty="0" err="1"/>
              <a:t>Whole</a:t>
            </a:r>
            <a:r>
              <a:rPr lang="pt-BR" sz="1600" b="1" dirty="0"/>
              <a:t> </a:t>
            </a:r>
            <a:r>
              <a:rPr lang="pt-BR" sz="1600" b="1" dirty="0" err="1"/>
              <a:t>plan</a:t>
            </a:r>
            <a:r>
              <a:rPr lang="pt-BR" sz="1600" b="1" dirty="0"/>
              <a:t> </a:t>
            </a:r>
            <a:r>
              <a:rPr lang="pt-BR" sz="1600" dirty="0"/>
              <a:t>= plano inteiro (inicial), S= start, G = </a:t>
            </a:r>
            <a:r>
              <a:rPr lang="pt-BR" sz="1600" dirty="0" err="1"/>
              <a:t>goal</a:t>
            </a:r>
            <a:r>
              <a:rPr lang="pt-BR" sz="1600" dirty="0"/>
              <a:t>.</a:t>
            </a:r>
          </a:p>
          <a:p>
            <a:pPr lvl="1"/>
            <a:r>
              <a:rPr lang="pt-BR" sz="1600" b="1" dirty="0" err="1"/>
              <a:t>Plan</a:t>
            </a:r>
            <a:r>
              <a:rPr lang="pt-BR" sz="1600" dirty="0"/>
              <a:t> = plano que resta.</a:t>
            </a:r>
          </a:p>
          <a:p>
            <a:pPr lvl="1"/>
            <a:r>
              <a:rPr lang="pt-BR" sz="1600" dirty="0"/>
              <a:t>O agente deveria chegar em </a:t>
            </a:r>
            <a:r>
              <a:rPr lang="pt-BR" sz="1600" b="1" dirty="0"/>
              <a:t>E</a:t>
            </a:r>
            <a:r>
              <a:rPr lang="pt-BR" sz="1600" dirty="0"/>
              <a:t> mas foi para </a:t>
            </a:r>
            <a:r>
              <a:rPr lang="pt-BR" sz="1600" b="1" dirty="0"/>
              <a:t>O</a:t>
            </a:r>
            <a:r>
              <a:rPr lang="pt-BR" sz="1600" dirty="0"/>
              <a:t>.</a:t>
            </a:r>
          </a:p>
          <a:p>
            <a:pPr lvl="1"/>
            <a:r>
              <a:rPr lang="pt-BR" sz="1600" dirty="0"/>
              <a:t>Então tenta encontrar um plano que leve de </a:t>
            </a:r>
            <a:r>
              <a:rPr lang="pt-BR" sz="1600" b="1" dirty="0"/>
              <a:t>O</a:t>
            </a:r>
            <a:r>
              <a:rPr lang="pt-BR" sz="1600" dirty="0"/>
              <a:t> a qualquer ponto de </a:t>
            </a:r>
            <a:r>
              <a:rPr lang="pt-BR" sz="1600" b="1" dirty="0" err="1"/>
              <a:t>WholePlan</a:t>
            </a:r>
            <a:r>
              <a:rPr lang="pt-BR" sz="1600" dirty="0" smtClean="0"/>
              <a:t>.</a:t>
            </a:r>
            <a:endParaRPr lang="pt-BR" sz="1600" dirty="0"/>
          </a:p>
        </p:txBody>
      </p:sp>
      <p:pic>
        <p:nvPicPr>
          <p:cNvPr id="4" name="Picture 4" descr="plan-repair"/>
          <p:cNvPicPr>
            <a:picLocks noChangeAspect="1" noChangeArrowheads="1"/>
          </p:cNvPicPr>
          <p:nvPr/>
        </p:nvPicPr>
        <p:blipFill>
          <a:blip r:embed="rId2" cstate="print"/>
          <a:srcRect b="62755"/>
          <a:stretch>
            <a:fillRect/>
          </a:stretch>
        </p:blipFill>
        <p:spPr bwMode="auto">
          <a:xfrm>
            <a:off x="1835696" y="3458616"/>
            <a:ext cx="5514975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plan-repair"/>
          <p:cNvPicPr>
            <a:picLocks noChangeAspect="1" noChangeArrowheads="1"/>
          </p:cNvPicPr>
          <p:nvPr/>
        </p:nvPicPr>
        <p:blipFill>
          <a:blip r:embed="rId2" cstate="print"/>
          <a:srcRect t="37245"/>
          <a:stretch>
            <a:fillRect/>
          </a:stretch>
        </p:blipFill>
        <p:spPr bwMode="auto">
          <a:xfrm>
            <a:off x="1835696" y="4466728"/>
            <a:ext cx="5514975" cy="1698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226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Monitoramento da Execução com Replanejamento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Monitorando plano: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Verifica, a cada passo, as pré-condições para o sucesso do </a:t>
            </a:r>
            <a:r>
              <a:rPr lang="pt-BR" sz="2400" b="1" dirty="0"/>
              <a:t>plano inteiro</a:t>
            </a:r>
            <a:r>
              <a:rPr lang="pt-BR" sz="2400" dirty="0"/>
              <a:t>.</a:t>
            </a:r>
          </a:p>
          <a:p>
            <a:pPr lvl="1"/>
            <a:endParaRPr lang="pt-BR" sz="1200" dirty="0"/>
          </a:p>
          <a:p>
            <a:pPr lvl="1"/>
            <a:r>
              <a:rPr lang="pt-BR" sz="2400" dirty="0"/>
              <a:t>Problemático em ambientes parcialmente acessíveis. </a:t>
            </a:r>
          </a:p>
          <a:p>
            <a:pPr lvl="1"/>
            <a:endParaRPr lang="pt-BR" sz="1400" dirty="0"/>
          </a:p>
          <a:p>
            <a:pPr lvl="1"/>
            <a:r>
              <a:rPr lang="pt-BR" sz="2400" dirty="0"/>
              <a:t>Pode-se perder mais tempo verificando todas as condições do futuro plano do que agindo.</a:t>
            </a:r>
          </a:p>
          <a:p>
            <a:pPr lvl="1"/>
            <a:endParaRPr lang="pt-BR" sz="1100" dirty="0"/>
          </a:p>
          <a:p>
            <a:pPr lvl="1"/>
            <a:r>
              <a:rPr lang="pt-BR" sz="2400" b="1" dirty="0"/>
              <a:t>Deve ser sempre mantido o monitoramento das ações</a:t>
            </a:r>
            <a:r>
              <a:rPr lang="pt-BR" sz="2400" b="1" dirty="0" smtClean="0"/>
              <a:t>.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val="1777305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Planejamento Contínuo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b="1" dirty="0"/>
              <a:t>Diferenças:</a:t>
            </a:r>
          </a:p>
          <a:p>
            <a:pPr lvl="1"/>
            <a:r>
              <a:rPr lang="pt-BR" sz="2000" dirty="0"/>
              <a:t>Cria planos </a:t>
            </a:r>
            <a:r>
              <a:rPr lang="pt-BR" sz="2000" dirty="0" err="1"/>
              <a:t>incrementalmente</a:t>
            </a:r>
            <a:r>
              <a:rPr lang="pt-BR" sz="2000" dirty="0"/>
              <a:t> (dentro de limites de tempo)</a:t>
            </a:r>
          </a:p>
          <a:p>
            <a:pPr lvl="1"/>
            <a:r>
              <a:rPr lang="pt-BR" sz="2000" dirty="0"/>
              <a:t>Pode começar a executar um plano mesmo que ele ainda esteja incompleto.</a:t>
            </a:r>
          </a:p>
          <a:p>
            <a:pPr lvl="1"/>
            <a:r>
              <a:rPr lang="pt-BR" sz="2000" dirty="0"/>
              <a:t>Continua planejando durante a execução do plano.</a:t>
            </a:r>
          </a:p>
          <a:p>
            <a:pPr lvl="1"/>
            <a:r>
              <a:rPr lang="pt-BR" sz="2000" dirty="0"/>
              <a:t>Pode mudar de objetivo durante a execução do plano. </a:t>
            </a:r>
          </a:p>
          <a:p>
            <a:pPr lvl="1"/>
            <a:endParaRPr lang="pt-BR" sz="2000" dirty="0"/>
          </a:p>
          <a:p>
            <a:r>
              <a:rPr lang="pt-BR" sz="2400" b="1" dirty="0"/>
              <a:t>É capaz de intercalar continuamente entre:</a:t>
            </a:r>
          </a:p>
          <a:p>
            <a:pPr lvl="1"/>
            <a:r>
              <a:rPr lang="pt-BR" sz="2000" dirty="0"/>
              <a:t>Execução de passos (de percepção e efetivação).</a:t>
            </a:r>
          </a:p>
          <a:p>
            <a:pPr lvl="1"/>
            <a:r>
              <a:rPr lang="pt-BR" sz="2000" dirty="0"/>
              <a:t>Monitoramento.</a:t>
            </a:r>
          </a:p>
          <a:p>
            <a:pPr lvl="1"/>
            <a:r>
              <a:rPr lang="pt-BR" sz="2000" dirty="0"/>
              <a:t>Replanejamento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02583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Planejamento Contínuo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/>
              <a:t>Exemplo dos blocos:</a:t>
            </a:r>
          </a:p>
          <a:p>
            <a:pPr lvl="1"/>
            <a:r>
              <a:rPr lang="pt-BR" sz="1800" dirty="0"/>
              <a:t>Plano de ordem parcial condicional.</a:t>
            </a:r>
          </a:p>
          <a:p>
            <a:pPr lvl="1"/>
            <a:r>
              <a:rPr lang="pt-BR" sz="1800" dirty="0"/>
              <a:t>Mundo observável (mas funcionaria igual em um mundo não observável)</a:t>
            </a:r>
          </a:p>
          <a:p>
            <a:pPr lvl="1"/>
            <a:endParaRPr lang="pt-BR" sz="900" dirty="0"/>
          </a:p>
          <a:p>
            <a:pPr lvl="1">
              <a:buNone/>
            </a:pPr>
            <a:r>
              <a:rPr lang="pt-BR" sz="2400" dirty="0"/>
              <a:t>	</a:t>
            </a:r>
            <a:r>
              <a:rPr lang="pt-BR" sz="1600" dirty="0" err="1"/>
              <a:t>Action</a:t>
            </a:r>
            <a:r>
              <a:rPr lang="pt-BR" sz="1600" dirty="0"/>
              <a:t>(Mover (x, y), </a:t>
            </a:r>
          </a:p>
          <a:p>
            <a:pPr lvl="1">
              <a:buNone/>
            </a:pPr>
            <a:r>
              <a:rPr lang="pt-BR" sz="1600" dirty="0"/>
              <a:t>   		 PRECOND: Limpo(x) </a:t>
            </a:r>
            <a:r>
              <a:rPr lang="pt-BR" sz="1600" dirty="0">
                <a:sym typeface="Symbol" pitchFamily="18" charset="2"/>
              </a:rPr>
              <a:t> </a:t>
            </a:r>
            <a:r>
              <a:rPr lang="pt-BR" sz="1600" dirty="0"/>
              <a:t>Limpo(y) </a:t>
            </a:r>
            <a:r>
              <a:rPr lang="pt-BR" sz="1600" dirty="0">
                <a:sym typeface="Symbol" pitchFamily="18" charset="2"/>
              </a:rPr>
              <a:t> </a:t>
            </a:r>
            <a:r>
              <a:rPr lang="pt-BR" sz="1600" dirty="0" err="1"/>
              <a:t>EmCima</a:t>
            </a:r>
            <a:r>
              <a:rPr lang="pt-BR" sz="1600" dirty="0"/>
              <a:t>(</a:t>
            </a:r>
            <a:r>
              <a:rPr lang="pt-BR" sz="1600" dirty="0" err="1"/>
              <a:t>x,z</a:t>
            </a:r>
            <a:r>
              <a:rPr lang="pt-BR" sz="1600" dirty="0"/>
              <a:t>)</a:t>
            </a:r>
          </a:p>
          <a:p>
            <a:pPr lvl="1">
              <a:buNone/>
            </a:pPr>
            <a:r>
              <a:rPr lang="pt-BR" sz="1600" dirty="0"/>
              <a:t>        </a:t>
            </a:r>
            <a:r>
              <a:rPr lang="pt-BR" sz="1600" dirty="0" smtClean="0"/>
              <a:t>   EFFECT</a:t>
            </a:r>
            <a:r>
              <a:rPr lang="pt-BR" sz="1600" dirty="0"/>
              <a:t>: </a:t>
            </a:r>
            <a:r>
              <a:rPr lang="pt-BR" sz="1600" dirty="0" err="1"/>
              <a:t>EmCima</a:t>
            </a:r>
            <a:r>
              <a:rPr lang="pt-BR" sz="1600" dirty="0"/>
              <a:t> (</a:t>
            </a:r>
            <a:r>
              <a:rPr lang="pt-BR" sz="1600" dirty="0" err="1"/>
              <a:t>x,y</a:t>
            </a:r>
            <a:r>
              <a:rPr lang="pt-BR" sz="1600" dirty="0"/>
              <a:t>) </a:t>
            </a:r>
            <a:r>
              <a:rPr lang="pt-BR" sz="1600" dirty="0">
                <a:sym typeface="Symbol" pitchFamily="18" charset="2"/>
              </a:rPr>
              <a:t> </a:t>
            </a:r>
            <a:r>
              <a:rPr lang="pt-BR" sz="1600" dirty="0"/>
              <a:t>Limpo(z) </a:t>
            </a:r>
            <a:r>
              <a:rPr lang="pt-BR" sz="1600" dirty="0">
                <a:sym typeface="Symbol" pitchFamily="18" charset="2"/>
              </a:rPr>
              <a:t> </a:t>
            </a:r>
            <a:r>
              <a:rPr lang="pt-BR" sz="1600" dirty="0" err="1"/>
              <a:t>EmCima</a:t>
            </a:r>
            <a:r>
              <a:rPr lang="pt-BR" sz="1600" dirty="0"/>
              <a:t>(</a:t>
            </a:r>
            <a:r>
              <a:rPr lang="pt-BR" sz="1600" dirty="0" err="1"/>
              <a:t>x,z</a:t>
            </a:r>
            <a:r>
              <a:rPr lang="pt-BR" sz="1600" dirty="0"/>
              <a:t>) </a:t>
            </a:r>
            <a:r>
              <a:rPr lang="pt-BR" sz="1600" dirty="0">
                <a:sym typeface="Symbol" pitchFamily="18" charset="2"/>
              </a:rPr>
              <a:t> </a:t>
            </a:r>
            <a:r>
              <a:rPr lang="pt-BR" sz="1600" dirty="0"/>
              <a:t>Limpo(y</a:t>
            </a:r>
            <a:r>
              <a:rPr lang="pt-BR" sz="1600" dirty="0" smtClean="0"/>
              <a:t>)).</a:t>
            </a:r>
            <a:endParaRPr lang="pt-BR" sz="1600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050876" y="4951189"/>
            <a:ext cx="2513012" cy="854075"/>
            <a:chOff x="625" y="1478"/>
            <a:chExt cx="1583" cy="538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625" y="2016"/>
              <a:ext cx="158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709" y="1718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093" y="1478"/>
              <a:ext cx="246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B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477" y="1478"/>
              <a:ext cx="246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C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1861" y="1478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D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724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1093" y="1732"/>
              <a:ext cx="247" cy="28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1108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" name="Rectangle 14"/>
            <p:cNvSpPr>
              <a:spLocks noChangeArrowheads="1"/>
            </p:cNvSpPr>
            <p:nvPr/>
          </p:nvSpPr>
          <p:spPr bwMode="auto">
            <a:xfrm>
              <a:off x="1876" y="1486"/>
              <a:ext cx="232" cy="24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" name="Rectangle 15"/>
            <p:cNvSpPr>
              <a:spLocks noChangeArrowheads="1"/>
            </p:cNvSpPr>
            <p:nvPr/>
          </p:nvSpPr>
          <p:spPr bwMode="auto">
            <a:xfrm>
              <a:off x="1876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1492" y="1500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" name="Rectangle 17"/>
            <p:cNvSpPr>
              <a:spLocks noChangeArrowheads="1"/>
            </p:cNvSpPr>
            <p:nvPr/>
          </p:nvSpPr>
          <p:spPr bwMode="auto">
            <a:xfrm>
              <a:off x="1492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7" name="Group 18"/>
          <p:cNvGrpSpPr>
            <a:grpSpLocks/>
          </p:cNvGrpSpPr>
          <p:nvPr/>
        </p:nvGrpSpPr>
        <p:grpSpPr bwMode="auto">
          <a:xfrm>
            <a:off x="5436096" y="4166765"/>
            <a:ext cx="2665412" cy="1616075"/>
            <a:chOff x="3649" y="998"/>
            <a:chExt cx="1679" cy="1018"/>
          </a:xfrm>
        </p:grpSpPr>
        <p:sp>
          <p:nvSpPr>
            <p:cNvPr id="18" name="Line 19"/>
            <p:cNvSpPr>
              <a:spLocks noChangeShapeType="1"/>
            </p:cNvSpPr>
            <p:nvPr/>
          </p:nvSpPr>
          <p:spPr bwMode="auto">
            <a:xfrm>
              <a:off x="3649" y="2016"/>
              <a:ext cx="167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" name="Rectangle 21"/>
            <p:cNvSpPr>
              <a:spLocks noChangeArrowheads="1"/>
            </p:cNvSpPr>
            <p:nvPr/>
          </p:nvSpPr>
          <p:spPr bwMode="auto">
            <a:xfrm>
              <a:off x="3781" y="1718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0" name="Rectangle 22"/>
            <p:cNvSpPr>
              <a:spLocks noChangeArrowheads="1"/>
            </p:cNvSpPr>
            <p:nvPr/>
          </p:nvSpPr>
          <p:spPr bwMode="auto">
            <a:xfrm>
              <a:off x="4165" y="1478"/>
              <a:ext cx="246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B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21" name="Rectangle 23"/>
            <p:cNvSpPr>
              <a:spLocks noChangeArrowheads="1"/>
            </p:cNvSpPr>
            <p:nvPr/>
          </p:nvSpPr>
          <p:spPr bwMode="auto">
            <a:xfrm>
              <a:off x="4933" y="1478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pt-BR" sz="2400" b="0">
                <a:latin typeface="Times New Roman" pitchFamily="18" charset="0"/>
              </a:endParaRPr>
            </a:p>
            <a:p>
              <a:pPr eaLnBrk="0" hangingPunct="0"/>
              <a:r>
                <a:rPr lang="pt-BR" sz="2400" b="0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22" name="Rectangle 24"/>
            <p:cNvSpPr>
              <a:spLocks noChangeArrowheads="1"/>
            </p:cNvSpPr>
            <p:nvPr/>
          </p:nvSpPr>
          <p:spPr bwMode="auto">
            <a:xfrm>
              <a:off x="4948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" name="Rectangle 25"/>
            <p:cNvSpPr>
              <a:spLocks noChangeArrowheads="1"/>
            </p:cNvSpPr>
            <p:nvPr/>
          </p:nvSpPr>
          <p:spPr bwMode="auto">
            <a:xfrm>
              <a:off x="4564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" name="Rectangle 26"/>
            <p:cNvSpPr>
              <a:spLocks noChangeArrowheads="1"/>
            </p:cNvSpPr>
            <p:nvPr/>
          </p:nvSpPr>
          <p:spPr bwMode="auto">
            <a:xfrm>
              <a:off x="3796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" name="Rectangle 27"/>
            <p:cNvSpPr>
              <a:spLocks noChangeArrowheads="1"/>
            </p:cNvSpPr>
            <p:nvPr/>
          </p:nvSpPr>
          <p:spPr bwMode="auto">
            <a:xfrm>
              <a:off x="4180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" name="Rectangle 28"/>
            <p:cNvSpPr>
              <a:spLocks noChangeArrowheads="1"/>
            </p:cNvSpPr>
            <p:nvPr/>
          </p:nvSpPr>
          <p:spPr bwMode="auto">
            <a:xfrm>
              <a:off x="4180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" name="Rectangle 29"/>
            <p:cNvSpPr>
              <a:spLocks noChangeArrowheads="1"/>
            </p:cNvSpPr>
            <p:nvPr/>
          </p:nvSpPr>
          <p:spPr bwMode="auto">
            <a:xfrm>
              <a:off x="4165" y="998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C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8" name="Rectangle 30"/>
            <p:cNvSpPr>
              <a:spLocks noChangeArrowheads="1"/>
            </p:cNvSpPr>
            <p:nvPr/>
          </p:nvSpPr>
          <p:spPr bwMode="auto">
            <a:xfrm>
              <a:off x="4180" y="1012"/>
              <a:ext cx="232" cy="23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" name="Rectangle 31"/>
            <p:cNvSpPr>
              <a:spLocks noChangeArrowheads="1"/>
            </p:cNvSpPr>
            <p:nvPr/>
          </p:nvSpPr>
          <p:spPr bwMode="auto">
            <a:xfrm>
              <a:off x="4180" y="1252"/>
              <a:ext cx="232" cy="23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" name="Rectangle 32"/>
            <p:cNvSpPr>
              <a:spLocks noChangeArrowheads="1"/>
            </p:cNvSpPr>
            <p:nvPr/>
          </p:nvSpPr>
          <p:spPr bwMode="auto">
            <a:xfrm>
              <a:off x="4549" y="1718"/>
              <a:ext cx="22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F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320252" y="4365104"/>
            <a:ext cx="1411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+mn-lt"/>
              </a:rPr>
              <a:t>Estado Inicial</a:t>
            </a:r>
            <a:endParaRPr lang="pt-BR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55120" y="4365104"/>
            <a:ext cx="981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+mn-lt"/>
              </a:rPr>
              <a:t>Objetivo</a:t>
            </a:r>
            <a:endParaRPr lang="pt-BR" dirty="0">
              <a:latin typeface="+mn-lt"/>
            </a:endParaRPr>
          </a:p>
        </p:txBody>
      </p:sp>
      <p:sp>
        <p:nvSpPr>
          <p:cNvPr id="33" name="Rectangle 17"/>
          <p:cNvSpPr>
            <a:spLocks noChangeArrowheads="1"/>
          </p:cNvSpPr>
          <p:nvPr/>
        </p:nvSpPr>
        <p:spPr bwMode="auto">
          <a:xfrm>
            <a:off x="1814736" y="5339556"/>
            <a:ext cx="368300" cy="368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52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Planejamento Contínuo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971600" y="3409774"/>
            <a:ext cx="7272808" cy="2467498"/>
            <a:chOff x="1349499" y="3263206"/>
            <a:chExt cx="7272808" cy="2467498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467320" y="4343326"/>
              <a:ext cx="666849" cy="339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b="0" dirty="0">
                  <a:latin typeface="Times New Roman" pitchFamily="18" charset="0"/>
                </a:rPr>
                <a:t>Início</a:t>
              </a:r>
              <a:endParaRPr lang="pt-BR" sz="2400" b="0" dirty="0">
                <a:latin typeface="Times New Roman" pitchFamily="18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987685" y="3551238"/>
              <a:ext cx="1258358" cy="339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b="0" dirty="0">
                  <a:latin typeface="Times New Roman" pitchFamily="18" charset="0"/>
                </a:rPr>
                <a:t>Mover (C,D)</a:t>
              </a:r>
            </a:p>
          </p:txBody>
        </p:sp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4877891" y="5279430"/>
              <a:ext cx="1258357" cy="3391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b="0" dirty="0">
                  <a:latin typeface="Times New Roman" pitchFamily="18" charset="0"/>
                </a:rPr>
                <a:t>Mover (D,B)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8104537" y="4348930"/>
              <a:ext cx="517770" cy="3391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b="0" dirty="0">
                  <a:latin typeface="Times New Roman" pitchFamily="18" charset="0"/>
                </a:rPr>
                <a:t>Fim</a:t>
              </a:r>
              <a:endParaRPr lang="pt-BR" sz="2400" b="0" dirty="0">
                <a:latin typeface="Times New Roman" pitchFamily="18" charset="0"/>
              </a:endParaRPr>
            </a:p>
          </p:txBody>
        </p:sp>
        <p:sp>
          <p:nvSpPr>
            <p:cNvPr id="9" name="Rectangle 21"/>
            <p:cNvSpPr>
              <a:spLocks noChangeArrowheads="1"/>
            </p:cNvSpPr>
            <p:nvPr/>
          </p:nvSpPr>
          <p:spPr bwMode="auto">
            <a:xfrm>
              <a:off x="2285603" y="3623246"/>
              <a:ext cx="1368152" cy="1816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NaMesa (A)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(B,E)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(C,F)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(D,G)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(A)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(C)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(D)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(B)</a:t>
              </a:r>
            </a:p>
          </p:txBody>
        </p:sp>
        <p:sp>
          <p:nvSpPr>
            <p:cNvPr id="10" name="Rectangle 22"/>
            <p:cNvSpPr>
              <a:spLocks noChangeArrowheads="1"/>
            </p:cNvSpPr>
            <p:nvPr/>
          </p:nvSpPr>
          <p:spPr bwMode="auto">
            <a:xfrm>
              <a:off x="3869779" y="4991398"/>
              <a:ext cx="1292020" cy="73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(D,G)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(D)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(B)</a:t>
              </a:r>
            </a:p>
          </p:txBody>
        </p:sp>
        <p:sp>
          <p:nvSpPr>
            <p:cNvPr id="11" name="Rectangle 23"/>
            <p:cNvSpPr>
              <a:spLocks noChangeArrowheads="1"/>
            </p:cNvSpPr>
            <p:nvPr/>
          </p:nvSpPr>
          <p:spPr bwMode="auto">
            <a:xfrm>
              <a:off x="4013795" y="3263206"/>
              <a:ext cx="1251946" cy="73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(C,F)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(C)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(D)</a:t>
              </a:r>
            </a:p>
          </p:txBody>
        </p:sp>
        <p:sp>
          <p:nvSpPr>
            <p:cNvPr id="12" name="Rectangle 24"/>
            <p:cNvSpPr>
              <a:spLocks noChangeArrowheads="1"/>
            </p:cNvSpPr>
            <p:nvPr/>
          </p:nvSpPr>
          <p:spPr bwMode="auto">
            <a:xfrm>
              <a:off x="6845449" y="4251512"/>
              <a:ext cx="1282403" cy="523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b="0" dirty="0">
                  <a:latin typeface="Times New Roman" pitchFamily="18" charset="0"/>
                </a:rPr>
                <a:t>EmCima (C,D)</a:t>
              </a:r>
            </a:p>
            <a:p>
              <a:pPr eaLnBrk="0" hangingPunct="0"/>
              <a:r>
                <a:rPr lang="pt-BR" sz="1400" b="0" dirty="0">
                  <a:latin typeface="Times New Roman" pitchFamily="18" charset="0"/>
                </a:rPr>
                <a:t>EmCima (D,B)</a:t>
              </a:r>
            </a:p>
          </p:txBody>
        </p:sp>
        <p:sp>
          <p:nvSpPr>
            <p:cNvPr id="13" name="Rectangle 25"/>
            <p:cNvSpPr>
              <a:spLocks noChangeArrowheads="1"/>
            </p:cNvSpPr>
            <p:nvPr/>
          </p:nvSpPr>
          <p:spPr bwMode="auto">
            <a:xfrm>
              <a:off x="1349499" y="4343326"/>
              <a:ext cx="825500" cy="3683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" name="Rectangle 26"/>
            <p:cNvSpPr>
              <a:spLocks noChangeArrowheads="1"/>
            </p:cNvSpPr>
            <p:nvPr/>
          </p:nvSpPr>
          <p:spPr bwMode="auto">
            <a:xfrm>
              <a:off x="8139017" y="4381829"/>
              <a:ext cx="432048" cy="276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4965139" y="3573463"/>
              <a:ext cx="1224136" cy="33781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 dirty="0"/>
            </a:p>
          </p:txBody>
        </p:sp>
        <p:sp>
          <p:nvSpPr>
            <p:cNvPr id="16" name="Rectangle 28"/>
            <p:cNvSpPr>
              <a:spLocks noChangeArrowheads="1"/>
            </p:cNvSpPr>
            <p:nvPr/>
          </p:nvSpPr>
          <p:spPr bwMode="auto">
            <a:xfrm>
              <a:off x="4939265" y="5301655"/>
              <a:ext cx="1152128" cy="31040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auto">
            <a:xfrm flipV="1">
              <a:off x="3437730" y="3407222"/>
              <a:ext cx="648073" cy="7920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auto">
            <a:xfrm flipV="1">
              <a:off x="3149699" y="3623246"/>
              <a:ext cx="936104" cy="12241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" name="Line 31"/>
            <p:cNvSpPr>
              <a:spLocks noChangeShapeType="1"/>
            </p:cNvSpPr>
            <p:nvPr/>
          </p:nvSpPr>
          <p:spPr bwMode="auto">
            <a:xfrm flipV="1">
              <a:off x="3149698" y="3839270"/>
              <a:ext cx="936105" cy="1296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" name="Line 32"/>
            <p:cNvSpPr>
              <a:spLocks noChangeShapeType="1"/>
            </p:cNvSpPr>
            <p:nvPr/>
          </p:nvSpPr>
          <p:spPr bwMode="auto">
            <a:xfrm>
              <a:off x="3509737" y="4415334"/>
              <a:ext cx="432050" cy="7920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" name="Line 33"/>
            <p:cNvSpPr>
              <a:spLocks noChangeShapeType="1"/>
            </p:cNvSpPr>
            <p:nvPr/>
          </p:nvSpPr>
          <p:spPr bwMode="auto">
            <a:xfrm>
              <a:off x="3149699" y="5135414"/>
              <a:ext cx="792088" cy="2160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" name="Line 34"/>
            <p:cNvSpPr>
              <a:spLocks noChangeShapeType="1"/>
            </p:cNvSpPr>
            <p:nvPr/>
          </p:nvSpPr>
          <p:spPr bwMode="auto">
            <a:xfrm>
              <a:off x="3149699" y="5279430"/>
              <a:ext cx="792088" cy="28803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" name="Line 35"/>
            <p:cNvSpPr>
              <a:spLocks noChangeShapeType="1"/>
            </p:cNvSpPr>
            <p:nvPr/>
          </p:nvSpPr>
          <p:spPr bwMode="auto">
            <a:xfrm flipV="1">
              <a:off x="5165923" y="3911278"/>
              <a:ext cx="0" cy="1368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" name="Line 36"/>
            <p:cNvSpPr>
              <a:spLocks noChangeShapeType="1"/>
            </p:cNvSpPr>
            <p:nvPr/>
          </p:nvSpPr>
          <p:spPr bwMode="auto">
            <a:xfrm>
              <a:off x="6246043" y="3767262"/>
              <a:ext cx="648072" cy="6480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" name="Line 37"/>
            <p:cNvSpPr>
              <a:spLocks noChangeShapeType="1"/>
            </p:cNvSpPr>
            <p:nvPr/>
          </p:nvSpPr>
          <p:spPr bwMode="auto">
            <a:xfrm flipV="1">
              <a:off x="6174035" y="4631358"/>
              <a:ext cx="792088" cy="8640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26" name="Group 4"/>
          <p:cNvGrpSpPr>
            <a:grpSpLocks/>
          </p:cNvGrpSpPr>
          <p:nvPr/>
        </p:nvGrpSpPr>
        <p:grpSpPr bwMode="auto">
          <a:xfrm>
            <a:off x="694604" y="2420888"/>
            <a:ext cx="2513012" cy="854075"/>
            <a:chOff x="625" y="1478"/>
            <a:chExt cx="1583" cy="538"/>
          </a:xfrm>
        </p:grpSpPr>
        <p:sp>
          <p:nvSpPr>
            <p:cNvPr id="27" name="Line 5"/>
            <p:cNvSpPr>
              <a:spLocks noChangeShapeType="1"/>
            </p:cNvSpPr>
            <p:nvPr/>
          </p:nvSpPr>
          <p:spPr bwMode="auto">
            <a:xfrm>
              <a:off x="625" y="2016"/>
              <a:ext cx="158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" name="Rectangle 7"/>
            <p:cNvSpPr>
              <a:spLocks noChangeArrowheads="1"/>
            </p:cNvSpPr>
            <p:nvPr/>
          </p:nvSpPr>
          <p:spPr bwMode="auto">
            <a:xfrm>
              <a:off x="709" y="1718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9" name="Rectangle 8"/>
            <p:cNvSpPr>
              <a:spLocks noChangeArrowheads="1"/>
            </p:cNvSpPr>
            <p:nvPr/>
          </p:nvSpPr>
          <p:spPr bwMode="auto">
            <a:xfrm>
              <a:off x="1093" y="1478"/>
              <a:ext cx="246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B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1477" y="1478"/>
              <a:ext cx="246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C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1861" y="1478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D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>
              <a:off x="724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auto">
            <a:xfrm>
              <a:off x="1108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" name="Rectangle 13"/>
            <p:cNvSpPr>
              <a:spLocks noChangeArrowheads="1"/>
            </p:cNvSpPr>
            <p:nvPr/>
          </p:nvSpPr>
          <p:spPr bwMode="auto">
            <a:xfrm>
              <a:off x="1108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" name="Rectangle 14"/>
            <p:cNvSpPr>
              <a:spLocks noChangeArrowheads="1"/>
            </p:cNvSpPr>
            <p:nvPr/>
          </p:nvSpPr>
          <p:spPr bwMode="auto">
            <a:xfrm>
              <a:off x="1876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" name="Rectangle 15"/>
            <p:cNvSpPr>
              <a:spLocks noChangeArrowheads="1"/>
            </p:cNvSpPr>
            <p:nvPr/>
          </p:nvSpPr>
          <p:spPr bwMode="auto">
            <a:xfrm>
              <a:off x="1876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" name="Rectangle 16"/>
            <p:cNvSpPr>
              <a:spLocks noChangeArrowheads="1"/>
            </p:cNvSpPr>
            <p:nvPr/>
          </p:nvSpPr>
          <p:spPr bwMode="auto">
            <a:xfrm>
              <a:off x="1492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8" name="Rectangle 17"/>
            <p:cNvSpPr>
              <a:spLocks noChangeArrowheads="1"/>
            </p:cNvSpPr>
            <p:nvPr/>
          </p:nvSpPr>
          <p:spPr bwMode="auto">
            <a:xfrm>
              <a:off x="1492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9" name="Group 18"/>
          <p:cNvGrpSpPr>
            <a:grpSpLocks/>
          </p:cNvGrpSpPr>
          <p:nvPr/>
        </p:nvGrpSpPr>
        <p:grpSpPr bwMode="auto">
          <a:xfrm>
            <a:off x="5868144" y="1596901"/>
            <a:ext cx="2665412" cy="1616075"/>
            <a:chOff x="3649" y="998"/>
            <a:chExt cx="1679" cy="1018"/>
          </a:xfrm>
        </p:grpSpPr>
        <p:sp>
          <p:nvSpPr>
            <p:cNvPr id="40" name="Line 19"/>
            <p:cNvSpPr>
              <a:spLocks noChangeShapeType="1"/>
            </p:cNvSpPr>
            <p:nvPr/>
          </p:nvSpPr>
          <p:spPr bwMode="auto">
            <a:xfrm>
              <a:off x="3649" y="2016"/>
              <a:ext cx="167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" name="Rectangle 21"/>
            <p:cNvSpPr>
              <a:spLocks noChangeArrowheads="1"/>
            </p:cNvSpPr>
            <p:nvPr/>
          </p:nvSpPr>
          <p:spPr bwMode="auto">
            <a:xfrm>
              <a:off x="3781" y="1718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2" name="Rectangle 22"/>
            <p:cNvSpPr>
              <a:spLocks noChangeArrowheads="1"/>
            </p:cNvSpPr>
            <p:nvPr/>
          </p:nvSpPr>
          <p:spPr bwMode="auto">
            <a:xfrm>
              <a:off x="4165" y="1478"/>
              <a:ext cx="246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B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43" name="Rectangle 23"/>
            <p:cNvSpPr>
              <a:spLocks noChangeArrowheads="1"/>
            </p:cNvSpPr>
            <p:nvPr/>
          </p:nvSpPr>
          <p:spPr bwMode="auto">
            <a:xfrm>
              <a:off x="4933" y="1478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pt-BR" sz="2400" b="0">
                <a:latin typeface="Times New Roman" pitchFamily="18" charset="0"/>
              </a:endParaRPr>
            </a:p>
            <a:p>
              <a:pPr eaLnBrk="0" hangingPunct="0"/>
              <a:r>
                <a:rPr lang="pt-BR" sz="2400" b="0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4948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4564" y="1732"/>
              <a:ext cx="232" cy="23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3796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4180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" name="Rectangle 28"/>
            <p:cNvSpPr>
              <a:spLocks noChangeArrowheads="1"/>
            </p:cNvSpPr>
            <p:nvPr/>
          </p:nvSpPr>
          <p:spPr bwMode="auto">
            <a:xfrm>
              <a:off x="4180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4165" y="998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C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4180" y="101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4180" y="125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2" name="Rectangle 32"/>
            <p:cNvSpPr>
              <a:spLocks noChangeArrowheads="1"/>
            </p:cNvSpPr>
            <p:nvPr/>
          </p:nvSpPr>
          <p:spPr bwMode="auto">
            <a:xfrm>
              <a:off x="4549" y="1718"/>
              <a:ext cx="225" cy="29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F</a:t>
              </a:r>
            </a:p>
          </p:txBody>
        </p:sp>
      </p:grpSp>
      <p:sp>
        <p:nvSpPr>
          <p:cNvPr id="53" name="Rectangle 52"/>
          <p:cNvSpPr/>
          <p:nvPr/>
        </p:nvSpPr>
        <p:spPr>
          <a:xfrm>
            <a:off x="1728192" y="1599183"/>
            <a:ext cx="4932040" cy="461665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txBody>
          <a:bodyPr wrap="square">
            <a:spAutoFit/>
          </a:bodyPr>
          <a:lstStyle/>
          <a:p>
            <a:pPr algn="l"/>
            <a:r>
              <a:rPr lang="pt-BR" sz="1200" dirty="0" smtClean="0">
                <a:latin typeface="+mn-lt"/>
              </a:rPr>
              <a:t>Supondo que nada acontece enquanto se planeja, o plano é rapidamente encontrado com planejamento de ordem parcial</a:t>
            </a:r>
            <a:endParaRPr lang="pt-BR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356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Planejamento Contínuo</a:t>
            </a:r>
            <a:endParaRPr lang="en-US" dirty="0"/>
          </a:p>
        </p:txBody>
      </p:sp>
      <p:grpSp>
        <p:nvGrpSpPr>
          <p:cNvPr id="4" name="Group 26"/>
          <p:cNvGrpSpPr/>
          <p:nvPr/>
        </p:nvGrpSpPr>
        <p:grpSpPr>
          <a:xfrm>
            <a:off x="971600" y="3409774"/>
            <a:ext cx="7272808" cy="2467498"/>
            <a:chOff x="1349499" y="3263206"/>
            <a:chExt cx="7272808" cy="2467498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467320" y="4343326"/>
              <a:ext cx="666849" cy="339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b="0" dirty="0">
                  <a:latin typeface="Times New Roman" pitchFamily="18" charset="0"/>
                </a:rPr>
                <a:t>Início</a:t>
              </a:r>
              <a:endParaRPr lang="pt-BR" sz="2400" b="0" dirty="0">
                <a:latin typeface="Times New Roman" pitchFamily="18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987685" y="3551238"/>
              <a:ext cx="1258358" cy="339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b="0" dirty="0">
                  <a:latin typeface="Times New Roman" pitchFamily="18" charset="0"/>
                </a:rPr>
                <a:t>Mover (C,D)</a:t>
              </a:r>
            </a:p>
          </p:txBody>
        </p:sp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4877891" y="5279430"/>
              <a:ext cx="1258357" cy="339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b="0" dirty="0">
                  <a:latin typeface="Times New Roman" pitchFamily="18" charset="0"/>
                </a:rPr>
                <a:t>Mover (D,B)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8104537" y="4348930"/>
              <a:ext cx="517770" cy="339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b="0" dirty="0">
                  <a:latin typeface="Times New Roman" pitchFamily="18" charset="0"/>
                </a:rPr>
                <a:t>Fim</a:t>
              </a:r>
              <a:endParaRPr lang="pt-BR" sz="2400" b="0" dirty="0">
                <a:latin typeface="Times New Roman" pitchFamily="18" charset="0"/>
              </a:endParaRPr>
            </a:p>
          </p:txBody>
        </p:sp>
        <p:sp>
          <p:nvSpPr>
            <p:cNvPr id="9" name="Rectangle 21"/>
            <p:cNvSpPr>
              <a:spLocks noChangeArrowheads="1"/>
            </p:cNvSpPr>
            <p:nvPr/>
          </p:nvSpPr>
          <p:spPr bwMode="auto">
            <a:xfrm>
              <a:off x="2285603" y="3623246"/>
              <a:ext cx="1368152" cy="1816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NaMesa (A)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(B,E)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(C,F)</a:t>
              </a:r>
            </a:p>
            <a:p>
              <a:pPr algn="l" eaLnBrk="0" hangingPunct="0"/>
              <a:r>
                <a:rPr lang="pt-BR" sz="1400" b="0" dirty="0">
                  <a:solidFill>
                    <a:srgbClr val="FF0000"/>
                  </a:solidFill>
                  <a:latin typeface="Times New Roman" pitchFamily="18" charset="0"/>
                </a:rPr>
                <a:t>EmCima (</a:t>
              </a:r>
              <a:r>
                <a:rPr lang="pt-BR" sz="1400" b="0" dirty="0" smtClean="0">
                  <a:solidFill>
                    <a:srgbClr val="FF0000"/>
                  </a:solidFill>
                  <a:latin typeface="Times New Roman" pitchFamily="18" charset="0"/>
                </a:rPr>
                <a:t>D,B)</a:t>
              </a:r>
              <a:endParaRPr lang="pt-BR" sz="1400" b="0" dirty="0">
                <a:solidFill>
                  <a:srgbClr val="FF0000"/>
                </a:solidFill>
                <a:latin typeface="Times New Roman" pitchFamily="18" charset="0"/>
              </a:endParaRP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(A)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(C)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(D)</a:t>
              </a:r>
            </a:p>
            <a:p>
              <a:pPr algn="l" eaLnBrk="0" hangingPunct="0"/>
              <a:r>
                <a:rPr lang="pt-BR" sz="1400" b="0" dirty="0">
                  <a:solidFill>
                    <a:srgbClr val="FF0000"/>
                  </a:solidFill>
                  <a:latin typeface="Times New Roman" pitchFamily="18" charset="0"/>
                </a:rPr>
                <a:t>Limpo </a:t>
              </a:r>
              <a:r>
                <a:rPr lang="pt-BR" sz="1400" b="0" dirty="0" smtClean="0">
                  <a:solidFill>
                    <a:srgbClr val="FF0000"/>
                  </a:solidFill>
                  <a:latin typeface="Times New Roman" pitchFamily="18" charset="0"/>
                </a:rPr>
                <a:t>(G)</a:t>
              </a:r>
              <a:endParaRPr lang="pt-BR" sz="1400" b="0" dirty="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Rectangle 22"/>
            <p:cNvSpPr>
              <a:spLocks noChangeArrowheads="1"/>
            </p:cNvSpPr>
            <p:nvPr/>
          </p:nvSpPr>
          <p:spPr bwMode="auto">
            <a:xfrm>
              <a:off x="3869779" y="4991398"/>
              <a:ext cx="1296830" cy="73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</a:t>
              </a:r>
              <a:r>
                <a:rPr lang="pt-BR" sz="1400" b="0" dirty="0" smtClean="0">
                  <a:latin typeface="Times New Roman" pitchFamily="18" charset="0"/>
                </a:rPr>
                <a:t>D, y)</a:t>
              </a:r>
              <a:endParaRPr lang="pt-BR" sz="1400" b="0" dirty="0">
                <a:latin typeface="Times New Roman" pitchFamily="18" charset="0"/>
              </a:endParaRP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(D)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(B)</a:t>
              </a:r>
            </a:p>
          </p:txBody>
        </p:sp>
        <p:sp>
          <p:nvSpPr>
            <p:cNvPr id="11" name="Rectangle 23"/>
            <p:cNvSpPr>
              <a:spLocks noChangeArrowheads="1"/>
            </p:cNvSpPr>
            <p:nvPr/>
          </p:nvSpPr>
          <p:spPr bwMode="auto">
            <a:xfrm>
              <a:off x="4013795" y="3263206"/>
              <a:ext cx="1251946" cy="73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(C,F)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(C)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(D)</a:t>
              </a:r>
            </a:p>
          </p:txBody>
        </p:sp>
        <p:sp>
          <p:nvSpPr>
            <p:cNvPr id="12" name="Rectangle 24"/>
            <p:cNvSpPr>
              <a:spLocks noChangeArrowheads="1"/>
            </p:cNvSpPr>
            <p:nvPr/>
          </p:nvSpPr>
          <p:spPr bwMode="auto">
            <a:xfrm>
              <a:off x="6845449" y="4251512"/>
              <a:ext cx="1282403" cy="523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b="0" dirty="0">
                  <a:latin typeface="Times New Roman" pitchFamily="18" charset="0"/>
                </a:rPr>
                <a:t>EmCima (C,D)</a:t>
              </a:r>
            </a:p>
            <a:p>
              <a:pPr eaLnBrk="0" hangingPunct="0"/>
              <a:r>
                <a:rPr lang="pt-BR" sz="1400" b="0" dirty="0">
                  <a:latin typeface="Times New Roman" pitchFamily="18" charset="0"/>
                </a:rPr>
                <a:t>EmCima (D,B)</a:t>
              </a:r>
            </a:p>
          </p:txBody>
        </p:sp>
        <p:sp>
          <p:nvSpPr>
            <p:cNvPr id="13" name="Rectangle 25"/>
            <p:cNvSpPr>
              <a:spLocks noChangeArrowheads="1"/>
            </p:cNvSpPr>
            <p:nvPr/>
          </p:nvSpPr>
          <p:spPr bwMode="auto">
            <a:xfrm>
              <a:off x="1349499" y="4343326"/>
              <a:ext cx="825500" cy="3683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" name="Rectangle 26"/>
            <p:cNvSpPr>
              <a:spLocks noChangeArrowheads="1"/>
            </p:cNvSpPr>
            <p:nvPr/>
          </p:nvSpPr>
          <p:spPr bwMode="auto">
            <a:xfrm>
              <a:off x="8139017" y="4381829"/>
              <a:ext cx="432048" cy="2768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4965139" y="3573463"/>
              <a:ext cx="1224136" cy="33781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 dirty="0"/>
            </a:p>
          </p:txBody>
        </p:sp>
        <p:sp>
          <p:nvSpPr>
            <p:cNvPr id="16" name="Rectangle 28"/>
            <p:cNvSpPr>
              <a:spLocks noChangeArrowheads="1"/>
            </p:cNvSpPr>
            <p:nvPr/>
          </p:nvSpPr>
          <p:spPr bwMode="auto">
            <a:xfrm>
              <a:off x="4939265" y="5301655"/>
              <a:ext cx="1152128" cy="3104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auto">
            <a:xfrm flipV="1">
              <a:off x="3437730" y="3407222"/>
              <a:ext cx="648073" cy="7920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auto">
            <a:xfrm flipV="1">
              <a:off x="3149699" y="3623246"/>
              <a:ext cx="936104" cy="12241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" name="Line 31"/>
            <p:cNvSpPr>
              <a:spLocks noChangeShapeType="1"/>
            </p:cNvSpPr>
            <p:nvPr/>
          </p:nvSpPr>
          <p:spPr bwMode="auto">
            <a:xfrm flipV="1">
              <a:off x="3149698" y="3839270"/>
              <a:ext cx="936105" cy="1296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" name="Line 33"/>
            <p:cNvSpPr>
              <a:spLocks noChangeShapeType="1"/>
            </p:cNvSpPr>
            <p:nvPr/>
          </p:nvSpPr>
          <p:spPr bwMode="auto">
            <a:xfrm>
              <a:off x="3149699" y="5135414"/>
              <a:ext cx="792088" cy="2160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V="1">
              <a:off x="5165923" y="3911278"/>
              <a:ext cx="0" cy="1368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" name="Line 36"/>
            <p:cNvSpPr>
              <a:spLocks noChangeShapeType="1"/>
            </p:cNvSpPr>
            <p:nvPr/>
          </p:nvSpPr>
          <p:spPr bwMode="auto">
            <a:xfrm>
              <a:off x="6246043" y="3767262"/>
              <a:ext cx="648072" cy="6480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" name="Line 37"/>
            <p:cNvSpPr>
              <a:spLocks noChangeShapeType="1"/>
            </p:cNvSpPr>
            <p:nvPr/>
          </p:nvSpPr>
          <p:spPr bwMode="auto">
            <a:xfrm flipV="1">
              <a:off x="6174035" y="4631358"/>
              <a:ext cx="792088" cy="8640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24" name="Group 4"/>
          <p:cNvGrpSpPr>
            <a:grpSpLocks/>
          </p:cNvGrpSpPr>
          <p:nvPr/>
        </p:nvGrpSpPr>
        <p:grpSpPr bwMode="auto">
          <a:xfrm>
            <a:off x="694604" y="2420888"/>
            <a:ext cx="2513012" cy="854075"/>
            <a:chOff x="625" y="1478"/>
            <a:chExt cx="1583" cy="538"/>
          </a:xfrm>
        </p:grpSpPr>
        <p:sp>
          <p:nvSpPr>
            <p:cNvPr id="25" name="Line 5"/>
            <p:cNvSpPr>
              <a:spLocks noChangeShapeType="1"/>
            </p:cNvSpPr>
            <p:nvPr/>
          </p:nvSpPr>
          <p:spPr bwMode="auto">
            <a:xfrm>
              <a:off x="625" y="2016"/>
              <a:ext cx="158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709" y="1718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1093" y="1478"/>
              <a:ext cx="246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B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1477" y="1478"/>
              <a:ext cx="246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C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1861" y="1478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D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>
              <a:off x="724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1108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" name="Rectangle 13"/>
            <p:cNvSpPr>
              <a:spLocks noChangeArrowheads="1"/>
            </p:cNvSpPr>
            <p:nvPr/>
          </p:nvSpPr>
          <p:spPr bwMode="auto">
            <a:xfrm>
              <a:off x="1108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>
              <a:off x="1876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" name="Rectangle 15"/>
            <p:cNvSpPr>
              <a:spLocks noChangeArrowheads="1"/>
            </p:cNvSpPr>
            <p:nvPr/>
          </p:nvSpPr>
          <p:spPr bwMode="auto">
            <a:xfrm>
              <a:off x="1876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" name="Rectangle 16"/>
            <p:cNvSpPr>
              <a:spLocks noChangeArrowheads="1"/>
            </p:cNvSpPr>
            <p:nvPr/>
          </p:nvSpPr>
          <p:spPr bwMode="auto">
            <a:xfrm>
              <a:off x="1492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" name="Rectangle 17"/>
            <p:cNvSpPr>
              <a:spLocks noChangeArrowheads="1"/>
            </p:cNvSpPr>
            <p:nvPr/>
          </p:nvSpPr>
          <p:spPr bwMode="auto">
            <a:xfrm>
              <a:off x="1492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37" name="Group 18"/>
          <p:cNvGrpSpPr>
            <a:grpSpLocks/>
          </p:cNvGrpSpPr>
          <p:nvPr/>
        </p:nvGrpSpPr>
        <p:grpSpPr bwMode="auto">
          <a:xfrm>
            <a:off x="5868144" y="1950917"/>
            <a:ext cx="2665412" cy="1262066"/>
            <a:chOff x="3649" y="1221"/>
            <a:chExt cx="1679" cy="795"/>
          </a:xfrm>
        </p:grpSpPr>
        <p:sp>
          <p:nvSpPr>
            <p:cNvPr id="38" name="Line 19"/>
            <p:cNvSpPr>
              <a:spLocks noChangeShapeType="1"/>
            </p:cNvSpPr>
            <p:nvPr/>
          </p:nvSpPr>
          <p:spPr bwMode="auto">
            <a:xfrm>
              <a:off x="3649" y="2016"/>
              <a:ext cx="167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" name="Rectangle 21"/>
            <p:cNvSpPr>
              <a:spLocks noChangeArrowheads="1"/>
            </p:cNvSpPr>
            <p:nvPr/>
          </p:nvSpPr>
          <p:spPr bwMode="auto">
            <a:xfrm>
              <a:off x="3781" y="1718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0" name="Rectangle 22"/>
            <p:cNvSpPr>
              <a:spLocks noChangeArrowheads="1"/>
            </p:cNvSpPr>
            <p:nvPr/>
          </p:nvSpPr>
          <p:spPr bwMode="auto">
            <a:xfrm>
              <a:off x="4165" y="1221"/>
              <a:ext cx="246" cy="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 smtClean="0">
                  <a:latin typeface="Times New Roman" pitchFamily="18" charset="0"/>
                </a:rPr>
                <a:t>D</a:t>
              </a:r>
            </a:p>
            <a:p>
              <a:pPr eaLnBrk="0" hangingPunct="0"/>
              <a:r>
                <a:rPr lang="pt-BR" sz="2400" b="0" dirty="0" smtClean="0">
                  <a:latin typeface="Times New Roman" pitchFamily="18" charset="0"/>
                </a:rPr>
                <a:t>B</a:t>
              </a:r>
              <a:endParaRPr lang="pt-BR" sz="2400" b="0" dirty="0">
                <a:latin typeface="Times New Roman" pitchFamily="18" charset="0"/>
              </a:endParaRP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41" name="Rectangle 23"/>
            <p:cNvSpPr>
              <a:spLocks noChangeArrowheads="1"/>
            </p:cNvSpPr>
            <p:nvPr/>
          </p:nvSpPr>
          <p:spPr bwMode="auto">
            <a:xfrm>
              <a:off x="4933" y="1478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pt-BR" sz="2400" b="0">
                <a:latin typeface="Times New Roman" pitchFamily="18" charset="0"/>
              </a:endParaRPr>
            </a:p>
            <a:p>
              <a:pPr eaLnBrk="0" hangingPunct="0"/>
              <a:r>
                <a:rPr lang="pt-BR" sz="2400" b="0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42" name="Rectangle 24"/>
            <p:cNvSpPr>
              <a:spLocks noChangeArrowheads="1"/>
            </p:cNvSpPr>
            <p:nvPr/>
          </p:nvSpPr>
          <p:spPr bwMode="auto">
            <a:xfrm>
              <a:off x="4948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3" name="Rectangle 25"/>
            <p:cNvSpPr>
              <a:spLocks noChangeArrowheads="1"/>
            </p:cNvSpPr>
            <p:nvPr/>
          </p:nvSpPr>
          <p:spPr bwMode="auto">
            <a:xfrm>
              <a:off x="4564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4" name="Rectangle 26"/>
            <p:cNvSpPr>
              <a:spLocks noChangeArrowheads="1"/>
            </p:cNvSpPr>
            <p:nvPr/>
          </p:nvSpPr>
          <p:spPr bwMode="auto">
            <a:xfrm>
              <a:off x="3796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" name="Rectangle 27"/>
            <p:cNvSpPr>
              <a:spLocks noChangeArrowheads="1"/>
            </p:cNvSpPr>
            <p:nvPr/>
          </p:nvSpPr>
          <p:spPr bwMode="auto">
            <a:xfrm>
              <a:off x="4180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" name="Rectangle 28"/>
            <p:cNvSpPr>
              <a:spLocks noChangeArrowheads="1"/>
            </p:cNvSpPr>
            <p:nvPr/>
          </p:nvSpPr>
          <p:spPr bwMode="auto">
            <a:xfrm>
              <a:off x="4180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7" name="Rectangle 29"/>
            <p:cNvSpPr>
              <a:spLocks noChangeArrowheads="1"/>
            </p:cNvSpPr>
            <p:nvPr/>
          </p:nvSpPr>
          <p:spPr bwMode="auto">
            <a:xfrm>
              <a:off x="4561" y="1465"/>
              <a:ext cx="2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 smtClean="0">
                  <a:latin typeface="Times New Roman" pitchFamily="18" charset="0"/>
                </a:rPr>
                <a:t>C</a:t>
              </a:r>
              <a:endParaRPr lang="pt-BR" sz="2400" b="0" dirty="0">
                <a:latin typeface="Times New Roman" pitchFamily="18" charset="0"/>
              </a:endParaRPr>
            </a:p>
          </p:txBody>
        </p:sp>
        <p:sp>
          <p:nvSpPr>
            <p:cNvPr id="48" name="Rectangle 30"/>
            <p:cNvSpPr>
              <a:spLocks noChangeArrowheads="1"/>
            </p:cNvSpPr>
            <p:nvPr/>
          </p:nvSpPr>
          <p:spPr bwMode="auto">
            <a:xfrm>
              <a:off x="4566" y="1496"/>
              <a:ext cx="232" cy="23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" name="Rectangle 31"/>
            <p:cNvSpPr>
              <a:spLocks noChangeArrowheads="1"/>
            </p:cNvSpPr>
            <p:nvPr/>
          </p:nvSpPr>
          <p:spPr bwMode="auto">
            <a:xfrm>
              <a:off x="4180" y="1252"/>
              <a:ext cx="232" cy="23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0" name="Rectangle 32"/>
            <p:cNvSpPr>
              <a:spLocks noChangeArrowheads="1"/>
            </p:cNvSpPr>
            <p:nvPr/>
          </p:nvSpPr>
          <p:spPr bwMode="auto">
            <a:xfrm>
              <a:off x="4549" y="1718"/>
              <a:ext cx="22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F</a:t>
              </a:r>
            </a:p>
          </p:txBody>
        </p:sp>
      </p:grpSp>
      <p:sp>
        <p:nvSpPr>
          <p:cNvPr id="51" name="Rectangle 50"/>
          <p:cNvSpPr/>
          <p:nvPr/>
        </p:nvSpPr>
        <p:spPr>
          <a:xfrm>
            <a:off x="1043608" y="1599183"/>
            <a:ext cx="5616624" cy="276999"/>
          </a:xfrm>
          <a:prstGeom prst="rect">
            <a:avLst/>
          </a:prstGeom>
          <a:ln>
            <a:solidFill>
              <a:srgbClr val="000000"/>
            </a:solidFill>
            <a:prstDash val="dash"/>
          </a:ln>
        </p:spPr>
        <p:txBody>
          <a:bodyPr wrap="square">
            <a:spAutoFit/>
          </a:bodyPr>
          <a:lstStyle/>
          <a:p>
            <a:pPr algn="l"/>
            <a:r>
              <a:rPr lang="pt-BR" sz="1200" dirty="0" smtClean="0">
                <a:latin typeface="+mn-lt"/>
              </a:rPr>
              <a:t>Antes da execução das ações, algo faz com que o </a:t>
            </a:r>
            <a:r>
              <a:rPr lang="pt-BR" sz="1200" b="1" dirty="0" smtClean="0">
                <a:latin typeface="+mn-lt"/>
              </a:rPr>
              <a:t>ambiente mude</a:t>
            </a:r>
            <a:r>
              <a:rPr lang="pt-BR" sz="1200" dirty="0" smtClean="0">
                <a:latin typeface="+mn-lt"/>
              </a:rPr>
              <a:t>.</a:t>
            </a:r>
            <a:endParaRPr lang="pt-BR" sz="1200" dirty="0">
              <a:latin typeface="+mn-lt"/>
            </a:endParaRPr>
          </a:p>
        </p:txBody>
      </p:sp>
      <p:cxnSp>
        <p:nvCxnSpPr>
          <p:cNvPr id="52" name="Straight Arrow Connector 51"/>
          <p:cNvCxnSpPr/>
          <p:nvPr/>
        </p:nvCxnSpPr>
        <p:spPr bwMode="auto">
          <a:xfrm>
            <a:off x="4139952" y="2708920"/>
            <a:ext cx="936104" cy="1588"/>
          </a:xfrm>
          <a:prstGeom prst="straightConnector1">
            <a:avLst/>
          </a:prstGeom>
          <a:solidFill>
            <a:schemeClr val="hlink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53" name="Rectangle 52"/>
          <p:cNvSpPr/>
          <p:nvPr/>
        </p:nvSpPr>
        <p:spPr>
          <a:xfrm>
            <a:off x="6588224" y="5445224"/>
            <a:ext cx="1872208" cy="276999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algn="l"/>
            <a:r>
              <a:rPr lang="pt-BR" sz="1200" b="1" dirty="0" smtClean="0">
                <a:latin typeface="+mn-lt"/>
              </a:rPr>
              <a:t>Plano Incompleto!</a:t>
            </a:r>
            <a:endParaRPr lang="pt-BR" sz="12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466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Planejamento Contínuo</a:t>
            </a:r>
            <a:endParaRPr lang="en-US" dirty="0"/>
          </a:p>
        </p:txBody>
      </p:sp>
      <p:grpSp>
        <p:nvGrpSpPr>
          <p:cNvPr id="4" name="Group 26"/>
          <p:cNvGrpSpPr/>
          <p:nvPr/>
        </p:nvGrpSpPr>
        <p:grpSpPr>
          <a:xfrm>
            <a:off x="971600" y="3409774"/>
            <a:ext cx="7272808" cy="2467498"/>
            <a:chOff x="1349499" y="3263206"/>
            <a:chExt cx="7272808" cy="2467498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467320" y="4343326"/>
              <a:ext cx="666849" cy="339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b="0" dirty="0">
                  <a:latin typeface="Times New Roman" pitchFamily="18" charset="0"/>
                </a:rPr>
                <a:t>Início</a:t>
              </a:r>
              <a:endParaRPr lang="pt-BR" sz="2400" b="0" dirty="0">
                <a:latin typeface="Times New Roman" pitchFamily="18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987685" y="3551238"/>
              <a:ext cx="1258358" cy="339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b="0" dirty="0">
                  <a:latin typeface="Times New Roman" pitchFamily="18" charset="0"/>
                </a:rPr>
                <a:t>Mover (C,D)</a:t>
              </a:r>
            </a:p>
          </p:txBody>
        </p:sp>
        <p:sp>
          <p:nvSpPr>
            <p:cNvPr id="7" name="Rectangle 19"/>
            <p:cNvSpPr>
              <a:spLocks noChangeArrowheads="1"/>
            </p:cNvSpPr>
            <p:nvPr/>
          </p:nvSpPr>
          <p:spPr bwMode="auto">
            <a:xfrm>
              <a:off x="4877891" y="5279430"/>
              <a:ext cx="1258357" cy="339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b="0" dirty="0">
                  <a:latin typeface="Times New Roman" pitchFamily="18" charset="0"/>
                </a:rPr>
                <a:t>Mover (D,B)</a:t>
              </a:r>
            </a:p>
          </p:txBody>
        </p:sp>
        <p:sp>
          <p:nvSpPr>
            <p:cNvPr id="8" name="Rectangle 20"/>
            <p:cNvSpPr>
              <a:spLocks noChangeArrowheads="1"/>
            </p:cNvSpPr>
            <p:nvPr/>
          </p:nvSpPr>
          <p:spPr bwMode="auto">
            <a:xfrm>
              <a:off x="8104537" y="4348930"/>
              <a:ext cx="517770" cy="339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b="0" dirty="0">
                  <a:latin typeface="Times New Roman" pitchFamily="18" charset="0"/>
                </a:rPr>
                <a:t>Fim</a:t>
              </a:r>
              <a:endParaRPr lang="pt-BR" sz="2400" b="0" dirty="0">
                <a:latin typeface="Times New Roman" pitchFamily="18" charset="0"/>
              </a:endParaRPr>
            </a:p>
          </p:txBody>
        </p:sp>
        <p:sp>
          <p:nvSpPr>
            <p:cNvPr id="9" name="Rectangle 21"/>
            <p:cNvSpPr>
              <a:spLocks noChangeArrowheads="1"/>
            </p:cNvSpPr>
            <p:nvPr/>
          </p:nvSpPr>
          <p:spPr bwMode="auto">
            <a:xfrm>
              <a:off x="2285603" y="3623246"/>
              <a:ext cx="1368152" cy="1816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NaMesa (A)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(B,E)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(C,F)</a:t>
              </a:r>
            </a:p>
            <a:p>
              <a:pPr algn="l" eaLnBrk="0" hangingPunct="0"/>
              <a:r>
                <a:rPr lang="pt-BR" sz="1400" b="0" dirty="0">
                  <a:solidFill>
                    <a:srgbClr val="FF0000"/>
                  </a:solidFill>
                  <a:latin typeface="Times New Roman" pitchFamily="18" charset="0"/>
                </a:rPr>
                <a:t>EmCima (</a:t>
              </a:r>
              <a:r>
                <a:rPr lang="pt-BR" sz="1400" b="0" dirty="0" smtClean="0">
                  <a:solidFill>
                    <a:srgbClr val="FF0000"/>
                  </a:solidFill>
                  <a:latin typeface="Times New Roman" pitchFamily="18" charset="0"/>
                </a:rPr>
                <a:t>D,B)</a:t>
              </a:r>
              <a:endParaRPr lang="pt-BR" sz="1400" b="0" dirty="0">
                <a:solidFill>
                  <a:srgbClr val="FF0000"/>
                </a:solidFill>
                <a:latin typeface="Times New Roman" pitchFamily="18" charset="0"/>
              </a:endParaRP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(A)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(C)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(D)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</a:t>
              </a:r>
              <a:r>
                <a:rPr lang="pt-BR" sz="1400" b="0" dirty="0" smtClean="0">
                  <a:latin typeface="Times New Roman" pitchFamily="18" charset="0"/>
                </a:rPr>
                <a:t>(G)</a:t>
              </a:r>
              <a:endParaRPr lang="pt-BR" sz="1400" b="0" dirty="0">
                <a:latin typeface="Times New Roman" pitchFamily="18" charset="0"/>
              </a:endParaRPr>
            </a:p>
          </p:txBody>
        </p:sp>
        <p:sp>
          <p:nvSpPr>
            <p:cNvPr id="10" name="Rectangle 22"/>
            <p:cNvSpPr>
              <a:spLocks noChangeArrowheads="1"/>
            </p:cNvSpPr>
            <p:nvPr/>
          </p:nvSpPr>
          <p:spPr bwMode="auto">
            <a:xfrm>
              <a:off x="3869779" y="4991398"/>
              <a:ext cx="1292020" cy="73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</a:t>
              </a:r>
              <a:r>
                <a:rPr lang="pt-BR" sz="1400" b="0" dirty="0" smtClean="0">
                  <a:latin typeface="Times New Roman" pitchFamily="18" charset="0"/>
                </a:rPr>
                <a:t>D, y)</a:t>
              </a:r>
              <a:endParaRPr lang="pt-BR" sz="1400" b="0" dirty="0">
                <a:latin typeface="Times New Roman" pitchFamily="18" charset="0"/>
              </a:endParaRP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(D)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(B)</a:t>
              </a:r>
            </a:p>
          </p:txBody>
        </p:sp>
        <p:sp>
          <p:nvSpPr>
            <p:cNvPr id="11" name="Rectangle 23"/>
            <p:cNvSpPr>
              <a:spLocks noChangeArrowheads="1"/>
            </p:cNvSpPr>
            <p:nvPr/>
          </p:nvSpPr>
          <p:spPr bwMode="auto">
            <a:xfrm>
              <a:off x="4013795" y="3263206"/>
              <a:ext cx="1251946" cy="73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(C,F)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(C)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(D)</a:t>
              </a:r>
            </a:p>
          </p:txBody>
        </p:sp>
        <p:sp>
          <p:nvSpPr>
            <p:cNvPr id="12" name="Rectangle 24"/>
            <p:cNvSpPr>
              <a:spLocks noChangeArrowheads="1"/>
            </p:cNvSpPr>
            <p:nvPr/>
          </p:nvSpPr>
          <p:spPr bwMode="auto">
            <a:xfrm>
              <a:off x="6845449" y="4251512"/>
              <a:ext cx="1282403" cy="523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b="0" dirty="0">
                  <a:latin typeface="Times New Roman" pitchFamily="18" charset="0"/>
                </a:rPr>
                <a:t>EmCima (C,D)</a:t>
              </a:r>
            </a:p>
            <a:p>
              <a:pPr eaLnBrk="0" hangingPunct="0"/>
              <a:r>
                <a:rPr lang="pt-BR" sz="1400" b="0" dirty="0">
                  <a:solidFill>
                    <a:srgbClr val="FF0000"/>
                  </a:solidFill>
                  <a:latin typeface="Times New Roman" pitchFamily="18" charset="0"/>
                </a:rPr>
                <a:t>EmCima (D,B)</a:t>
              </a:r>
            </a:p>
          </p:txBody>
        </p:sp>
        <p:sp>
          <p:nvSpPr>
            <p:cNvPr id="13" name="Rectangle 25"/>
            <p:cNvSpPr>
              <a:spLocks noChangeArrowheads="1"/>
            </p:cNvSpPr>
            <p:nvPr/>
          </p:nvSpPr>
          <p:spPr bwMode="auto">
            <a:xfrm>
              <a:off x="1349499" y="4343326"/>
              <a:ext cx="825500" cy="3683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" name="Rectangle 26"/>
            <p:cNvSpPr>
              <a:spLocks noChangeArrowheads="1"/>
            </p:cNvSpPr>
            <p:nvPr/>
          </p:nvSpPr>
          <p:spPr bwMode="auto">
            <a:xfrm>
              <a:off x="8139017" y="4381829"/>
              <a:ext cx="432048" cy="2768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" name="Rectangle 27"/>
            <p:cNvSpPr>
              <a:spLocks noChangeArrowheads="1"/>
            </p:cNvSpPr>
            <p:nvPr/>
          </p:nvSpPr>
          <p:spPr bwMode="auto">
            <a:xfrm>
              <a:off x="4965139" y="3573463"/>
              <a:ext cx="1224136" cy="33781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 dirty="0"/>
            </a:p>
          </p:txBody>
        </p:sp>
        <p:sp>
          <p:nvSpPr>
            <p:cNvPr id="16" name="Rectangle 28"/>
            <p:cNvSpPr>
              <a:spLocks noChangeArrowheads="1"/>
            </p:cNvSpPr>
            <p:nvPr/>
          </p:nvSpPr>
          <p:spPr bwMode="auto">
            <a:xfrm>
              <a:off x="4939265" y="5301655"/>
              <a:ext cx="1152128" cy="31040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" name="Line 29"/>
            <p:cNvSpPr>
              <a:spLocks noChangeShapeType="1"/>
            </p:cNvSpPr>
            <p:nvPr/>
          </p:nvSpPr>
          <p:spPr bwMode="auto">
            <a:xfrm flipV="1">
              <a:off x="3437730" y="3407222"/>
              <a:ext cx="648073" cy="7920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" name="Line 30"/>
            <p:cNvSpPr>
              <a:spLocks noChangeShapeType="1"/>
            </p:cNvSpPr>
            <p:nvPr/>
          </p:nvSpPr>
          <p:spPr bwMode="auto">
            <a:xfrm flipV="1">
              <a:off x="3149699" y="3623246"/>
              <a:ext cx="936104" cy="12241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" name="Line 31"/>
            <p:cNvSpPr>
              <a:spLocks noChangeShapeType="1"/>
            </p:cNvSpPr>
            <p:nvPr/>
          </p:nvSpPr>
          <p:spPr bwMode="auto">
            <a:xfrm flipV="1">
              <a:off x="3149698" y="3839270"/>
              <a:ext cx="936105" cy="1296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" name="Line 33"/>
            <p:cNvSpPr>
              <a:spLocks noChangeShapeType="1"/>
            </p:cNvSpPr>
            <p:nvPr/>
          </p:nvSpPr>
          <p:spPr bwMode="auto">
            <a:xfrm>
              <a:off x="3149699" y="5135414"/>
              <a:ext cx="792088" cy="21602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" name="Line 35"/>
            <p:cNvSpPr>
              <a:spLocks noChangeShapeType="1"/>
            </p:cNvSpPr>
            <p:nvPr/>
          </p:nvSpPr>
          <p:spPr bwMode="auto">
            <a:xfrm flipV="1">
              <a:off x="5165923" y="3911278"/>
              <a:ext cx="0" cy="136815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" name="Line 36"/>
            <p:cNvSpPr>
              <a:spLocks noChangeShapeType="1"/>
            </p:cNvSpPr>
            <p:nvPr/>
          </p:nvSpPr>
          <p:spPr bwMode="auto">
            <a:xfrm>
              <a:off x="6246043" y="3767262"/>
              <a:ext cx="648072" cy="6480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" name="Line 37"/>
            <p:cNvSpPr>
              <a:spLocks noChangeShapeType="1"/>
            </p:cNvSpPr>
            <p:nvPr/>
          </p:nvSpPr>
          <p:spPr bwMode="auto">
            <a:xfrm flipV="1">
              <a:off x="6174035" y="4631358"/>
              <a:ext cx="792088" cy="86409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24" name="Group 4"/>
          <p:cNvGrpSpPr>
            <a:grpSpLocks/>
          </p:cNvGrpSpPr>
          <p:nvPr/>
        </p:nvGrpSpPr>
        <p:grpSpPr bwMode="auto">
          <a:xfrm>
            <a:off x="694604" y="2420888"/>
            <a:ext cx="2513012" cy="854075"/>
            <a:chOff x="625" y="1478"/>
            <a:chExt cx="1583" cy="538"/>
          </a:xfrm>
        </p:grpSpPr>
        <p:sp>
          <p:nvSpPr>
            <p:cNvPr id="25" name="Line 5"/>
            <p:cNvSpPr>
              <a:spLocks noChangeShapeType="1"/>
            </p:cNvSpPr>
            <p:nvPr/>
          </p:nvSpPr>
          <p:spPr bwMode="auto">
            <a:xfrm>
              <a:off x="625" y="2016"/>
              <a:ext cx="158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" name="Rectangle 7"/>
            <p:cNvSpPr>
              <a:spLocks noChangeArrowheads="1"/>
            </p:cNvSpPr>
            <p:nvPr/>
          </p:nvSpPr>
          <p:spPr bwMode="auto">
            <a:xfrm>
              <a:off x="709" y="1718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7" name="Rectangle 8"/>
            <p:cNvSpPr>
              <a:spLocks noChangeArrowheads="1"/>
            </p:cNvSpPr>
            <p:nvPr/>
          </p:nvSpPr>
          <p:spPr bwMode="auto">
            <a:xfrm>
              <a:off x="1093" y="1478"/>
              <a:ext cx="246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B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28" name="Rectangle 9"/>
            <p:cNvSpPr>
              <a:spLocks noChangeArrowheads="1"/>
            </p:cNvSpPr>
            <p:nvPr/>
          </p:nvSpPr>
          <p:spPr bwMode="auto">
            <a:xfrm>
              <a:off x="1477" y="1478"/>
              <a:ext cx="246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C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29" name="Rectangle 10"/>
            <p:cNvSpPr>
              <a:spLocks noChangeArrowheads="1"/>
            </p:cNvSpPr>
            <p:nvPr/>
          </p:nvSpPr>
          <p:spPr bwMode="auto">
            <a:xfrm>
              <a:off x="1861" y="1478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D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30" name="Rectangle 11"/>
            <p:cNvSpPr>
              <a:spLocks noChangeArrowheads="1"/>
            </p:cNvSpPr>
            <p:nvPr/>
          </p:nvSpPr>
          <p:spPr bwMode="auto">
            <a:xfrm>
              <a:off x="724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1" name="Rectangle 12"/>
            <p:cNvSpPr>
              <a:spLocks noChangeArrowheads="1"/>
            </p:cNvSpPr>
            <p:nvPr/>
          </p:nvSpPr>
          <p:spPr bwMode="auto">
            <a:xfrm>
              <a:off x="1108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2" name="Rectangle 13"/>
            <p:cNvSpPr>
              <a:spLocks noChangeArrowheads="1"/>
            </p:cNvSpPr>
            <p:nvPr/>
          </p:nvSpPr>
          <p:spPr bwMode="auto">
            <a:xfrm>
              <a:off x="1108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>
              <a:off x="1876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" name="Rectangle 15"/>
            <p:cNvSpPr>
              <a:spLocks noChangeArrowheads="1"/>
            </p:cNvSpPr>
            <p:nvPr/>
          </p:nvSpPr>
          <p:spPr bwMode="auto">
            <a:xfrm>
              <a:off x="1876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" name="Rectangle 16"/>
            <p:cNvSpPr>
              <a:spLocks noChangeArrowheads="1"/>
            </p:cNvSpPr>
            <p:nvPr/>
          </p:nvSpPr>
          <p:spPr bwMode="auto">
            <a:xfrm>
              <a:off x="1492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" name="Rectangle 17"/>
            <p:cNvSpPr>
              <a:spLocks noChangeArrowheads="1"/>
            </p:cNvSpPr>
            <p:nvPr/>
          </p:nvSpPr>
          <p:spPr bwMode="auto">
            <a:xfrm>
              <a:off x="1492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7" name="Rectangle 36"/>
          <p:cNvSpPr/>
          <p:nvPr/>
        </p:nvSpPr>
        <p:spPr>
          <a:xfrm>
            <a:off x="2123728" y="1599183"/>
            <a:ext cx="4032448" cy="276999"/>
          </a:xfrm>
          <a:prstGeom prst="rect">
            <a:avLst/>
          </a:prstGeom>
          <a:ln>
            <a:solidFill>
              <a:srgbClr val="000000"/>
            </a:solidFill>
            <a:prstDash val="dash"/>
          </a:ln>
        </p:spPr>
        <p:txBody>
          <a:bodyPr wrap="square">
            <a:spAutoFit/>
          </a:bodyPr>
          <a:lstStyle/>
          <a:p>
            <a:pPr algn="l"/>
            <a:r>
              <a:rPr lang="pt-BR" sz="1200" dirty="0" smtClean="0">
                <a:latin typeface="+mn-lt"/>
              </a:rPr>
              <a:t>O plano é refeito estendendo-se um link casual. </a:t>
            </a:r>
            <a:endParaRPr lang="pt-BR" sz="1200" dirty="0">
              <a:latin typeface="+mn-lt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516216" y="5157192"/>
            <a:ext cx="2088232" cy="461665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algn="l"/>
            <a:r>
              <a:rPr lang="pt-BR" sz="1200" b="1" dirty="0" smtClean="0">
                <a:latin typeface="+mn-lt"/>
              </a:rPr>
              <a:t>Plano completo! porem redundante...</a:t>
            </a:r>
            <a:endParaRPr lang="pt-BR" sz="1200" b="1" dirty="0">
              <a:latin typeface="+mn-lt"/>
            </a:endParaRPr>
          </a:p>
        </p:txBody>
      </p:sp>
      <p:grpSp>
        <p:nvGrpSpPr>
          <p:cNvPr id="39" name="Group 18"/>
          <p:cNvGrpSpPr>
            <a:grpSpLocks/>
          </p:cNvGrpSpPr>
          <p:nvPr/>
        </p:nvGrpSpPr>
        <p:grpSpPr bwMode="auto">
          <a:xfrm>
            <a:off x="5868144" y="1596901"/>
            <a:ext cx="2665412" cy="1616075"/>
            <a:chOff x="3649" y="998"/>
            <a:chExt cx="1679" cy="1018"/>
          </a:xfrm>
        </p:grpSpPr>
        <p:sp>
          <p:nvSpPr>
            <p:cNvPr id="40" name="Line 19"/>
            <p:cNvSpPr>
              <a:spLocks noChangeShapeType="1"/>
            </p:cNvSpPr>
            <p:nvPr/>
          </p:nvSpPr>
          <p:spPr bwMode="auto">
            <a:xfrm>
              <a:off x="3649" y="2016"/>
              <a:ext cx="167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" name="Rectangle 21"/>
            <p:cNvSpPr>
              <a:spLocks noChangeArrowheads="1"/>
            </p:cNvSpPr>
            <p:nvPr/>
          </p:nvSpPr>
          <p:spPr bwMode="auto">
            <a:xfrm>
              <a:off x="3781" y="1718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2" name="Rectangle 22"/>
            <p:cNvSpPr>
              <a:spLocks noChangeArrowheads="1"/>
            </p:cNvSpPr>
            <p:nvPr/>
          </p:nvSpPr>
          <p:spPr bwMode="auto">
            <a:xfrm>
              <a:off x="4165" y="1478"/>
              <a:ext cx="246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B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43" name="Rectangle 23"/>
            <p:cNvSpPr>
              <a:spLocks noChangeArrowheads="1"/>
            </p:cNvSpPr>
            <p:nvPr/>
          </p:nvSpPr>
          <p:spPr bwMode="auto">
            <a:xfrm>
              <a:off x="4933" y="1478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pt-BR" sz="2400" b="0">
                <a:latin typeface="Times New Roman" pitchFamily="18" charset="0"/>
              </a:endParaRPr>
            </a:p>
            <a:p>
              <a:pPr eaLnBrk="0" hangingPunct="0"/>
              <a:r>
                <a:rPr lang="pt-BR" sz="2400" b="0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44" name="Rectangle 24"/>
            <p:cNvSpPr>
              <a:spLocks noChangeArrowheads="1"/>
            </p:cNvSpPr>
            <p:nvPr/>
          </p:nvSpPr>
          <p:spPr bwMode="auto">
            <a:xfrm>
              <a:off x="4948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" name="Rectangle 25"/>
            <p:cNvSpPr>
              <a:spLocks noChangeArrowheads="1"/>
            </p:cNvSpPr>
            <p:nvPr/>
          </p:nvSpPr>
          <p:spPr bwMode="auto">
            <a:xfrm>
              <a:off x="4564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" name="Rectangle 26"/>
            <p:cNvSpPr>
              <a:spLocks noChangeArrowheads="1"/>
            </p:cNvSpPr>
            <p:nvPr/>
          </p:nvSpPr>
          <p:spPr bwMode="auto">
            <a:xfrm>
              <a:off x="3796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7" name="Rectangle 27"/>
            <p:cNvSpPr>
              <a:spLocks noChangeArrowheads="1"/>
            </p:cNvSpPr>
            <p:nvPr/>
          </p:nvSpPr>
          <p:spPr bwMode="auto">
            <a:xfrm>
              <a:off x="4180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8" name="Rectangle 28"/>
            <p:cNvSpPr>
              <a:spLocks noChangeArrowheads="1"/>
            </p:cNvSpPr>
            <p:nvPr/>
          </p:nvSpPr>
          <p:spPr bwMode="auto">
            <a:xfrm>
              <a:off x="4180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9" name="Rectangle 29"/>
            <p:cNvSpPr>
              <a:spLocks noChangeArrowheads="1"/>
            </p:cNvSpPr>
            <p:nvPr/>
          </p:nvSpPr>
          <p:spPr bwMode="auto">
            <a:xfrm>
              <a:off x="4165" y="998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C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50" name="Rectangle 30"/>
            <p:cNvSpPr>
              <a:spLocks noChangeArrowheads="1"/>
            </p:cNvSpPr>
            <p:nvPr/>
          </p:nvSpPr>
          <p:spPr bwMode="auto">
            <a:xfrm>
              <a:off x="4180" y="1012"/>
              <a:ext cx="232" cy="23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1" name="Rectangle 31"/>
            <p:cNvSpPr>
              <a:spLocks noChangeArrowheads="1"/>
            </p:cNvSpPr>
            <p:nvPr/>
          </p:nvSpPr>
          <p:spPr bwMode="auto">
            <a:xfrm>
              <a:off x="4180" y="1252"/>
              <a:ext cx="232" cy="23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52" name="Rectangle 32"/>
            <p:cNvSpPr>
              <a:spLocks noChangeArrowheads="1"/>
            </p:cNvSpPr>
            <p:nvPr/>
          </p:nvSpPr>
          <p:spPr bwMode="auto">
            <a:xfrm>
              <a:off x="4549" y="1718"/>
              <a:ext cx="22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F</a:t>
              </a:r>
            </a:p>
          </p:txBody>
        </p:sp>
      </p:grpSp>
      <p:sp>
        <p:nvSpPr>
          <p:cNvPr id="53" name="Line 33"/>
          <p:cNvSpPr>
            <a:spLocks noChangeShapeType="1"/>
          </p:cNvSpPr>
          <p:nvPr/>
        </p:nvSpPr>
        <p:spPr bwMode="auto">
          <a:xfrm>
            <a:off x="3059832" y="4581128"/>
            <a:ext cx="3456384" cy="21602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601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Planejamento Clássico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Em </a:t>
            </a:r>
            <a:r>
              <a:rPr lang="pt-BR" sz="2400" b="1" dirty="0"/>
              <a:t>planejamento clássico</a:t>
            </a:r>
            <a:r>
              <a:rPr lang="pt-BR" sz="2400" dirty="0"/>
              <a:t>,</a:t>
            </a:r>
            <a:r>
              <a:rPr lang="pt-BR" sz="2400" b="1" dirty="0"/>
              <a:t> </a:t>
            </a:r>
            <a:r>
              <a:rPr lang="pt-BR" sz="2400" dirty="0"/>
              <a:t>o ambiente do problema precisa possuir as seguintes características:</a:t>
            </a:r>
          </a:p>
          <a:p>
            <a:endParaRPr lang="pt-BR" sz="2800" dirty="0"/>
          </a:p>
          <a:p>
            <a:pPr lvl="1"/>
            <a:r>
              <a:rPr lang="pt-BR" sz="2000" dirty="0"/>
              <a:t>Observável.</a:t>
            </a:r>
          </a:p>
          <a:p>
            <a:pPr lvl="1"/>
            <a:r>
              <a:rPr lang="pt-BR" sz="2000" dirty="0"/>
              <a:t>Estático.</a:t>
            </a:r>
          </a:p>
          <a:p>
            <a:pPr lvl="1"/>
            <a:r>
              <a:rPr lang="pt-BR" sz="2000" dirty="0"/>
              <a:t>Determinístico.</a:t>
            </a:r>
          </a:p>
          <a:p>
            <a:pPr lvl="1"/>
            <a:endParaRPr lang="pt-BR" sz="2400" dirty="0"/>
          </a:p>
          <a:p>
            <a:r>
              <a:rPr lang="pt-BR" sz="2400" dirty="0"/>
              <a:t>Supõe-se que as descrições das ações são sempre </a:t>
            </a:r>
            <a:r>
              <a:rPr lang="pt-BR" sz="2400" b="1" dirty="0"/>
              <a:t>corretas e completas</a:t>
            </a:r>
            <a:r>
              <a:rPr lang="pt-BR" sz="2400" dirty="0"/>
              <a:t>. Nestas circunstâncias, um agente poderia planejar e depois </a:t>
            </a:r>
            <a:r>
              <a:rPr lang="pt-BR" sz="2400" b="1" dirty="0"/>
              <a:t>executar o plano de olhos fechados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47038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Planejamento Contínuo</a:t>
            </a:r>
            <a:endParaRPr lang="en-US" dirty="0"/>
          </a:p>
        </p:txBody>
      </p:sp>
      <p:grpSp>
        <p:nvGrpSpPr>
          <p:cNvPr id="4" name="Group 26"/>
          <p:cNvGrpSpPr/>
          <p:nvPr/>
        </p:nvGrpSpPr>
        <p:grpSpPr>
          <a:xfrm>
            <a:off x="971600" y="3409774"/>
            <a:ext cx="7272808" cy="2176564"/>
            <a:chOff x="1349499" y="3263206"/>
            <a:chExt cx="7272808" cy="2176564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467320" y="4343326"/>
              <a:ext cx="666849" cy="339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b="0" dirty="0">
                  <a:latin typeface="Times New Roman" pitchFamily="18" charset="0"/>
                </a:rPr>
                <a:t>Início</a:t>
              </a:r>
              <a:endParaRPr lang="pt-BR" sz="2400" b="0" dirty="0">
                <a:latin typeface="Times New Roman" pitchFamily="18" charset="0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987685" y="3551238"/>
              <a:ext cx="1258358" cy="339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b="0" dirty="0">
                  <a:latin typeface="Times New Roman" pitchFamily="18" charset="0"/>
                </a:rPr>
                <a:t>Mover (C,D)</a:t>
              </a:r>
            </a:p>
          </p:txBody>
        </p:sp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8104537" y="4348930"/>
              <a:ext cx="517770" cy="339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b="0" dirty="0">
                  <a:latin typeface="Times New Roman" pitchFamily="18" charset="0"/>
                </a:rPr>
                <a:t>Fim</a:t>
              </a:r>
              <a:endParaRPr lang="pt-BR" sz="2400" b="0" dirty="0">
                <a:latin typeface="Times New Roman" pitchFamily="18" charset="0"/>
              </a:endParaRPr>
            </a:p>
          </p:txBody>
        </p:sp>
        <p:sp>
          <p:nvSpPr>
            <p:cNvPr id="8" name="Rectangle 21"/>
            <p:cNvSpPr>
              <a:spLocks noChangeArrowheads="1"/>
            </p:cNvSpPr>
            <p:nvPr/>
          </p:nvSpPr>
          <p:spPr bwMode="auto">
            <a:xfrm>
              <a:off x="2285603" y="3623246"/>
              <a:ext cx="1368152" cy="1816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NaMesa (A)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(B,E)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(C,F)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</a:t>
              </a:r>
              <a:r>
                <a:rPr lang="pt-BR" sz="1400" b="0" dirty="0" smtClean="0">
                  <a:latin typeface="Times New Roman" pitchFamily="18" charset="0"/>
                </a:rPr>
                <a:t>D,B)</a:t>
              </a:r>
              <a:endParaRPr lang="pt-BR" sz="1400" b="0" dirty="0">
                <a:latin typeface="Times New Roman" pitchFamily="18" charset="0"/>
              </a:endParaRP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(A)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(C)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(D)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</a:t>
              </a:r>
              <a:r>
                <a:rPr lang="pt-BR" sz="1400" b="0" dirty="0" smtClean="0">
                  <a:latin typeface="Times New Roman" pitchFamily="18" charset="0"/>
                </a:rPr>
                <a:t>(G)</a:t>
              </a:r>
              <a:endParaRPr lang="pt-BR" sz="1400" b="0" dirty="0">
                <a:latin typeface="Times New Roman" pitchFamily="18" charset="0"/>
              </a:endParaRPr>
            </a:p>
          </p:txBody>
        </p:sp>
        <p:sp>
          <p:nvSpPr>
            <p:cNvPr id="9" name="Rectangle 23"/>
            <p:cNvSpPr>
              <a:spLocks noChangeArrowheads="1"/>
            </p:cNvSpPr>
            <p:nvPr/>
          </p:nvSpPr>
          <p:spPr bwMode="auto">
            <a:xfrm>
              <a:off x="4013795" y="3263206"/>
              <a:ext cx="1251946" cy="7393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(C,F)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(C)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(D)</a:t>
              </a:r>
            </a:p>
          </p:txBody>
        </p:sp>
        <p:sp>
          <p:nvSpPr>
            <p:cNvPr id="10" name="Rectangle 24"/>
            <p:cNvSpPr>
              <a:spLocks noChangeArrowheads="1"/>
            </p:cNvSpPr>
            <p:nvPr/>
          </p:nvSpPr>
          <p:spPr bwMode="auto">
            <a:xfrm>
              <a:off x="6845449" y="4251512"/>
              <a:ext cx="1282403" cy="523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b="0" dirty="0">
                  <a:latin typeface="Times New Roman" pitchFamily="18" charset="0"/>
                </a:rPr>
                <a:t>EmCima (C,D)</a:t>
              </a:r>
            </a:p>
            <a:p>
              <a:pPr eaLnBrk="0" hangingPunct="0"/>
              <a:r>
                <a:rPr lang="pt-BR" sz="1400" b="0" dirty="0">
                  <a:latin typeface="Times New Roman" pitchFamily="18" charset="0"/>
                </a:rPr>
                <a:t>EmCima (D,B)</a:t>
              </a:r>
            </a:p>
          </p:txBody>
        </p:sp>
        <p:sp>
          <p:nvSpPr>
            <p:cNvPr id="11" name="Rectangle 25"/>
            <p:cNvSpPr>
              <a:spLocks noChangeArrowheads="1"/>
            </p:cNvSpPr>
            <p:nvPr/>
          </p:nvSpPr>
          <p:spPr bwMode="auto">
            <a:xfrm>
              <a:off x="1349499" y="4343326"/>
              <a:ext cx="825500" cy="3683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8139017" y="4381829"/>
              <a:ext cx="432048" cy="2768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3" name="Rectangle 27"/>
            <p:cNvSpPr>
              <a:spLocks noChangeArrowheads="1"/>
            </p:cNvSpPr>
            <p:nvPr/>
          </p:nvSpPr>
          <p:spPr bwMode="auto">
            <a:xfrm>
              <a:off x="4965139" y="3573463"/>
              <a:ext cx="1224136" cy="33781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 dirty="0"/>
            </a:p>
          </p:txBody>
        </p:sp>
        <p:sp>
          <p:nvSpPr>
            <p:cNvPr id="14" name="Line 29"/>
            <p:cNvSpPr>
              <a:spLocks noChangeShapeType="1"/>
            </p:cNvSpPr>
            <p:nvPr/>
          </p:nvSpPr>
          <p:spPr bwMode="auto">
            <a:xfrm flipV="1">
              <a:off x="3437730" y="3407222"/>
              <a:ext cx="648073" cy="79208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5" name="Line 30"/>
            <p:cNvSpPr>
              <a:spLocks noChangeShapeType="1"/>
            </p:cNvSpPr>
            <p:nvPr/>
          </p:nvSpPr>
          <p:spPr bwMode="auto">
            <a:xfrm flipV="1">
              <a:off x="3149699" y="3623246"/>
              <a:ext cx="936104" cy="1224136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" name="Line 31"/>
            <p:cNvSpPr>
              <a:spLocks noChangeShapeType="1"/>
            </p:cNvSpPr>
            <p:nvPr/>
          </p:nvSpPr>
          <p:spPr bwMode="auto">
            <a:xfrm flipV="1">
              <a:off x="3149698" y="3839270"/>
              <a:ext cx="936105" cy="129614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7" name="Line 36"/>
            <p:cNvSpPr>
              <a:spLocks noChangeShapeType="1"/>
            </p:cNvSpPr>
            <p:nvPr/>
          </p:nvSpPr>
          <p:spPr bwMode="auto">
            <a:xfrm>
              <a:off x="6246043" y="3767262"/>
              <a:ext cx="648072" cy="64807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 type="none" w="sm" len="sm"/>
              <a:tailEnd type="stealth" w="med" len="med"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grpSp>
        <p:nvGrpSpPr>
          <p:cNvPr id="18" name="Group 4"/>
          <p:cNvGrpSpPr>
            <a:grpSpLocks/>
          </p:cNvGrpSpPr>
          <p:nvPr/>
        </p:nvGrpSpPr>
        <p:grpSpPr bwMode="auto">
          <a:xfrm>
            <a:off x="694604" y="2420888"/>
            <a:ext cx="2513012" cy="854075"/>
            <a:chOff x="625" y="1478"/>
            <a:chExt cx="1583" cy="538"/>
          </a:xfrm>
        </p:grpSpPr>
        <p:sp>
          <p:nvSpPr>
            <p:cNvPr id="19" name="Line 5"/>
            <p:cNvSpPr>
              <a:spLocks noChangeShapeType="1"/>
            </p:cNvSpPr>
            <p:nvPr/>
          </p:nvSpPr>
          <p:spPr bwMode="auto">
            <a:xfrm>
              <a:off x="625" y="2016"/>
              <a:ext cx="1583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" name="Rectangle 7"/>
            <p:cNvSpPr>
              <a:spLocks noChangeArrowheads="1"/>
            </p:cNvSpPr>
            <p:nvPr/>
          </p:nvSpPr>
          <p:spPr bwMode="auto">
            <a:xfrm>
              <a:off x="709" y="1718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21" name="Rectangle 8"/>
            <p:cNvSpPr>
              <a:spLocks noChangeArrowheads="1"/>
            </p:cNvSpPr>
            <p:nvPr/>
          </p:nvSpPr>
          <p:spPr bwMode="auto">
            <a:xfrm>
              <a:off x="1093" y="1478"/>
              <a:ext cx="246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B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1477" y="1478"/>
              <a:ext cx="246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C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1861" y="1478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D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>
              <a:off x="724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" name="Rectangle 12"/>
            <p:cNvSpPr>
              <a:spLocks noChangeArrowheads="1"/>
            </p:cNvSpPr>
            <p:nvPr/>
          </p:nvSpPr>
          <p:spPr bwMode="auto">
            <a:xfrm>
              <a:off x="1108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" name="Rectangle 13"/>
            <p:cNvSpPr>
              <a:spLocks noChangeArrowheads="1"/>
            </p:cNvSpPr>
            <p:nvPr/>
          </p:nvSpPr>
          <p:spPr bwMode="auto">
            <a:xfrm>
              <a:off x="1108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" name="Rectangle 14"/>
            <p:cNvSpPr>
              <a:spLocks noChangeArrowheads="1"/>
            </p:cNvSpPr>
            <p:nvPr/>
          </p:nvSpPr>
          <p:spPr bwMode="auto">
            <a:xfrm>
              <a:off x="1876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8" name="Rectangle 15"/>
            <p:cNvSpPr>
              <a:spLocks noChangeArrowheads="1"/>
            </p:cNvSpPr>
            <p:nvPr/>
          </p:nvSpPr>
          <p:spPr bwMode="auto">
            <a:xfrm>
              <a:off x="1876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" name="Rectangle 16"/>
            <p:cNvSpPr>
              <a:spLocks noChangeArrowheads="1"/>
            </p:cNvSpPr>
            <p:nvPr/>
          </p:nvSpPr>
          <p:spPr bwMode="auto">
            <a:xfrm>
              <a:off x="1492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0" name="Rectangle 17"/>
            <p:cNvSpPr>
              <a:spLocks noChangeArrowheads="1"/>
            </p:cNvSpPr>
            <p:nvPr/>
          </p:nvSpPr>
          <p:spPr bwMode="auto">
            <a:xfrm>
              <a:off x="1492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2123728" y="1567825"/>
            <a:ext cx="3024336" cy="276999"/>
          </a:xfrm>
          <a:prstGeom prst="rect">
            <a:avLst/>
          </a:prstGeom>
          <a:ln>
            <a:solidFill>
              <a:srgbClr val="000000"/>
            </a:solidFill>
            <a:prstDash val="dash"/>
          </a:ln>
        </p:spPr>
        <p:txBody>
          <a:bodyPr wrap="square">
            <a:spAutoFit/>
          </a:bodyPr>
          <a:lstStyle/>
          <a:p>
            <a:pPr algn="l"/>
            <a:r>
              <a:rPr lang="pt-BR" sz="1200" dirty="0" smtClean="0">
                <a:latin typeface="+mn-lt"/>
              </a:rPr>
              <a:t>Elemina-se os passos redundantes.</a:t>
            </a:r>
            <a:endParaRPr lang="pt-BR" sz="1200" dirty="0">
              <a:latin typeface="+mn-lt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88224" y="5373216"/>
            <a:ext cx="1656184" cy="276999"/>
          </a:xfrm>
          <a:prstGeom prst="rect">
            <a:avLst/>
          </a:prstGeom>
          <a:ln>
            <a:noFill/>
            <a:prstDash val="dash"/>
          </a:ln>
        </p:spPr>
        <p:txBody>
          <a:bodyPr wrap="square">
            <a:spAutoFit/>
          </a:bodyPr>
          <a:lstStyle/>
          <a:p>
            <a:pPr algn="l"/>
            <a:r>
              <a:rPr lang="pt-BR" sz="1200" b="1" dirty="0" smtClean="0">
                <a:latin typeface="+mn-lt"/>
              </a:rPr>
              <a:t>Plano completo! </a:t>
            </a:r>
            <a:endParaRPr lang="pt-BR" sz="1200" b="1" dirty="0">
              <a:latin typeface="+mn-lt"/>
            </a:endParaRPr>
          </a:p>
        </p:txBody>
      </p:sp>
      <p:grpSp>
        <p:nvGrpSpPr>
          <p:cNvPr id="33" name="Group 18"/>
          <p:cNvGrpSpPr>
            <a:grpSpLocks/>
          </p:cNvGrpSpPr>
          <p:nvPr/>
        </p:nvGrpSpPr>
        <p:grpSpPr bwMode="auto">
          <a:xfrm>
            <a:off x="5868144" y="1596901"/>
            <a:ext cx="2665412" cy="1616075"/>
            <a:chOff x="3649" y="998"/>
            <a:chExt cx="1679" cy="1018"/>
          </a:xfrm>
        </p:grpSpPr>
        <p:sp>
          <p:nvSpPr>
            <p:cNvPr id="34" name="Line 19"/>
            <p:cNvSpPr>
              <a:spLocks noChangeShapeType="1"/>
            </p:cNvSpPr>
            <p:nvPr/>
          </p:nvSpPr>
          <p:spPr bwMode="auto">
            <a:xfrm>
              <a:off x="3649" y="2016"/>
              <a:ext cx="167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" name="Rectangle 21"/>
            <p:cNvSpPr>
              <a:spLocks noChangeArrowheads="1"/>
            </p:cNvSpPr>
            <p:nvPr/>
          </p:nvSpPr>
          <p:spPr bwMode="auto">
            <a:xfrm>
              <a:off x="3781" y="1718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6" name="Rectangle 22"/>
            <p:cNvSpPr>
              <a:spLocks noChangeArrowheads="1"/>
            </p:cNvSpPr>
            <p:nvPr/>
          </p:nvSpPr>
          <p:spPr bwMode="auto">
            <a:xfrm>
              <a:off x="4165" y="1478"/>
              <a:ext cx="246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B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37" name="Rectangle 23"/>
            <p:cNvSpPr>
              <a:spLocks noChangeArrowheads="1"/>
            </p:cNvSpPr>
            <p:nvPr/>
          </p:nvSpPr>
          <p:spPr bwMode="auto">
            <a:xfrm>
              <a:off x="4933" y="1478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pt-BR" sz="2400" b="0">
                <a:latin typeface="Times New Roman" pitchFamily="18" charset="0"/>
              </a:endParaRPr>
            </a:p>
            <a:p>
              <a:pPr eaLnBrk="0" hangingPunct="0"/>
              <a:r>
                <a:rPr lang="pt-BR" sz="2400" b="0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38" name="Rectangle 24"/>
            <p:cNvSpPr>
              <a:spLocks noChangeArrowheads="1"/>
            </p:cNvSpPr>
            <p:nvPr/>
          </p:nvSpPr>
          <p:spPr bwMode="auto">
            <a:xfrm>
              <a:off x="4948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" name="Rectangle 25"/>
            <p:cNvSpPr>
              <a:spLocks noChangeArrowheads="1"/>
            </p:cNvSpPr>
            <p:nvPr/>
          </p:nvSpPr>
          <p:spPr bwMode="auto">
            <a:xfrm>
              <a:off x="4564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" name="Rectangle 26"/>
            <p:cNvSpPr>
              <a:spLocks noChangeArrowheads="1"/>
            </p:cNvSpPr>
            <p:nvPr/>
          </p:nvSpPr>
          <p:spPr bwMode="auto">
            <a:xfrm>
              <a:off x="3796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" name="Rectangle 27"/>
            <p:cNvSpPr>
              <a:spLocks noChangeArrowheads="1"/>
            </p:cNvSpPr>
            <p:nvPr/>
          </p:nvSpPr>
          <p:spPr bwMode="auto">
            <a:xfrm>
              <a:off x="4180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2" name="Rectangle 28"/>
            <p:cNvSpPr>
              <a:spLocks noChangeArrowheads="1"/>
            </p:cNvSpPr>
            <p:nvPr/>
          </p:nvSpPr>
          <p:spPr bwMode="auto">
            <a:xfrm>
              <a:off x="4180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3" name="Rectangle 29"/>
            <p:cNvSpPr>
              <a:spLocks noChangeArrowheads="1"/>
            </p:cNvSpPr>
            <p:nvPr/>
          </p:nvSpPr>
          <p:spPr bwMode="auto">
            <a:xfrm>
              <a:off x="4165" y="998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C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44" name="Rectangle 30"/>
            <p:cNvSpPr>
              <a:spLocks noChangeArrowheads="1"/>
            </p:cNvSpPr>
            <p:nvPr/>
          </p:nvSpPr>
          <p:spPr bwMode="auto">
            <a:xfrm>
              <a:off x="4180" y="1012"/>
              <a:ext cx="232" cy="23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5" name="Rectangle 31"/>
            <p:cNvSpPr>
              <a:spLocks noChangeArrowheads="1"/>
            </p:cNvSpPr>
            <p:nvPr/>
          </p:nvSpPr>
          <p:spPr bwMode="auto">
            <a:xfrm>
              <a:off x="4180" y="1252"/>
              <a:ext cx="232" cy="23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" name="Rectangle 32"/>
            <p:cNvSpPr>
              <a:spLocks noChangeArrowheads="1"/>
            </p:cNvSpPr>
            <p:nvPr/>
          </p:nvSpPr>
          <p:spPr bwMode="auto">
            <a:xfrm>
              <a:off x="4549" y="1718"/>
              <a:ext cx="22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F</a:t>
              </a:r>
            </a:p>
          </p:txBody>
        </p:sp>
      </p:grpSp>
      <p:sp>
        <p:nvSpPr>
          <p:cNvPr id="47" name="Line 33"/>
          <p:cNvSpPr>
            <a:spLocks noChangeShapeType="1"/>
          </p:cNvSpPr>
          <p:nvPr/>
        </p:nvSpPr>
        <p:spPr bwMode="auto">
          <a:xfrm>
            <a:off x="3059832" y="4581128"/>
            <a:ext cx="3456384" cy="21602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725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Planejamento Contínuo</a:t>
            </a:r>
            <a:endParaRPr lang="en-US" dirty="0"/>
          </a:p>
        </p:txBody>
      </p:sp>
      <p:grpSp>
        <p:nvGrpSpPr>
          <p:cNvPr id="4" name="Group 26"/>
          <p:cNvGrpSpPr/>
          <p:nvPr/>
        </p:nvGrpSpPr>
        <p:grpSpPr>
          <a:xfrm>
            <a:off x="971600" y="3769814"/>
            <a:ext cx="7272808" cy="1816524"/>
            <a:chOff x="1349499" y="3623246"/>
            <a:chExt cx="7272808" cy="1816524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467320" y="4343326"/>
              <a:ext cx="666849" cy="339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b="0" dirty="0">
                  <a:latin typeface="Times New Roman" pitchFamily="18" charset="0"/>
                </a:rPr>
                <a:t>Início</a:t>
              </a:r>
              <a:endParaRPr lang="pt-BR" sz="2400" b="0" dirty="0">
                <a:latin typeface="Times New Roman" pitchFamily="18" charset="0"/>
              </a:endParaRPr>
            </a:p>
          </p:txBody>
        </p:sp>
        <p:sp>
          <p:nvSpPr>
            <p:cNvPr id="6" name="Rectangle 20"/>
            <p:cNvSpPr>
              <a:spLocks noChangeArrowheads="1"/>
            </p:cNvSpPr>
            <p:nvPr/>
          </p:nvSpPr>
          <p:spPr bwMode="auto">
            <a:xfrm>
              <a:off x="8104537" y="4348930"/>
              <a:ext cx="517770" cy="339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b="0" dirty="0">
                  <a:latin typeface="Times New Roman" pitchFamily="18" charset="0"/>
                </a:rPr>
                <a:t>Fim</a:t>
              </a:r>
              <a:endParaRPr lang="pt-BR" sz="2400" b="0" dirty="0">
                <a:latin typeface="Times New Roman" pitchFamily="18" charset="0"/>
              </a:endParaRPr>
            </a:p>
          </p:txBody>
        </p: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2285603" y="3623246"/>
              <a:ext cx="1368152" cy="1816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NaMesa (A)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(B,E)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(C,F)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</a:t>
              </a:r>
              <a:r>
                <a:rPr lang="pt-BR" sz="1400" b="0" dirty="0" smtClean="0">
                  <a:latin typeface="Times New Roman" pitchFamily="18" charset="0"/>
                </a:rPr>
                <a:t>D,B)</a:t>
              </a:r>
              <a:endParaRPr lang="pt-BR" sz="1400" b="0" dirty="0">
                <a:latin typeface="Times New Roman" pitchFamily="18" charset="0"/>
              </a:endParaRPr>
            </a:p>
            <a:p>
              <a:pPr algn="l" eaLnBrk="0" hangingPunct="0"/>
              <a:r>
                <a:rPr lang="pt-BR" sz="1400" b="0" dirty="0">
                  <a:solidFill>
                    <a:srgbClr val="FF0000"/>
                  </a:solidFill>
                  <a:latin typeface="Times New Roman" pitchFamily="18" charset="0"/>
                </a:rPr>
                <a:t>Limpo </a:t>
              </a:r>
              <a:r>
                <a:rPr lang="pt-BR" sz="1400" b="0" dirty="0" smtClean="0">
                  <a:solidFill>
                    <a:srgbClr val="FF0000"/>
                  </a:solidFill>
                  <a:latin typeface="Times New Roman" pitchFamily="18" charset="0"/>
                </a:rPr>
                <a:t>(F)</a:t>
              </a:r>
              <a:endParaRPr lang="pt-BR" sz="1400" b="0" dirty="0">
                <a:solidFill>
                  <a:srgbClr val="FF0000"/>
                </a:solidFill>
                <a:latin typeface="Times New Roman" pitchFamily="18" charset="0"/>
              </a:endParaRP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(C)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(D)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</a:t>
              </a:r>
              <a:r>
                <a:rPr lang="pt-BR" sz="1400" b="0" dirty="0" smtClean="0">
                  <a:latin typeface="Times New Roman" pitchFamily="18" charset="0"/>
                </a:rPr>
                <a:t>(G)</a:t>
              </a:r>
              <a:endParaRPr lang="pt-BR" sz="1400" b="0" dirty="0">
                <a:latin typeface="Times New Roman" pitchFamily="18" charset="0"/>
              </a:endParaRPr>
            </a:p>
          </p:txBody>
        </p:sp>
        <p:sp>
          <p:nvSpPr>
            <p:cNvPr id="8" name="Rectangle 24"/>
            <p:cNvSpPr>
              <a:spLocks noChangeArrowheads="1"/>
            </p:cNvSpPr>
            <p:nvPr/>
          </p:nvSpPr>
          <p:spPr bwMode="auto">
            <a:xfrm>
              <a:off x="6845449" y="4251512"/>
              <a:ext cx="1282403" cy="523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b="0" dirty="0">
                  <a:latin typeface="Times New Roman" pitchFamily="18" charset="0"/>
                </a:rPr>
                <a:t>EmCima (C,D)</a:t>
              </a:r>
            </a:p>
            <a:p>
              <a:pPr eaLnBrk="0" hangingPunct="0"/>
              <a:r>
                <a:rPr lang="pt-BR" sz="1400" b="0" dirty="0">
                  <a:latin typeface="Times New Roman" pitchFamily="18" charset="0"/>
                </a:rPr>
                <a:t>EmCima (D,B)</a:t>
              </a:r>
            </a:p>
          </p:txBody>
        </p:sp>
        <p:sp>
          <p:nvSpPr>
            <p:cNvPr id="9" name="Rectangle 25"/>
            <p:cNvSpPr>
              <a:spLocks noChangeArrowheads="1"/>
            </p:cNvSpPr>
            <p:nvPr/>
          </p:nvSpPr>
          <p:spPr bwMode="auto">
            <a:xfrm>
              <a:off x="1349499" y="4343326"/>
              <a:ext cx="825500" cy="3683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" name="Rectangle 26"/>
            <p:cNvSpPr>
              <a:spLocks noChangeArrowheads="1"/>
            </p:cNvSpPr>
            <p:nvPr/>
          </p:nvSpPr>
          <p:spPr bwMode="auto">
            <a:xfrm>
              <a:off x="8139017" y="4381829"/>
              <a:ext cx="432048" cy="2768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1907704" y="1630541"/>
            <a:ext cx="4320480" cy="461665"/>
          </a:xfrm>
          <a:prstGeom prst="rect">
            <a:avLst/>
          </a:prstGeom>
          <a:ln>
            <a:solidFill>
              <a:srgbClr val="000000"/>
            </a:solidFill>
            <a:prstDash val="dash"/>
          </a:ln>
        </p:spPr>
        <p:txBody>
          <a:bodyPr wrap="square">
            <a:spAutoFit/>
          </a:bodyPr>
          <a:lstStyle/>
          <a:p>
            <a:pPr algn="l"/>
            <a:r>
              <a:rPr lang="pt-BR" sz="1200" dirty="0" smtClean="0">
                <a:latin typeface="+mn-lt"/>
              </a:rPr>
              <a:t>O agente é desastrado... Acaba colocando C em cima de A ao invés de D.  </a:t>
            </a:r>
            <a:endParaRPr lang="pt-BR" sz="1200" dirty="0">
              <a:latin typeface="+mn-lt"/>
            </a:endParaRPr>
          </a:p>
        </p:txBody>
      </p:sp>
      <p:grpSp>
        <p:nvGrpSpPr>
          <p:cNvPr id="12" name="Group 18"/>
          <p:cNvGrpSpPr>
            <a:grpSpLocks/>
          </p:cNvGrpSpPr>
          <p:nvPr/>
        </p:nvGrpSpPr>
        <p:grpSpPr bwMode="auto">
          <a:xfrm>
            <a:off x="5868144" y="1950915"/>
            <a:ext cx="2665412" cy="1262064"/>
            <a:chOff x="3649" y="1221"/>
            <a:chExt cx="1679" cy="795"/>
          </a:xfrm>
        </p:grpSpPr>
        <p:sp>
          <p:nvSpPr>
            <p:cNvPr id="13" name="Line 19"/>
            <p:cNvSpPr>
              <a:spLocks noChangeShapeType="1"/>
            </p:cNvSpPr>
            <p:nvPr/>
          </p:nvSpPr>
          <p:spPr bwMode="auto">
            <a:xfrm>
              <a:off x="3649" y="2016"/>
              <a:ext cx="167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3781" y="1472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 smtClean="0">
                  <a:latin typeface="Times New Roman" pitchFamily="18" charset="0"/>
                </a:rPr>
                <a:t>C</a:t>
              </a:r>
            </a:p>
            <a:p>
              <a:pPr eaLnBrk="0" hangingPunct="0"/>
              <a:r>
                <a:rPr lang="pt-BR" sz="2400" b="0" dirty="0" smtClean="0">
                  <a:latin typeface="Times New Roman" pitchFamily="18" charset="0"/>
                </a:rPr>
                <a:t>A</a:t>
              </a:r>
              <a:endParaRPr lang="pt-BR" sz="2400" b="0" dirty="0">
                <a:latin typeface="Times New Roman" pitchFamily="18" charset="0"/>
              </a:endParaRPr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4165" y="1478"/>
              <a:ext cx="246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B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6" name="Rectangle 23"/>
            <p:cNvSpPr>
              <a:spLocks noChangeArrowheads="1"/>
            </p:cNvSpPr>
            <p:nvPr/>
          </p:nvSpPr>
          <p:spPr bwMode="auto">
            <a:xfrm>
              <a:off x="4933" y="1478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pt-BR" sz="2400" b="0" dirty="0">
                <a:latin typeface="Times New Roman" pitchFamily="18" charset="0"/>
              </a:endParaRP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17" name="Rectangle 24"/>
            <p:cNvSpPr>
              <a:spLocks noChangeArrowheads="1"/>
            </p:cNvSpPr>
            <p:nvPr/>
          </p:nvSpPr>
          <p:spPr bwMode="auto">
            <a:xfrm>
              <a:off x="4948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" name="Rectangle 25"/>
            <p:cNvSpPr>
              <a:spLocks noChangeArrowheads="1"/>
            </p:cNvSpPr>
            <p:nvPr/>
          </p:nvSpPr>
          <p:spPr bwMode="auto">
            <a:xfrm>
              <a:off x="4564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" name="Rectangle 26"/>
            <p:cNvSpPr>
              <a:spLocks noChangeArrowheads="1"/>
            </p:cNvSpPr>
            <p:nvPr/>
          </p:nvSpPr>
          <p:spPr bwMode="auto">
            <a:xfrm>
              <a:off x="3796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" name="Rectangle 27"/>
            <p:cNvSpPr>
              <a:spLocks noChangeArrowheads="1"/>
            </p:cNvSpPr>
            <p:nvPr/>
          </p:nvSpPr>
          <p:spPr bwMode="auto">
            <a:xfrm>
              <a:off x="4180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4180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" name="Rectangle 29"/>
            <p:cNvSpPr>
              <a:spLocks noChangeArrowheads="1"/>
            </p:cNvSpPr>
            <p:nvPr/>
          </p:nvSpPr>
          <p:spPr bwMode="auto">
            <a:xfrm>
              <a:off x="4165" y="1221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 smtClean="0">
                  <a:latin typeface="Times New Roman" pitchFamily="18" charset="0"/>
                </a:rPr>
                <a:t>D</a:t>
              </a:r>
              <a:endParaRPr lang="pt-BR" sz="2400" b="0" dirty="0">
                <a:latin typeface="Times New Roman" pitchFamily="18" charset="0"/>
              </a:endParaRPr>
            </a:p>
          </p:txBody>
        </p:sp>
        <p:sp>
          <p:nvSpPr>
            <p:cNvPr id="23" name="Rectangle 30"/>
            <p:cNvSpPr>
              <a:spLocks noChangeArrowheads="1"/>
            </p:cNvSpPr>
            <p:nvPr/>
          </p:nvSpPr>
          <p:spPr bwMode="auto">
            <a:xfrm>
              <a:off x="3797" y="1493"/>
              <a:ext cx="232" cy="23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" name="Rectangle 31"/>
            <p:cNvSpPr>
              <a:spLocks noChangeArrowheads="1"/>
            </p:cNvSpPr>
            <p:nvPr/>
          </p:nvSpPr>
          <p:spPr bwMode="auto">
            <a:xfrm>
              <a:off x="4180" y="1252"/>
              <a:ext cx="232" cy="23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" name="Rectangle 32"/>
            <p:cNvSpPr>
              <a:spLocks noChangeArrowheads="1"/>
            </p:cNvSpPr>
            <p:nvPr/>
          </p:nvSpPr>
          <p:spPr bwMode="auto">
            <a:xfrm>
              <a:off x="4549" y="1718"/>
              <a:ext cx="22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F</a:t>
              </a:r>
            </a:p>
          </p:txBody>
        </p:sp>
      </p:grpSp>
      <p:sp>
        <p:nvSpPr>
          <p:cNvPr id="26" name="Line 33"/>
          <p:cNvSpPr>
            <a:spLocks noChangeShapeType="1"/>
          </p:cNvSpPr>
          <p:nvPr/>
        </p:nvSpPr>
        <p:spPr bwMode="auto">
          <a:xfrm>
            <a:off x="3059832" y="4581128"/>
            <a:ext cx="3456384" cy="21602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7" name="Group 18"/>
          <p:cNvGrpSpPr>
            <a:grpSpLocks/>
          </p:cNvGrpSpPr>
          <p:nvPr/>
        </p:nvGrpSpPr>
        <p:grpSpPr bwMode="auto">
          <a:xfrm>
            <a:off x="610444" y="1950910"/>
            <a:ext cx="2665412" cy="1262066"/>
            <a:chOff x="3649" y="1221"/>
            <a:chExt cx="1679" cy="795"/>
          </a:xfrm>
        </p:grpSpPr>
        <p:sp>
          <p:nvSpPr>
            <p:cNvPr id="28" name="Line 19"/>
            <p:cNvSpPr>
              <a:spLocks noChangeShapeType="1"/>
            </p:cNvSpPr>
            <p:nvPr/>
          </p:nvSpPr>
          <p:spPr bwMode="auto">
            <a:xfrm>
              <a:off x="3649" y="2016"/>
              <a:ext cx="167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9" name="Rectangle 21"/>
            <p:cNvSpPr>
              <a:spLocks noChangeArrowheads="1"/>
            </p:cNvSpPr>
            <p:nvPr/>
          </p:nvSpPr>
          <p:spPr bwMode="auto">
            <a:xfrm>
              <a:off x="3781" y="1718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0" name="Rectangle 22"/>
            <p:cNvSpPr>
              <a:spLocks noChangeArrowheads="1"/>
            </p:cNvSpPr>
            <p:nvPr/>
          </p:nvSpPr>
          <p:spPr bwMode="auto">
            <a:xfrm>
              <a:off x="4165" y="1221"/>
              <a:ext cx="246" cy="7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 smtClean="0">
                  <a:latin typeface="Times New Roman" pitchFamily="18" charset="0"/>
                </a:rPr>
                <a:t>D</a:t>
              </a:r>
            </a:p>
            <a:p>
              <a:pPr eaLnBrk="0" hangingPunct="0"/>
              <a:r>
                <a:rPr lang="pt-BR" sz="2400" b="0" dirty="0" smtClean="0">
                  <a:latin typeface="Times New Roman" pitchFamily="18" charset="0"/>
                </a:rPr>
                <a:t>B</a:t>
              </a:r>
              <a:endParaRPr lang="pt-BR" sz="2400" b="0" dirty="0">
                <a:latin typeface="Times New Roman" pitchFamily="18" charset="0"/>
              </a:endParaRP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31" name="Rectangle 23"/>
            <p:cNvSpPr>
              <a:spLocks noChangeArrowheads="1"/>
            </p:cNvSpPr>
            <p:nvPr/>
          </p:nvSpPr>
          <p:spPr bwMode="auto">
            <a:xfrm>
              <a:off x="4933" y="1478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pt-BR" sz="2400" b="0">
                <a:latin typeface="Times New Roman" pitchFamily="18" charset="0"/>
              </a:endParaRPr>
            </a:p>
            <a:p>
              <a:pPr eaLnBrk="0" hangingPunct="0"/>
              <a:r>
                <a:rPr lang="pt-BR" sz="2400" b="0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32" name="Rectangle 24"/>
            <p:cNvSpPr>
              <a:spLocks noChangeArrowheads="1"/>
            </p:cNvSpPr>
            <p:nvPr/>
          </p:nvSpPr>
          <p:spPr bwMode="auto">
            <a:xfrm>
              <a:off x="4948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3" name="Rectangle 25"/>
            <p:cNvSpPr>
              <a:spLocks noChangeArrowheads="1"/>
            </p:cNvSpPr>
            <p:nvPr/>
          </p:nvSpPr>
          <p:spPr bwMode="auto">
            <a:xfrm>
              <a:off x="4564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4" name="Rectangle 26"/>
            <p:cNvSpPr>
              <a:spLocks noChangeArrowheads="1"/>
            </p:cNvSpPr>
            <p:nvPr/>
          </p:nvSpPr>
          <p:spPr bwMode="auto">
            <a:xfrm>
              <a:off x="3796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5" name="Rectangle 27"/>
            <p:cNvSpPr>
              <a:spLocks noChangeArrowheads="1"/>
            </p:cNvSpPr>
            <p:nvPr/>
          </p:nvSpPr>
          <p:spPr bwMode="auto">
            <a:xfrm>
              <a:off x="4180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" name="Rectangle 28"/>
            <p:cNvSpPr>
              <a:spLocks noChangeArrowheads="1"/>
            </p:cNvSpPr>
            <p:nvPr/>
          </p:nvSpPr>
          <p:spPr bwMode="auto">
            <a:xfrm>
              <a:off x="4180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7" name="Rectangle 29"/>
            <p:cNvSpPr>
              <a:spLocks noChangeArrowheads="1"/>
            </p:cNvSpPr>
            <p:nvPr/>
          </p:nvSpPr>
          <p:spPr bwMode="auto">
            <a:xfrm>
              <a:off x="4561" y="1465"/>
              <a:ext cx="2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 smtClean="0">
                  <a:latin typeface="Times New Roman" pitchFamily="18" charset="0"/>
                </a:rPr>
                <a:t>C</a:t>
              </a:r>
              <a:endParaRPr lang="pt-BR" sz="2400" b="0" dirty="0">
                <a:latin typeface="Times New Roman" pitchFamily="18" charset="0"/>
              </a:endParaRPr>
            </a:p>
          </p:txBody>
        </p:sp>
        <p:sp>
          <p:nvSpPr>
            <p:cNvPr id="38" name="Rectangle 30"/>
            <p:cNvSpPr>
              <a:spLocks noChangeArrowheads="1"/>
            </p:cNvSpPr>
            <p:nvPr/>
          </p:nvSpPr>
          <p:spPr bwMode="auto">
            <a:xfrm>
              <a:off x="4566" y="1496"/>
              <a:ext cx="232" cy="232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9" name="Rectangle 31"/>
            <p:cNvSpPr>
              <a:spLocks noChangeArrowheads="1"/>
            </p:cNvSpPr>
            <p:nvPr/>
          </p:nvSpPr>
          <p:spPr bwMode="auto">
            <a:xfrm>
              <a:off x="4180" y="1252"/>
              <a:ext cx="232" cy="23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" name="Rectangle 32"/>
            <p:cNvSpPr>
              <a:spLocks noChangeArrowheads="1"/>
            </p:cNvSpPr>
            <p:nvPr/>
          </p:nvSpPr>
          <p:spPr bwMode="auto">
            <a:xfrm>
              <a:off x="4549" y="1718"/>
              <a:ext cx="22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209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Planejamento Contínuo</a:t>
            </a:r>
            <a:endParaRPr lang="en-US" dirty="0"/>
          </a:p>
        </p:txBody>
      </p:sp>
      <p:grpSp>
        <p:nvGrpSpPr>
          <p:cNvPr id="4" name="Group 26"/>
          <p:cNvGrpSpPr/>
          <p:nvPr/>
        </p:nvGrpSpPr>
        <p:grpSpPr>
          <a:xfrm>
            <a:off x="971600" y="3769814"/>
            <a:ext cx="7272808" cy="1816524"/>
            <a:chOff x="1349499" y="3623246"/>
            <a:chExt cx="7272808" cy="1816524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467320" y="4343326"/>
              <a:ext cx="666849" cy="339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b="0" dirty="0">
                  <a:latin typeface="Times New Roman" pitchFamily="18" charset="0"/>
                </a:rPr>
                <a:t>Início</a:t>
              </a:r>
              <a:endParaRPr lang="pt-BR" sz="2400" b="0" dirty="0">
                <a:latin typeface="Times New Roman" pitchFamily="18" charset="0"/>
              </a:endParaRPr>
            </a:p>
          </p:txBody>
        </p:sp>
        <p:sp>
          <p:nvSpPr>
            <p:cNvPr id="6" name="Rectangle 20"/>
            <p:cNvSpPr>
              <a:spLocks noChangeArrowheads="1"/>
            </p:cNvSpPr>
            <p:nvPr/>
          </p:nvSpPr>
          <p:spPr bwMode="auto">
            <a:xfrm>
              <a:off x="8104537" y="4348930"/>
              <a:ext cx="517770" cy="339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b="0" dirty="0">
                  <a:latin typeface="Times New Roman" pitchFamily="18" charset="0"/>
                </a:rPr>
                <a:t>Fim</a:t>
              </a:r>
              <a:endParaRPr lang="pt-BR" sz="2400" b="0" dirty="0">
                <a:latin typeface="Times New Roman" pitchFamily="18" charset="0"/>
              </a:endParaRPr>
            </a:p>
          </p:txBody>
        </p: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2285603" y="3623246"/>
              <a:ext cx="1368152" cy="1816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NaMesa (A)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(B,E)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</a:t>
              </a:r>
              <a:r>
                <a:rPr lang="pt-BR" sz="1400" b="0" dirty="0" smtClean="0">
                  <a:latin typeface="Times New Roman" pitchFamily="18" charset="0"/>
                </a:rPr>
                <a:t>C,A)</a:t>
              </a:r>
              <a:endParaRPr lang="pt-BR" sz="1400" b="0" dirty="0">
                <a:latin typeface="Times New Roman" pitchFamily="18" charset="0"/>
              </a:endParaRP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</a:t>
              </a:r>
              <a:r>
                <a:rPr lang="pt-BR" sz="1400" b="0" dirty="0" smtClean="0">
                  <a:latin typeface="Times New Roman" pitchFamily="18" charset="0"/>
                </a:rPr>
                <a:t>D,B)</a:t>
              </a:r>
              <a:endParaRPr lang="pt-BR" sz="1400" b="0" dirty="0">
                <a:latin typeface="Times New Roman" pitchFamily="18" charset="0"/>
              </a:endParaRP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</a:t>
              </a:r>
              <a:r>
                <a:rPr lang="pt-BR" sz="1400" b="0" dirty="0" smtClean="0">
                  <a:latin typeface="Times New Roman" pitchFamily="18" charset="0"/>
                </a:rPr>
                <a:t>(F)</a:t>
              </a:r>
              <a:endParaRPr lang="pt-BR" sz="1400" b="0" dirty="0">
                <a:latin typeface="Times New Roman" pitchFamily="18" charset="0"/>
              </a:endParaRP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(C)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(D)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</a:t>
              </a:r>
              <a:r>
                <a:rPr lang="pt-BR" sz="1400" b="0" dirty="0" smtClean="0">
                  <a:latin typeface="Times New Roman" pitchFamily="18" charset="0"/>
                </a:rPr>
                <a:t>(G)</a:t>
              </a:r>
              <a:endParaRPr lang="pt-BR" sz="1400" b="0" dirty="0">
                <a:latin typeface="Times New Roman" pitchFamily="18" charset="0"/>
              </a:endParaRPr>
            </a:p>
          </p:txBody>
        </p:sp>
        <p:sp>
          <p:nvSpPr>
            <p:cNvPr id="8" name="Rectangle 24"/>
            <p:cNvSpPr>
              <a:spLocks noChangeArrowheads="1"/>
            </p:cNvSpPr>
            <p:nvPr/>
          </p:nvSpPr>
          <p:spPr bwMode="auto">
            <a:xfrm>
              <a:off x="6845449" y="4251512"/>
              <a:ext cx="1282403" cy="523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b="0" dirty="0">
                  <a:latin typeface="Times New Roman" pitchFamily="18" charset="0"/>
                </a:rPr>
                <a:t>EmCima (C,D)</a:t>
              </a:r>
            </a:p>
            <a:p>
              <a:pPr eaLnBrk="0" hangingPunct="0"/>
              <a:r>
                <a:rPr lang="pt-BR" sz="1400" b="0" dirty="0">
                  <a:latin typeface="Times New Roman" pitchFamily="18" charset="0"/>
                </a:rPr>
                <a:t>EmCima (D,B)</a:t>
              </a:r>
            </a:p>
          </p:txBody>
        </p:sp>
        <p:sp>
          <p:nvSpPr>
            <p:cNvPr id="9" name="Rectangle 25"/>
            <p:cNvSpPr>
              <a:spLocks noChangeArrowheads="1"/>
            </p:cNvSpPr>
            <p:nvPr/>
          </p:nvSpPr>
          <p:spPr bwMode="auto">
            <a:xfrm>
              <a:off x="1349499" y="4343326"/>
              <a:ext cx="825500" cy="3683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" name="Rectangle 26"/>
            <p:cNvSpPr>
              <a:spLocks noChangeArrowheads="1"/>
            </p:cNvSpPr>
            <p:nvPr/>
          </p:nvSpPr>
          <p:spPr bwMode="auto">
            <a:xfrm>
              <a:off x="8139017" y="4381829"/>
              <a:ext cx="432048" cy="2768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2843808" y="1630541"/>
            <a:ext cx="3096344" cy="276999"/>
          </a:xfrm>
          <a:prstGeom prst="rect">
            <a:avLst/>
          </a:prstGeom>
          <a:ln>
            <a:solidFill>
              <a:srgbClr val="000000"/>
            </a:solidFill>
            <a:prstDash val="dash"/>
          </a:ln>
        </p:spPr>
        <p:txBody>
          <a:bodyPr wrap="square">
            <a:spAutoFit/>
          </a:bodyPr>
          <a:lstStyle/>
          <a:p>
            <a:pPr algn="l"/>
            <a:r>
              <a:rPr lang="pt-BR" sz="1200" dirty="0" smtClean="0">
                <a:latin typeface="+mn-lt"/>
              </a:rPr>
              <a:t>Adiciona-se um novo passo ao plano.</a:t>
            </a:r>
            <a:endParaRPr lang="pt-BR" sz="1200" dirty="0">
              <a:latin typeface="+mn-lt"/>
            </a:endParaRPr>
          </a:p>
        </p:txBody>
      </p:sp>
      <p:grpSp>
        <p:nvGrpSpPr>
          <p:cNvPr id="12" name="Group 18"/>
          <p:cNvGrpSpPr>
            <a:grpSpLocks/>
          </p:cNvGrpSpPr>
          <p:nvPr/>
        </p:nvGrpSpPr>
        <p:grpSpPr bwMode="auto">
          <a:xfrm>
            <a:off x="611560" y="1950912"/>
            <a:ext cx="2665412" cy="1262064"/>
            <a:chOff x="3649" y="1221"/>
            <a:chExt cx="1679" cy="795"/>
          </a:xfrm>
        </p:grpSpPr>
        <p:sp>
          <p:nvSpPr>
            <p:cNvPr id="13" name="Line 19"/>
            <p:cNvSpPr>
              <a:spLocks noChangeShapeType="1"/>
            </p:cNvSpPr>
            <p:nvPr/>
          </p:nvSpPr>
          <p:spPr bwMode="auto">
            <a:xfrm>
              <a:off x="3649" y="2016"/>
              <a:ext cx="167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4" name="Rectangle 21"/>
            <p:cNvSpPr>
              <a:spLocks noChangeArrowheads="1"/>
            </p:cNvSpPr>
            <p:nvPr/>
          </p:nvSpPr>
          <p:spPr bwMode="auto">
            <a:xfrm>
              <a:off x="3781" y="1472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 smtClean="0">
                  <a:latin typeface="Times New Roman" pitchFamily="18" charset="0"/>
                </a:rPr>
                <a:t>C</a:t>
              </a:r>
            </a:p>
            <a:p>
              <a:pPr eaLnBrk="0" hangingPunct="0"/>
              <a:r>
                <a:rPr lang="pt-BR" sz="2400" b="0" dirty="0" smtClean="0">
                  <a:latin typeface="Times New Roman" pitchFamily="18" charset="0"/>
                </a:rPr>
                <a:t>A</a:t>
              </a:r>
              <a:endParaRPr lang="pt-BR" sz="2400" b="0" dirty="0">
                <a:latin typeface="Times New Roman" pitchFamily="18" charset="0"/>
              </a:endParaRPr>
            </a:p>
          </p:txBody>
        </p:sp>
        <p:sp>
          <p:nvSpPr>
            <p:cNvPr id="15" name="Rectangle 22"/>
            <p:cNvSpPr>
              <a:spLocks noChangeArrowheads="1"/>
            </p:cNvSpPr>
            <p:nvPr/>
          </p:nvSpPr>
          <p:spPr bwMode="auto">
            <a:xfrm>
              <a:off x="4165" y="1478"/>
              <a:ext cx="246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B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6" name="Rectangle 23"/>
            <p:cNvSpPr>
              <a:spLocks noChangeArrowheads="1"/>
            </p:cNvSpPr>
            <p:nvPr/>
          </p:nvSpPr>
          <p:spPr bwMode="auto">
            <a:xfrm>
              <a:off x="4933" y="1478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pt-BR" sz="2400" b="0">
                <a:latin typeface="Times New Roman" pitchFamily="18" charset="0"/>
              </a:endParaRPr>
            </a:p>
            <a:p>
              <a:pPr eaLnBrk="0" hangingPunct="0"/>
              <a:r>
                <a:rPr lang="pt-BR" sz="2400" b="0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17" name="Rectangle 24"/>
            <p:cNvSpPr>
              <a:spLocks noChangeArrowheads="1"/>
            </p:cNvSpPr>
            <p:nvPr/>
          </p:nvSpPr>
          <p:spPr bwMode="auto">
            <a:xfrm>
              <a:off x="4948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8" name="Rectangle 25"/>
            <p:cNvSpPr>
              <a:spLocks noChangeArrowheads="1"/>
            </p:cNvSpPr>
            <p:nvPr/>
          </p:nvSpPr>
          <p:spPr bwMode="auto">
            <a:xfrm>
              <a:off x="4564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9" name="Rectangle 26"/>
            <p:cNvSpPr>
              <a:spLocks noChangeArrowheads="1"/>
            </p:cNvSpPr>
            <p:nvPr/>
          </p:nvSpPr>
          <p:spPr bwMode="auto">
            <a:xfrm>
              <a:off x="3796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" name="Rectangle 27"/>
            <p:cNvSpPr>
              <a:spLocks noChangeArrowheads="1"/>
            </p:cNvSpPr>
            <p:nvPr/>
          </p:nvSpPr>
          <p:spPr bwMode="auto">
            <a:xfrm>
              <a:off x="4180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" name="Rectangle 28"/>
            <p:cNvSpPr>
              <a:spLocks noChangeArrowheads="1"/>
            </p:cNvSpPr>
            <p:nvPr/>
          </p:nvSpPr>
          <p:spPr bwMode="auto">
            <a:xfrm>
              <a:off x="4180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" name="Rectangle 29"/>
            <p:cNvSpPr>
              <a:spLocks noChangeArrowheads="1"/>
            </p:cNvSpPr>
            <p:nvPr/>
          </p:nvSpPr>
          <p:spPr bwMode="auto">
            <a:xfrm>
              <a:off x="4165" y="1221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 smtClean="0">
                  <a:latin typeface="Times New Roman" pitchFamily="18" charset="0"/>
                </a:rPr>
                <a:t>D</a:t>
              </a:r>
              <a:endParaRPr lang="pt-BR" sz="2400" b="0" dirty="0">
                <a:latin typeface="Times New Roman" pitchFamily="18" charset="0"/>
              </a:endParaRPr>
            </a:p>
          </p:txBody>
        </p:sp>
        <p:sp>
          <p:nvSpPr>
            <p:cNvPr id="23" name="Rectangle 30"/>
            <p:cNvSpPr>
              <a:spLocks noChangeArrowheads="1"/>
            </p:cNvSpPr>
            <p:nvPr/>
          </p:nvSpPr>
          <p:spPr bwMode="auto">
            <a:xfrm>
              <a:off x="3797" y="1493"/>
              <a:ext cx="232" cy="23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" name="Rectangle 31"/>
            <p:cNvSpPr>
              <a:spLocks noChangeArrowheads="1"/>
            </p:cNvSpPr>
            <p:nvPr/>
          </p:nvSpPr>
          <p:spPr bwMode="auto">
            <a:xfrm>
              <a:off x="4180" y="1252"/>
              <a:ext cx="232" cy="23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" name="Rectangle 32"/>
            <p:cNvSpPr>
              <a:spLocks noChangeArrowheads="1"/>
            </p:cNvSpPr>
            <p:nvPr/>
          </p:nvSpPr>
          <p:spPr bwMode="auto">
            <a:xfrm>
              <a:off x="4549" y="1718"/>
              <a:ext cx="22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F</a:t>
              </a:r>
            </a:p>
          </p:txBody>
        </p:sp>
      </p:grpSp>
      <p:sp>
        <p:nvSpPr>
          <p:cNvPr id="26" name="Line 33"/>
          <p:cNvSpPr>
            <a:spLocks noChangeShapeType="1"/>
          </p:cNvSpPr>
          <p:nvPr/>
        </p:nvSpPr>
        <p:spPr bwMode="auto">
          <a:xfrm>
            <a:off x="3059832" y="4581128"/>
            <a:ext cx="3456384" cy="21602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3635896" y="3409774"/>
            <a:ext cx="1282402" cy="739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 eaLnBrk="0" hangingPunct="0"/>
            <a:r>
              <a:rPr lang="pt-BR" sz="1400" b="0" dirty="0">
                <a:latin typeface="Times New Roman" pitchFamily="18" charset="0"/>
              </a:rPr>
              <a:t>EmCima (</a:t>
            </a:r>
            <a:r>
              <a:rPr lang="pt-BR" sz="1400" b="0" dirty="0" smtClean="0">
                <a:latin typeface="Times New Roman" pitchFamily="18" charset="0"/>
              </a:rPr>
              <a:t>C,A)</a:t>
            </a:r>
            <a:endParaRPr lang="pt-BR" sz="1400" b="0" dirty="0">
              <a:latin typeface="Times New Roman" pitchFamily="18" charset="0"/>
            </a:endParaRPr>
          </a:p>
          <a:p>
            <a:pPr algn="l" eaLnBrk="0" hangingPunct="0"/>
            <a:r>
              <a:rPr lang="pt-BR" sz="1400" b="0" dirty="0">
                <a:latin typeface="Times New Roman" pitchFamily="18" charset="0"/>
              </a:rPr>
              <a:t>Limpo (C)</a:t>
            </a:r>
          </a:p>
          <a:p>
            <a:pPr algn="l" eaLnBrk="0" hangingPunct="0"/>
            <a:r>
              <a:rPr lang="pt-BR" sz="1400" b="0" dirty="0">
                <a:latin typeface="Times New Roman" pitchFamily="18" charset="0"/>
              </a:rPr>
              <a:t>Limpo (D)</a:t>
            </a: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4587240" y="3720031"/>
            <a:ext cx="1224136" cy="33781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9" name="Line 29"/>
          <p:cNvSpPr>
            <a:spLocks noChangeShapeType="1"/>
          </p:cNvSpPr>
          <p:nvPr/>
        </p:nvSpPr>
        <p:spPr bwMode="auto">
          <a:xfrm flipV="1">
            <a:off x="3059831" y="3553790"/>
            <a:ext cx="648073" cy="79208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0" name="Line 30"/>
          <p:cNvSpPr>
            <a:spLocks noChangeShapeType="1"/>
          </p:cNvSpPr>
          <p:nvPr/>
        </p:nvSpPr>
        <p:spPr bwMode="auto">
          <a:xfrm flipV="1">
            <a:off x="2771800" y="3769814"/>
            <a:ext cx="936104" cy="122413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" name="Line 31"/>
          <p:cNvSpPr>
            <a:spLocks noChangeShapeType="1"/>
          </p:cNvSpPr>
          <p:nvPr/>
        </p:nvSpPr>
        <p:spPr bwMode="auto">
          <a:xfrm flipV="1">
            <a:off x="2771800" y="3985838"/>
            <a:ext cx="936104" cy="12433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" name="Line 36"/>
          <p:cNvSpPr>
            <a:spLocks noChangeShapeType="1"/>
          </p:cNvSpPr>
          <p:nvPr/>
        </p:nvSpPr>
        <p:spPr bwMode="auto">
          <a:xfrm>
            <a:off x="5868144" y="3913830"/>
            <a:ext cx="648072" cy="64807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3" name="Rectangle 5"/>
          <p:cNvSpPr>
            <a:spLocks noChangeArrowheads="1"/>
          </p:cNvSpPr>
          <p:nvPr/>
        </p:nvSpPr>
        <p:spPr bwMode="auto">
          <a:xfrm>
            <a:off x="4609786" y="3697806"/>
            <a:ext cx="1258358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pt-BR" sz="1600" b="0" dirty="0">
                <a:latin typeface="Times New Roman" pitchFamily="18" charset="0"/>
              </a:rPr>
              <a:t>Mover (C,D)</a:t>
            </a:r>
          </a:p>
        </p:txBody>
      </p:sp>
      <p:grpSp>
        <p:nvGrpSpPr>
          <p:cNvPr id="34" name="Group 18"/>
          <p:cNvGrpSpPr>
            <a:grpSpLocks/>
          </p:cNvGrpSpPr>
          <p:nvPr/>
        </p:nvGrpSpPr>
        <p:grpSpPr bwMode="auto">
          <a:xfrm>
            <a:off x="5868144" y="1596901"/>
            <a:ext cx="2665412" cy="1616075"/>
            <a:chOff x="3649" y="998"/>
            <a:chExt cx="1679" cy="1018"/>
          </a:xfrm>
        </p:grpSpPr>
        <p:sp>
          <p:nvSpPr>
            <p:cNvPr id="35" name="Line 19"/>
            <p:cNvSpPr>
              <a:spLocks noChangeShapeType="1"/>
            </p:cNvSpPr>
            <p:nvPr/>
          </p:nvSpPr>
          <p:spPr bwMode="auto">
            <a:xfrm>
              <a:off x="3649" y="2016"/>
              <a:ext cx="167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36" name="Rectangle 21"/>
            <p:cNvSpPr>
              <a:spLocks noChangeArrowheads="1"/>
            </p:cNvSpPr>
            <p:nvPr/>
          </p:nvSpPr>
          <p:spPr bwMode="auto">
            <a:xfrm>
              <a:off x="3781" y="1718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37" name="Rectangle 22"/>
            <p:cNvSpPr>
              <a:spLocks noChangeArrowheads="1"/>
            </p:cNvSpPr>
            <p:nvPr/>
          </p:nvSpPr>
          <p:spPr bwMode="auto">
            <a:xfrm>
              <a:off x="4165" y="1478"/>
              <a:ext cx="246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B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38" name="Rectangle 23"/>
            <p:cNvSpPr>
              <a:spLocks noChangeArrowheads="1"/>
            </p:cNvSpPr>
            <p:nvPr/>
          </p:nvSpPr>
          <p:spPr bwMode="auto">
            <a:xfrm>
              <a:off x="4933" y="1478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pt-BR" sz="2400" b="0">
                <a:latin typeface="Times New Roman" pitchFamily="18" charset="0"/>
              </a:endParaRPr>
            </a:p>
            <a:p>
              <a:pPr eaLnBrk="0" hangingPunct="0"/>
              <a:r>
                <a:rPr lang="pt-BR" sz="2400" b="0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39" name="Rectangle 24"/>
            <p:cNvSpPr>
              <a:spLocks noChangeArrowheads="1"/>
            </p:cNvSpPr>
            <p:nvPr/>
          </p:nvSpPr>
          <p:spPr bwMode="auto">
            <a:xfrm>
              <a:off x="4948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0" name="Rectangle 25"/>
            <p:cNvSpPr>
              <a:spLocks noChangeArrowheads="1"/>
            </p:cNvSpPr>
            <p:nvPr/>
          </p:nvSpPr>
          <p:spPr bwMode="auto">
            <a:xfrm>
              <a:off x="4564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1" name="Rectangle 26"/>
            <p:cNvSpPr>
              <a:spLocks noChangeArrowheads="1"/>
            </p:cNvSpPr>
            <p:nvPr/>
          </p:nvSpPr>
          <p:spPr bwMode="auto">
            <a:xfrm>
              <a:off x="3796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2" name="Rectangle 27"/>
            <p:cNvSpPr>
              <a:spLocks noChangeArrowheads="1"/>
            </p:cNvSpPr>
            <p:nvPr/>
          </p:nvSpPr>
          <p:spPr bwMode="auto">
            <a:xfrm>
              <a:off x="4180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3" name="Rectangle 28"/>
            <p:cNvSpPr>
              <a:spLocks noChangeArrowheads="1"/>
            </p:cNvSpPr>
            <p:nvPr/>
          </p:nvSpPr>
          <p:spPr bwMode="auto">
            <a:xfrm>
              <a:off x="4180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4" name="Rectangle 29"/>
            <p:cNvSpPr>
              <a:spLocks noChangeArrowheads="1"/>
            </p:cNvSpPr>
            <p:nvPr/>
          </p:nvSpPr>
          <p:spPr bwMode="auto">
            <a:xfrm>
              <a:off x="4165" y="998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C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45" name="Rectangle 30"/>
            <p:cNvSpPr>
              <a:spLocks noChangeArrowheads="1"/>
            </p:cNvSpPr>
            <p:nvPr/>
          </p:nvSpPr>
          <p:spPr bwMode="auto">
            <a:xfrm>
              <a:off x="4180" y="1012"/>
              <a:ext cx="232" cy="23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6" name="Rectangle 31"/>
            <p:cNvSpPr>
              <a:spLocks noChangeArrowheads="1"/>
            </p:cNvSpPr>
            <p:nvPr/>
          </p:nvSpPr>
          <p:spPr bwMode="auto">
            <a:xfrm>
              <a:off x="4180" y="1252"/>
              <a:ext cx="232" cy="23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47" name="Rectangle 32"/>
            <p:cNvSpPr>
              <a:spLocks noChangeArrowheads="1"/>
            </p:cNvSpPr>
            <p:nvPr/>
          </p:nvSpPr>
          <p:spPr bwMode="auto">
            <a:xfrm>
              <a:off x="4549" y="1718"/>
              <a:ext cx="22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45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Planejamento Contínuo</a:t>
            </a:r>
            <a:endParaRPr lang="en-US" dirty="0"/>
          </a:p>
        </p:txBody>
      </p:sp>
      <p:grpSp>
        <p:nvGrpSpPr>
          <p:cNvPr id="4" name="Group 26"/>
          <p:cNvGrpSpPr/>
          <p:nvPr/>
        </p:nvGrpSpPr>
        <p:grpSpPr>
          <a:xfrm>
            <a:off x="971600" y="3769814"/>
            <a:ext cx="7272808" cy="1816524"/>
            <a:chOff x="1349499" y="3623246"/>
            <a:chExt cx="7272808" cy="1816524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467320" y="4343326"/>
              <a:ext cx="666849" cy="339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b="0" dirty="0">
                  <a:latin typeface="Times New Roman" pitchFamily="18" charset="0"/>
                </a:rPr>
                <a:t>Início</a:t>
              </a:r>
              <a:endParaRPr lang="pt-BR" sz="2400" b="0" dirty="0">
                <a:latin typeface="Times New Roman" pitchFamily="18" charset="0"/>
              </a:endParaRPr>
            </a:p>
          </p:txBody>
        </p:sp>
        <p:sp>
          <p:nvSpPr>
            <p:cNvPr id="6" name="Rectangle 20"/>
            <p:cNvSpPr>
              <a:spLocks noChangeArrowheads="1"/>
            </p:cNvSpPr>
            <p:nvPr/>
          </p:nvSpPr>
          <p:spPr bwMode="auto">
            <a:xfrm>
              <a:off x="8104537" y="4348930"/>
              <a:ext cx="517770" cy="3391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600" b="0" dirty="0">
                  <a:latin typeface="Times New Roman" pitchFamily="18" charset="0"/>
                </a:rPr>
                <a:t>Fim</a:t>
              </a:r>
              <a:endParaRPr lang="pt-BR" sz="2400" b="0" dirty="0">
                <a:latin typeface="Times New Roman" pitchFamily="18" charset="0"/>
              </a:endParaRPr>
            </a:p>
          </p:txBody>
        </p: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2285603" y="3623246"/>
              <a:ext cx="1368152" cy="1816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2075" tIns="46038" rIns="92075" bIns="46038">
              <a:spAutoFit/>
            </a:bodyPr>
            <a:lstStyle/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NaMesa (A)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EmCima (B,E)</a:t>
              </a:r>
            </a:p>
            <a:p>
              <a:pPr algn="l" eaLnBrk="0" hangingPunct="0"/>
              <a:r>
                <a:rPr lang="pt-BR" sz="1400" b="0" dirty="0">
                  <a:solidFill>
                    <a:srgbClr val="FF0000"/>
                  </a:solidFill>
                  <a:latin typeface="Times New Roman" pitchFamily="18" charset="0"/>
                </a:rPr>
                <a:t>EmCima (</a:t>
              </a:r>
              <a:r>
                <a:rPr lang="pt-BR" sz="1400" b="0" dirty="0" smtClean="0">
                  <a:solidFill>
                    <a:srgbClr val="FF0000"/>
                  </a:solidFill>
                  <a:latin typeface="Times New Roman" pitchFamily="18" charset="0"/>
                </a:rPr>
                <a:t>C,D)</a:t>
              </a:r>
              <a:endParaRPr lang="pt-BR" sz="1400" b="0" dirty="0">
                <a:solidFill>
                  <a:srgbClr val="FF0000"/>
                </a:solidFill>
                <a:latin typeface="Times New Roman" pitchFamily="18" charset="0"/>
              </a:endParaRPr>
            </a:p>
            <a:p>
              <a:pPr algn="l" eaLnBrk="0" hangingPunct="0"/>
              <a:r>
                <a:rPr lang="pt-BR" sz="1400" b="0" dirty="0">
                  <a:solidFill>
                    <a:srgbClr val="FF0000"/>
                  </a:solidFill>
                  <a:latin typeface="Times New Roman" pitchFamily="18" charset="0"/>
                </a:rPr>
                <a:t>EmCima (</a:t>
              </a:r>
              <a:r>
                <a:rPr lang="pt-BR" sz="1400" b="0" dirty="0" smtClean="0">
                  <a:solidFill>
                    <a:srgbClr val="FF0000"/>
                  </a:solidFill>
                  <a:latin typeface="Times New Roman" pitchFamily="18" charset="0"/>
                </a:rPr>
                <a:t>D,B)</a:t>
              </a:r>
              <a:endParaRPr lang="pt-BR" sz="1400" b="0" dirty="0">
                <a:solidFill>
                  <a:srgbClr val="FF0000"/>
                </a:solidFill>
                <a:latin typeface="Times New Roman" pitchFamily="18" charset="0"/>
              </a:endParaRP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</a:t>
              </a:r>
              <a:r>
                <a:rPr lang="pt-BR" sz="1400" b="0" dirty="0" smtClean="0">
                  <a:latin typeface="Times New Roman" pitchFamily="18" charset="0"/>
                </a:rPr>
                <a:t>(F)</a:t>
              </a:r>
              <a:endParaRPr lang="pt-BR" sz="1400" b="0" dirty="0">
                <a:latin typeface="Times New Roman" pitchFamily="18" charset="0"/>
              </a:endParaRP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(C)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(D)</a:t>
              </a:r>
            </a:p>
            <a:p>
              <a:pPr algn="l" eaLnBrk="0" hangingPunct="0"/>
              <a:r>
                <a:rPr lang="pt-BR" sz="1400" b="0" dirty="0">
                  <a:latin typeface="Times New Roman" pitchFamily="18" charset="0"/>
                </a:rPr>
                <a:t>Limpo </a:t>
              </a:r>
              <a:r>
                <a:rPr lang="pt-BR" sz="1400" b="0" dirty="0" smtClean="0">
                  <a:latin typeface="Times New Roman" pitchFamily="18" charset="0"/>
                </a:rPr>
                <a:t>(G)</a:t>
              </a:r>
              <a:endParaRPr lang="pt-BR" sz="1400" b="0" dirty="0">
                <a:latin typeface="Times New Roman" pitchFamily="18" charset="0"/>
              </a:endParaRPr>
            </a:p>
          </p:txBody>
        </p:sp>
        <p:sp>
          <p:nvSpPr>
            <p:cNvPr id="8" name="Rectangle 24"/>
            <p:cNvSpPr>
              <a:spLocks noChangeArrowheads="1"/>
            </p:cNvSpPr>
            <p:nvPr/>
          </p:nvSpPr>
          <p:spPr bwMode="auto">
            <a:xfrm>
              <a:off x="6845449" y="4251512"/>
              <a:ext cx="1282403" cy="523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1400" b="0" dirty="0">
                  <a:solidFill>
                    <a:srgbClr val="FF0000"/>
                  </a:solidFill>
                  <a:latin typeface="Times New Roman" pitchFamily="18" charset="0"/>
                </a:rPr>
                <a:t>EmCima (C,D)</a:t>
              </a:r>
            </a:p>
            <a:p>
              <a:pPr eaLnBrk="0" hangingPunct="0"/>
              <a:r>
                <a:rPr lang="pt-BR" sz="1400" b="0" dirty="0">
                  <a:solidFill>
                    <a:srgbClr val="FF0000"/>
                  </a:solidFill>
                  <a:latin typeface="Times New Roman" pitchFamily="18" charset="0"/>
                </a:rPr>
                <a:t>EmCima (D,B)</a:t>
              </a:r>
            </a:p>
          </p:txBody>
        </p:sp>
        <p:sp>
          <p:nvSpPr>
            <p:cNvPr id="9" name="Rectangle 25"/>
            <p:cNvSpPr>
              <a:spLocks noChangeArrowheads="1"/>
            </p:cNvSpPr>
            <p:nvPr/>
          </p:nvSpPr>
          <p:spPr bwMode="auto">
            <a:xfrm>
              <a:off x="1349499" y="4343326"/>
              <a:ext cx="825500" cy="3683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0" name="Rectangle 26"/>
            <p:cNvSpPr>
              <a:spLocks noChangeArrowheads="1"/>
            </p:cNvSpPr>
            <p:nvPr/>
          </p:nvSpPr>
          <p:spPr bwMode="auto">
            <a:xfrm>
              <a:off x="8139017" y="4381829"/>
              <a:ext cx="432048" cy="2768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sp>
        <p:nvSpPr>
          <p:cNvPr id="11" name="Rectangle 10"/>
          <p:cNvSpPr/>
          <p:nvPr/>
        </p:nvSpPr>
        <p:spPr>
          <a:xfrm>
            <a:off x="3851920" y="1630541"/>
            <a:ext cx="4320480" cy="461665"/>
          </a:xfrm>
          <a:prstGeom prst="rect">
            <a:avLst/>
          </a:prstGeom>
          <a:ln>
            <a:solidFill>
              <a:srgbClr val="000000"/>
            </a:solidFill>
            <a:prstDash val="dash"/>
          </a:ln>
        </p:spPr>
        <p:txBody>
          <a:bodyPr wrap="square">
            <a:spAutoFit/>
          </a:bodyPr>
          <a:lstStyle/>
          <a:p>
            <a:pPr algn="l"/>
            <a:r>
              <a:rPr lang="pt-BR" sz="1200" dirty="0" smtClean="0">
                <a:latin typeface="+mn-lt"/>
              </a:rPr>
              <a:t>Finalmente o agente consegue realizar o movimento com sucesso e chegar no estado final. Agora ele pode buscar um novo objetivo. </a:t>
            </a:r>
            <a:endParaRPr lang="pt-BR" sz="1200" dirty="0">
              <a:latin typeface="+mn-lt"/>
            </a:endParaRPr>
          </a:p>
        </p:txBody>
      </p:sp>
      <p:sp>
        <p:nvSpPr>
          <p:cNvPr id="12" name="Line 33"/>
          <p:cNvSpPr>
            <a:spLocks noChangeShapeType="1"/>
          </p:cNvSpPr>
          <p:nvPr/>
        </p:nvSpPr>
        <p:spPr bwMode="auto">
          <a:xfrm>
            <a:off x="3059832" y="4581128"/>
            <a:ext cx="3456384" cy="216024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3" name="Line 36"/>
          <p:cNvSpPr>
            <a:spLocks noChangeShapeType="1"/>
          </p:cNvSpPr>
          <p:nvPr/>
        </p:nvSpPr>
        <p:spPr bwMode="auto">
          <a:xfrm>
            <a:off x="3059832" y="4365104"/>
            <a:ext cx="3456384" cy="196798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med"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4" name="Group 18"/>
          <p:cNvGrpSpPr>
            <a:grpSpLocks/>
          </p:cNvGrpSpPr>
          <p:nvPr/>
        </p:nvGrpSpPr>
        <p:grpSpPr bwMode="auto">
          <a:xfrm>
            <a:off x="611560" y="1596901"/>
            <a:ext cx="2665412" cy="1616075"/>
            <a:chOff x="3649" y="998"/>
            <a:chExt cx="1679" cy="1018"/>
          </a:xfrm>
        </p:grpSpPr>
        <p:sp>
          <p:nvSpPr>
            <p:cNvPr id="15" name="Line 19"/>
            <p:cNvSpPr>
              <a:spLocks noChangeShapeType="1"/>
            </p:cNvSpPr>
            <p:nvPr/>
          </p:nvSpPr>
          <p:spPr bwMode="auto">
            <a:xfrm>
              <a:off x="3649" y="2016"/>
              <a:ext cx="1679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16" name="Rectangle 21"/>
            <p:cNvSpPr>
              <a:spLocks noChangeArrowheads="1"/>
            </p:cNvSpPr>
            <p:nvPr/>
          </p:nvSpPr>
          <p:spPr bwMode="auto">
            <a:xfrm>
              <a:off x="3781" y="1718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17" name="Rectangle 22"/>
            <p:cNvSpPr>
              <a:spLocks noChangeArrowheads="1"/>
            </p:cNvSpPr>
            <p:nvPr/>
          </p:nvSpPr>
          <p:spPr bwMode="auto">
            <a:xfrm>
              <a:off x="4165" y="1478"/>
              <a:ext cx="246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B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>
              <a:off x="4933" y="1478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endParaRPr lang="pt-BR" sz="2400" b="0">
                <a:latin typeface="Times New Roman" pitchFamily="18" charset="0"/>
              </a:endParaRPr>
            </a:p>
            <a:p>
              <a:pPr eaLnBrk="0" hangingPunct="0"/>
              <a:r>
                <a:rPr lang="pt-BR" sz="2400" b="0">
                  <a:latin typeface="Times New Roman" pitchFamily="18" charset="0"/>
                </a:rPr>
                <a:t>G</a:t>
              </a:r>
            </a:p>
          </p:txBody>
        </p:sp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4948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4564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3796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4180" y="149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3" name="Rectangle 28"/>
            <p:cNvSpPr>
              <a:spLocks noChangeArrowheads="1"/>
            </p:cNvSpPr>
            <p:nvPr/>
          </p:nvSpPr>
          <p:spPr bwMode="auto">
            <a:xfrm>
              <a:off x="4180" y="1732"/>
              <a:ext cx="232" cy="23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4" name="Rectangle 29"/>
            <p:cNvSpPr>
              <a:spLocks noChangeArrowheads="1"/>
            </p:cNvSpPr>
            <p:nvPr/>
          </p:nvSpPr>
          <p:spPr bwMode="auto">
            <a:xfrm>
              <a:off x="4165" y="998"/>
              <a:ext cx="257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C</a:t>
              </a:r>
            </a:p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25" name="Rectangle 30"/>
            <p:cNvSpPr>
              <a:spLocks noChangeArrowheads="1"/>
            </p:cNvSpPr>
            <p:nvPr/>
          </p:nvSpPr>
          <p:spPr bwMode="auto">
            <a:xfrm>
              <a:off x="4180" y="1012"/>
              <a:ext cx="232" cy="23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6" name="Rectangle 31"/>
            <p:cNvSpPr>
              <a:spLocks noChangeArrowheads="1"/>
            </p:cNvSpPr>
            <p:nvPr/>
          </p:nvSpPr>
          <p:spPr bwMode="auto">
            <a:xfrm>
              <a:off x="4180" y="1252"/>
              <a:ext cx="232" cy="232"/>
            </a:xfrm>
            <a:prstGeom prst="rect">
              <a:avLst/>
            </a:prstGeom>
            <a:noFill/>
            <a:ln w="12700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" name="Rectangle 32"/>
            <p:cNvSpPr>
              <a:spLocks noChangeArrowheads="1"/>
            </p:cNvSpPr>
            <p:nvPr/>
          </p:nvSpPr>
          <p:spPr bwMode="auto">
            <a:xfrm>
              <a:off x="4549" y="1718"/>
              <a:ext cx="22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pt-BR" sz="2400" b="0" dirty="0">
                  <a:latin typeface="Times New Roman" pitchFamily="18" charset="0"/>
                </a:rPr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534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Leitura Complementar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539552" y="1628800"/>
            <a:ext cx="5256584" cy="410445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 smtClean="0"/>
              <a:t>Russell, S. </a:t>
            </a:r>
            <a:r>
              <a:rPr lang="pt-BR" sz="1800" dirty="0" err="1" smtClean="0"/>
              <a:t>and</a:t>
            </a:r>
            <a:r>
              <a:rPr lang="pt-BR" sz="1800" dirty="0" smtClean="0"/>
              <a:t> </a:t>
            </a:r>
            <a:r>
              <a:rPr lang="pt-BR" sz="1800" dirty="0" err="1" smtClean="0"/>
              <a:t>Novig</a:t>
            </a:r>
            <a:r>
              <a:rPr lang="pt-BR" sz="1800" dirty="0" smtClean="0"/>
              <a:t>, P. </a:t>
            </a:r>
            <a:r>
              <a:rPr lang="pt-BR" sz="1800" b="1" dirty="0" smtClean="0"/>
              <a:t>Artificial </a:t>
            </a:r>
            <a:r>
              <a:rPr lang="pt-BR" sz="1800" b="1" dirty="0" err="1" smtClean="0"/>
              <a:t>Intelligence</a:t>
            </a:r>
            <a:r>
              <a:rPr lang="pt-BR" sz="1800" b="1" dirty="0" smtClean="0"/>
              <a:t>: a </a:t>
            </a:r>
            <a:r>
              <a:rPr lang="pt-BR" sz="1800" b="1" dirty="0" err="1" smtClean="0"/>
              <a:t>Modern</a:t>
            </a:r>
            <a:r>
              <a:rPr lang="pt-BR" sz="1800" b="1" dirty="0" smtClean="0"/>
              <a:t> Approach</a:t>
            </a:r>
            <a:r>
              <a:rPr lang="pt-BR" sz="1800" dirty="0" smtClean="0"/>
              <a:t>, 2nd </a:t>
            </a:r>
            <a:r>
              <a:rPr lang="pt-BR" sz="1800" dirty="0" err="1" smtClean="0"/>
              <a:t>Edition</a:t>
            </a:r>
            <a:r>
              <a:rPr lang="pt-BR" sz="1800" dirty="0" smtClean="0"/>
              <a:t>, Prentice-Hall, 2003</a:t>
            </a:r>
            <a:r>
              <a:rPr lang="pt-BR" sz="2000" dirty="0" smtClean="0"/>
              <a:t>.</a:t>
            </a:r>
          </a:p>
          <a:p>
            <a:endParaRPr lang="pt-BR" sz="2000" dirty="0" smtClean="0"/>
          </a:p>
          <a:p>
            <a:endParaRPr lang="pt-BR" sz="2000" dirty="0"/>
          </a:p>
          <a:p>
            <a:r>
              <a:rPr lang="pt-BR" sz="2000" b="1" dirty="0" smtClean="0"/>
              <a:t>Capítulo 11: Planning</a:t>
            </a:r>
          </a:p>
          <a:p>
            <a:endParaRPr lang="pt-BR" sz="2000" b="1" dirty="0"/>
          </a:p>
          <a:p>
            <a:r>
              <a:rPr lang="pt-BR" sz="2000" b="1" dirty="0" smtClean="0"/>
              <a:t>Capítulo 12: Planning </a:t>
            </a:r>
            <a:r>
              <a:rPr lang="pt-BR" sz="2000" b="1" dirty="0" err="1" smtClean="0"/>
              <a:t>and</a:t>
            </a:r>
            <a:r>
              <a:rPr lang="pt-BR" sz="2000" b="1" dirty="0" smtClean="0"/>
              <a:t> </a:t>
            </a:r>
            <a:r>
              <a:rPr lang="pt-BR" sz="2000" b="1" dirty="0" err="1" smtClean="0"/>
              <a:t>Acting</a:t>
            </a:r>
            <a:r>
              <a:rPr lang="pt-BR" sz="2000" b="1" dirty="0" smtClean="0"/>
              <a:t> in </a:t>
            </a:r>
            <a:r>
              <a:rPr lang="pt-BR" sz="2000" b="1" dirty="0" err="1" smtClean="0"/>
              <a:t>the</a:t>
            </a:r>
            <a:r>
              <a:rPr lang="pt-BR" sz="2000" b="1" dirty="0" smtClean="0"/>
              <a:t> Real World</a:t>
            </a:r>
          </a:p>
          <a:p>
            <a:endParaRPr lang="pt-BR" sz="2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3" r="9840"/>
          <a:stretch/>
        </p:blipFill>
        <p:spPr bwMode="auto">
          <a:xfrm>
            <a:off x="5806772" y="1651620"/>
            <a:ext cx="2293620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406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Planejamento em Ambientes Incertos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Em </a:t>
            </a:r>
            <a:r>
              <a:rPr lang="pt-BR" sz="2800" b="1" dirty="0"/>
              <a:t>ambientes incertos</a:t>
            </a:r>
            <a:r>
              <a:rPr lang="pt-BR" sz="2800" dirty="0"/>
              <a:t>, um agente deve: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Usar </a:t>
            </a:r>
            <a:r>
              <a:rPr lang="pt-BR" sz="2400" dirty="0" smtClean="0"/>
              <a:t>seus </a:t>
            </a:r>
            <a:r>
              <a:rPr lang="pt-BR" sz="2400" dirty="0"/>
              <a:t>sensores para descobrir o que está </a:t>
            </a:r>
            <a:r>
              <a:rPr lang="pt-BR" sz="2400" b="1" dirty="0"/>
              <a:t>acontecendo no ambiente </a:t>
            </a:r>
            <a:r>
              <a:rPr lang="pt-BR" sz="2400" dirty="0"/>
              <a:t>enquanto o plano está sendo executado.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Modificar ou substituir o plano se </a:t>
            </a:r>
            <a:r>
              <a:rPr lang="pt-BR" sz="2400" b="1" dirty="0"/>
              <a:t>algo inesperado acontecer</a:t>
            </a:r>
            <a:r>
              <a:rPr lang="pt-BR" sz="2400" dirty="0"/>
              <a:t>.</a:t>
            </a:r>
          </a:p>
          <a:p>
            <a:pPr lvl="1"/>
            <a:endParaRPr lang="pt-BR" sz="2400" dirty="0"/>
          </a:p>
          <a:p>
            <a:pPr lvl="1"/>
            <a:r>
              <a:rPr lang="pt-BR" sz="2400" dirty="0"/>
              <a:t>Os agentes precisam lidar com informações </a:t>
            </a:r>
            <a:r>
              <a:rPr lang="pt-BR" sz="2400" b="1" dirty="0"/>
              <a:t>incompletas</a:t>
            </a:r>
            <a:r>
              <a:rPr lang="pt-BR" sz="2400" dirty="0"/>
              <a:t> e </a:t>
            </a:r>
            <a:r>
              <a:rPr lang="pt-BR" sz="2400" b="1" dirty="0"/>
              <a:t>incorretas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36418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/>
              <a:t>Planejamento em Ambientes </a:t>
            </a: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>Não-Determinísticos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Existem </a:t>
            </a:r>
            <a:r>
              <a:rPr lang="pt-BR" sz="2800" b="1" dirty="0"/>
              <a:t>4 métodos de planejamento </a:t>
            </a:r>
            <a:r>
              <a:rPr lang="pt-BR" sz="2800" dirty="0"/>
              <a:t>mais comuns usados para lidar com o ambientes não-determinísticos: </a:t>
            </a:r>
          </a:p>
          <a:p>
            <a:endParaRPr lang="pt-BR" sz="1400" dirty="0"/>
          </a:p>
          <a:p>
            <a:pPr lvl="1"/>
            <a:r>
              <a:rPr lang="pt-BR" sz="2000" b="1" dirty="0"/>
              <a:t>(1) Planejamento sem sensores: </a:t>
            </a:r>
            <a:r>
              <a:rPr lang="pt-BR" sz="2000" dirty="0"/>
              <a:t>Constrói-se planos sequenciais normais (sem percepção), mas considera-se todas as circunstâncias independentemente do estado inicial.</a:t>
            </a:r>
          </a:p>
          <a:p>
            <a:pPr lvl="1"/>
            <a:endParaRPr lang="pt-BR" sz="2000" dirty="0"/>
          </a:p>
          <a:p>
            <a:pPr lvl="1"/>
            <a:r>
              <a:rPr lang="pt-BR" sz="2000" b="1" dirty="0"/>
              <a:t>(2) Planejamento condicional: </a:t>
            </a:r>
            <a:r>
              <a:rPr lang="pt-BR" sz="2000" dirty="0"/>
              <a:t>Constrói-se um plano fixo com diferentes ramificações para diferentes contingentes. Percebe-se o ambiente para saber que ramo seguir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392947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Planejamento em Ambientes </a:t>
            </a:r>
            <a:br>
              <a:rPr lang="pt-BR" dirty="0"/>
            </a:br>
            <a:r>
              <a:rPr lang="pt-BR" dirty="0"/>
              <a:t>Não-Determinísticos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Métodos de planejamento para ambientes não-determinísticos: </a:t>
            </a:r>
          </a:p>
          <a:p>
            <a:pPr lvl="1"/>
            <a:endParaRPr lang="pt-BR" sz="2400" b="1" dirty="0"/>
          </a:p>
          <a:p>
            <a:pPr lvl="1"/>
            <a:r>
              <a:rPr lang="pt-BR" sz="2000" b="1" dirty="0"/>
              <a:t>(3) Monitoramento da execução com replanejamento: </a:t>
            </a:r>
            <a:r>
              <a:rPr lang="pt-BR" sz="2000" dirty="0"/>
              <a:t>Usa qualquer uma das técnicas precedentes para construir o plano, mas monitora a execução para ver se o plano pode ter sucesso no atual estado ou precisa ser revisto. </a:t>
            </a:r>
            <a:r>
              <a:rPr lang="pt-BR" sz="2000" dirty="0" err="1"/>
              <a:t>Replaneja</a:t>
            </a:r>
            <a:r>
              <a:rPr lang="pt-BR" sz="2000" dirty="0"/>
              <a:t> no caso de algo estar errado.</a:t>
            </a:r>
          </a:p>
          <a:p>
            <a:pPr lvl="1"/>
            <a:endParaRPr lang="pt-BR" sz="2000" dirty="0"/>
          </a:p>
          <a:p>
            <a:pPr lvl="1"/>
            <a:r>
              <a:rPr lang="pt-BR" sz="2000" b="1" dirty="0"/>
              <a:t>(4) Planejamento contínuo: </a:t>
            </a:r>
            <a:r>
              <a:rPr lang="pt-BR" sz="2000" dirty="0"/>
              <a:t>Planeja-se continuamente as ações, sendo capaz de tratar eventos inesperados, mesmo durante a construção do plano</a:t>
            </a:r>
            <a:r>
              <a:rPr lang="pt-BR" sz="20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966845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Planejamento Condicional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2800" dirty="0"/>
              <a:t>Aplicação em ambientes </a:t>
            </a:r>
            <a:r>
              <a:rPr lang="pt-BR" sz="2800" b="1" dirty="0"/>
              <a:t>completamente observáveis</a:t>
            </a:r>
            <a:r>
              <a:rPr lang="pt-BR" sz="2800" dirty="0"/>
              <a:t>:</a:t>
            </a:r>
          </a:p>
          <a:p>
            <a:pPr lvl="1">
              <a:lnSpc>
                <a:spcPct val="90000"/>
              </a:lnSpc>
            </a:pPr>
            <a:endParaRPr lang="pt-BR" dirty="0"/>
          </a:p>
          <a:p>
            <a:pPr lvl="1">
              <a:lnSpc>
                <a:spcPct val="90000"/>
              </a:lnSpc>
            </a:pPr>
            <a:r>
              <a:rPr lang="pt-BR" sz="2400" dirty="0"/>
              <a:t>O agente sabe seu estado atual, mas se o ambiente for não determinístico, </a:t>
            </a:r>
            <a:r>
              <a:rPr lang="pt-BR" sz="2400" dirty="0" smtClean="0"/>
              <a:t>ele </a:t>
            </a:r>
            <a:r>
              <a:rPr lang="pt-BR" sz="2400" dirty="0"/>
              <a:t>não saberá o efeito de suas ações. </a:t>
            </a:r>
          </a:p>
          <a:p>
            <a:pPr lvl="1"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r>
              <a:rPr lang="pt-BR" sz="2800" dirty="0"/>
              <a:t>Exemplo Aspirador de Pó:</a:t>
            </a:r>
          </a:p>
          <a:p>
            <a:pPr>
              <a:lnSpc>
                <a:spcPct val="90000"/>
              </a:lnSpc>
            </a:pPr>
            <a:endParaRPr lang="pt-BR" sz="2800" dirty="0"/>
          </a:p>
          <a:p>
            <a:pPr lvl="1">
              <a:lnSpc>
                <a:spcPct val="90000"/>
              </a:lnSpc>
            </a:pPr>
            <a:r>
              <a:rPr lang="pt-BR" sz="2400" b="1" dirty="0"/>
              <a:t>às vezes</a:t>
            </a:r>
            <a:r>
              <a:rPr lang="pt-BR" sz="2400" dirty="0"/>
              <a:t> suja o destino quando se move para lá.</a:t>
            </a:r>
          </a:p>
          <a:p>
            <a:pPr lvl="1">
              <a:lnSpc>
                <a:spcPct val="90000"/>
              </a:lnSpc>
            </a:pPr>
            <a:r>
              <a:rPr lang="pt-BR" sz="2400" b="1" dirty="0"/>
              <a:t>às vezes</a:t>
            </a:r>
            <a:r>
              <a:rPr lang="pt-BR" sz="2400" dirty="0"/>
              <a:t> suja se sugar em um local limpo</a:t>
            </a:r>
            <a:r>
              <a:rPr lang="pt-BR" sz="2400" dirty="0" smtClean="0"/>
              <a:t>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6599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200" dirty="0"/>
              <a:t>Planejamento Condicional - Aspirador de Pó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b="1" dirty="0"/>
              <a:t>Estados:</a:t>
            </a:r>
          </a:p>
          <a:p>
            <a:pPr lvl="1"/>
            <a:r>
              <a:rPr lang="pt-BR" sz="2400" b="1" dirty="0"/>
              <a:t>Inicial: </a:t>
            </a:r>
            <a:r>
              <a:rPr lang="pt-BR" sz="2400" dirty="0" err="1"/>
              <a:t>AtRight</a:t>
            </a:r>
            <a:r>
              <a:rPr lang="pt-BR" sz="2400" dirty="0"/>
              <a:t> </a:t>
            </a:r>
            <a:r>
              <a:rPr lang="pt-BR" sz="2400" dirty="0">
                <a:sym typeface="Symbol" pitchFamily="18" charset="2"/>
              </a:rPr>
              <a:t></a:t>
            </a:r>
            <a:r>
              <a:rPr lang="pt-BR" sz="2400" dirty="0"/>
              <a:t> </a:t>
            </a:r>
            <a:r>
              <a:rPr lang="pt-BR" sz="2400" dirty="0" err="1"/>
              <a:t>CleanLeft</a:t>
            </a:r>
            <a:r>
              <a:rPr lang="pt-BR" sz="2400" dirty="0"/>
              <a:t> </a:t>
            </a:r>
            <a:r>
              <a:rPr lang="pt-BR" sz="2400" dirty="0">
                <a:sym typeface="Symbol" pitchFamily="18" charset="2"/>
              </a:rPr>
              <a:t></a:t>
            </a:r>
            <a:r>
              <a:rPr lang="pt-BR" sz="2400" dirty="0"/>
              <a:t> </a:t>
            </a:r>
            <a:r>
              <a:rPr lang="pt-BR" sz="2400" dirty="0" err="1"/>
              <a:t>CleanRight</a:t>
            </a:r>
            <a:endParaRPr lang="pt-BR" sz="2400" dirty="0"/>
          </a:p>
          <a:p>
            <a:pPr lvl="1"/>
            <a:r>
              <a:rPr lang="pt-BR" sz="2400" b="1" dirty="0"/>
              <a:t>Final: </a:t>
            </a:r>
            <a:r>
              <a:rPr lang="pt-BR" sz="2400" dirty="0" err="1"/>
              <a:t>AtLeft</a:t>
            </a:r>
            <a:r>
              <a:rPr lang="pt-BR" sz="2400" dirty="0"/>
              <a:t> </a:t>
            </a:r>
            <a:r>
              <a:rPr lang="pt-BR" sz="2400" dirty="0">
                <a:sym typeface="Symbol" pitchFamily="18" charset="2"/>
              </a:rPr>
              <a:t></a:t>
            </a:r>
            <a:r>
              <a:rPr lang="pt-BR" sz="2400" dirty="0"/>
              <a:t> </a:t>
            </a:r>
            <a:r>
              <a:rPr lang="pt-BR" sz="2400" dirty="0" err="1"/>
              <a:t>CleanLeft</a:t>
            </a:r>
            <a:r>
              <a:rPr lang="pt-BR" sz="2400" dirty="0"/>
              <a:t> </a:t>
            </a:r>
            <a:r>
              <a:rPr lang="pt-BR" sz="2400" dirty="0">
                <a:sym typeface="Symbol" pitchFamily="18" charset="2"/>
              </a:rPr>
              <a:t></a:t>
            </a:r>
            <a:r>
              <a:rPr lang="pt-BR" sz="2400" dirty="0"/>
              <a:t> </a:t>
            </a:r>
            <a:r>
              <a:rPr lang="pt-BR" sz="2400" dirty="0" err="1"/>
              <a:t>CleanRight</a:t>
            </a:r>
            <a:endParaRPr lang="pt-BR" sz="2400" dirty="0"/>
          </a:p>
          <a:p>
            <a:endParaRPr lang="pt-BR" sz="3600" dirty="0"/>
          </a:p>
          <a:p>
            <a:r>
              <a:rPr lang="pt-BR" sz="2400" dirty="0"/>
              <a:t>A representação do espaço de busca é feita em uma </a:t>
            </a:r>
            <a:r>
              <a:rPr lang="pt-BR" sz="2400" b="1" dirty="0"/>
              <a:t>árvore </a:t>
            </a:r>
            <a:r>
              <a:rPr lang="pt-BR" sz="2400" b="1" dirty="0" err="1"/>
              <a:t>and-or</a:t>
            </a:r>
            <a:r>
              <a:rPr lang="pt-BR" sz="2400" dirty="0"/>
              <a:t>.</a:t>
            </a:r>
          </a:p>
          <a:p>
            <a:endParaRPr lang="pt-BR" sz="2400" dirty="0"/>
          </a:p>
          <a:p>
            <a:r>
              <a:rPr lang="pt-BR" sz="2400" dirty="0"/>
              <a:t>A solução é uma </a:t>
            </a:r>
            <a:r>
              <a:rPr lang="pt-BR" sz="2400" dirty="0" err="1"/>
              <a:t>sub-árvore</a:t>
            </a:r>
            <a:r>
              <a:rPr lang="pt-BR" sz="2400" dirty="0"/>
              <a:t> onde</a:t>
            </a:r>
            <a:r>
              <a:rPr lang="pt-BR" sz="2400" b="1" dirty="0"/>
              <a:t> todos os nós folha </a:t>
            </a:r>
            <a:r>
              <a:rPr lang="pt-BR" sz="2400" dirty="0"/>
              <a:t>levam em algum ponto a solução do problema</a:t>
            </a:r>
            <a:r>
              <a:rPr lang="pt-BR" sz="2400" dirty="0" smtClean="0"/>
              <a:t>.</a:t>
            </a:r>
            <a:endParaRPr lang="pt-BR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556793"/>
            <a:ext cx="1398470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2712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Árvore </a:t>
            </a:r>
            <a:r>
              <a:rPr lang="pt-BR" dirty="0" err="1"/>
              <a:t>And-Or</a:t>
            </a:r>
            <a:endParaRPr lang="en-US" dirty="0"/>
          </a:p>
        </p:txBody>
      </p:sp>
      <p:pic>
        <p:nvPicPr>
          <p:cNvPr id="4" name="Picture 5" descr="vacuum-cond-pl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2921" y="1556792"/>
            <a:ext cx="6989479" cy="4176241"/>
          </a:xfrm>
          <a:prstGeom prst="rect">
            <a:avLst/>
          </a:prstGeom>
          <a:noFill/>
        </p:spPr>
      </p:pic>
      <p:cxnSp>
        <p:nvCxnSpPr>
          <p:cNvPr id="15" name="Curved Connector 14"/>
          <p:cNvCxnSpPr/>
          <p:nvPr/>
        </p:nvCxnSpPr>
        <p:spPr bwMode="auto">
          <a:xfrm rot="16200000" flipV="1">
            <a:off x="4139954" y="2276872"/>
            <a:ext cx="1584176" cy="576063"/>
          </a:xfrm>
          <a:prstGeom prst="curvedConnector3">
            <a:avLst>
              <a:gd name="adj1" fmla="val 51443"/>
            </a:avLst>
          </a:prstGeom>
          <a:solidFill>
            <a:schemeClr val="hlink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Curved Connector 15"/>
          <p:cNvCxnSpPr/>
          <p:nvPr/>
        </p:nvCxnSpPr>
        <p:spPr bwMode="auto">
          <a:xfrm rot="16200000" flipV="1">
            <a:off x="4644008" y="1772816"/>
            <a:ext cx="3528392" cy="3528392"/>
          </a:xfrm>
          <a:prstGeom prst="curvedConnector3">
            <a:avLst>
              <a:gd name="adj1" fmla="val 97944"/>
            </a:avLst>
          </a:prstGeom>
          <a:solidFill>
            <a:schemeClr val="hlink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277183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Planejamento Condicional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400" dirty="0"/>
              <a:t>Ambientes </a:t>
            </a:r>
            <a:r>
              <a:rPr lang="pt-BR" sz="2400" b="1" dirty="0"/>
              <a:t>parcialmente observáveis </a:t>
            </a:r>
            <a:r>
              <a:rPr lang="pt-BR" sz="2400" dirty="0"/>
              <a:t>e </a:t>
            </a:r>
            <a:r>
              <a:rPr lang="pt-BR" sz="2400" b="1" dirty="0"/>
              <a:t>não determinísticos</a:t>
            </a:r>
            <a:r>
              <a:rPr lang="pt-BR" sz="2400" dirty="0"/>
              <a:t>:</a:t>
            </a:r>
          </a:p>
          <a:p>
            <a:pPr lvl="1"/>
            <a:endParaRPr lang="pt-BR" sz="2000" dirty="0"/>
          </a:p>
          <a:p>
            <a:pPr lvl="1"/>
            <a:r>
              <a:rPr lang="pt-BR" sz="2000" b="1" dirty="0"/>
              <a:t>Os testes condicionais nem sempre funcionam</a:t>
            </a:r>
            <a:r>
              <a:rPr lang="pt-BR" sz="2000" dirty="0"/>
              <a:t>...</a:t>
            </a:r>
          </a:p>
          <a:p>
            <a:pPr lvl="2"/>
            <a:r>
              <a:rPr lang="pt-BR" sz="1800" dirty="0"/>
              <a:t>Exemplo: aspirador só sabe se tem sujeira na sala em que ele está.</a:t>
            </a:r>
          </a:p>
          <a:p>
            <a:pPr lvl="1"/>
            <a:r>
              <a:rPr lang="pt-BR" sz="2000" b="1" dirty="0" err="1"/>
              <a:t>Belief</a:t>
            </a:r>
            <a:r>
              <a:rPr lang="pt-BR" sz="2000" b="1" dirty="0"/>
              <a:t> </a:t>
            </a:r>
            <a:r>
              <a:rPr lang="pt-BR" sz="2000" b="1" dirty="0" err="1"/>
              <a:t>state</a:t>
            </a:r>
            <a:r>
              <a:rPr lang="pt-BR" sz="2000" b="1" dirty="0"/>
              <a:t> (estado de crença):</a:t>
            </a:r>
          </a:p>
          <a:p>
            <a:pPr lvl="2"/>
            <a:r>
              <a:rPr lang="pt-BR" sz="1800" dirty="0"/>
              <a:t>Ao invés de estado único, deve-se lidar explicitamente com a ignorância para sempre estar consciente do que se sabe (ou do que não se sabe).</a:t>
            </a:r>
          </a:p>
          <a:p>
            <a:pPr lvl="2"/>
            <a:r>
              <a:rPr lang="pt-BR" sz="1800" dirty="0"/>
              <a:t>Representado como um conjunto de estados possíveis.</a:t>
            </a:r>
          </a:p>
          <a:p>
            <a:endParaRPr lang="pt-BR" sz="1800" dirty="0"/>
          </a:p>
          <a:p>
            <a:r>
              <a:rPr lang="pt-BR" sz="2400" b="1" dirty="0"/>
              <a:t>Solução: </a:t>
            </a:r>
          </a:p>
          <a:p>
            <a:pPr lvl="1"/>
            <a:r>
              <a:rPr lang="pt-BR" sz="2000" dirty="0"/>
              <a:t>Grafos </a:t>
            </a:r>
            <a:r>
              <a:rPr lang="pt-BR" sz="2000" dirty="0" err="1"/>
              <a:t>And-Or</a:t>
            </a:r>
            <a:r>
              <a:rPr lang="pt-BR" sz="2000" dirty="0"/>
              <a:t> em estados de crença</a:t>
            </a:r>
            <a:r>
              <a:rPr lang="pt-BR" sz="2000" dirty="0" smtClean="0"/>
              <a:t>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80341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3883</TotalTime>
  <Words>1501</Words>
  <Application>Microsoft Office PowerPoint</Application>
  <PresentationFormat>On-screen Show (4:3)</PresentationFormat>
  <Paragraphs>379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INF 1771 – Inteligência Artificial</vt:lpstr>
      <vt:lpstr>Planejamento Clássico</vt:lpstr>
      <vt:lpstr>Planejamento em Ambientes Incertos</vt:lpstr>
      <vt:lpstr>Planejamento em Ambientes  Não-Determinísticos</vt:lpstr>
      <vt:lpstr>Planejamento em Ambientes  Não-Determinísticos</vt:lpstr>
      <vt:lpstr>Planejamento Condicional</vt:lpstr>
      <vt:lpstr>Planejamento Condicional - Aspirador de Pó</vt:lpstr>
      <vt:lpstr>Árvore And-Or</vt:lpstr>
      <vt:lpstr>Planejamento Condicional</vt:lpstr>
      <vt:lpstr>Grafo And-Or em Estados de Crença</vt:lpstr>
      <vt:lpstr>Monitoramento da Execução com Replanejamento</vt:lpstr>
      <vt:lpstr>Monitoramento da Execução com Replanejamento</vt:lpstr>
      <vt:lpstr>Monitoramento da Execução com Replanejamento</vt:lpstr>
      <vt:lpstr>Monitoramento da Execução com Replanejamento</vt:lpstr>
      <vt:lpstr>Planejamento Contínuo</vt:lpstr>
      <vt:lpstr>Planejamento Contínuo</vt:lpstr>
      <vt:lpstr>Planejamento Contínuo</vt:lpstr>
      <vt:lpstr>Planejamento Contínuo</vt:lpstr>
      <vt:lpstr>Planejamento Contínuo</vt:lpstr>
      <vt:lpstr>Planejamento Contínuo</vt:lpstr>
      <vt:lpstr>Planejamento Contínuo</vt:lpstr>
      <vt:lpstr>Planejamento Contínuo</vt:lpstr>
      <vt:lpstr>Planejamento Contínuo</vt:lpstr>
      <vt:lpstr>Leitura Complementar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Planejamento em Ambientes Não-Determinísticos</dc:title>
  <dc:creator>Edirlei Soares de Lima</dc:creator>
  <cp:lastModifiedBy>Edirlei</cp:lastModifiedBy>
  <cp:revision>398</cp:revision>
  <cp:lastPrinted>2011-10-02T19:34:20Z</cp:lastPrinted>
  <dcterms:created xsi:type="dcterms:W3CDTF">2011-09-17T12:50:29Z</dcterms:created>
  <dcterms:modified xsi:type="dcterms:W3CDTF">2012-10-17T14:09:41Z</dcterms:modified>
</cp:coreProperties>
</file>