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17" r:id="rId3"/>
    <p:sldId id="318" r:id="rId4"/>
    <p:sldId id="319" r:id="rId5"/>
    <p:sldId id="320" r:id="rId6"/>
    <p:sldId id="340" r:id="rId7"/>
    <p:sldId id="341" r:id="rId8"/>
    <p:sldId id="321" r:id="rId9"/>
    <p:sldId id="322" r:id="rId10"/>
    <p:sldId id="339" r:id="rId11"/>
    <p:sldId id="323" r:id="rId12"/>
    <p:sldId id="324" r:id="rId13"/>
    <p:sldId id="325" r:id="rId14"/>
    <p:sldId id="326" r:id="rId15"/>
    <p:sldId id="327" r:id="rId16"/>
    <p:sldId id="342" r:id="rId17"/>
    <p:sldId id="343" r:id="rId18"/>
    <p:sldId id="344" r:id="rId19"/>
    <p:sldId id="345" r:id="rId20"/>
    <p:sldId id="346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47" r:id="rId33"/>
    <p:sldId id="348" r:id="rId34"/>
    <p:sldId id="349" r:id="rId35"/>
    <p:sldId id="291" r:id="rId3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8/22/2012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8/22/2012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en-US" sz="4800" dirty="0"/>
              <a:t>INF 1771 – </a:t>
            </a:r>
            <a:r>
              <a:rPr lang="en-US" sz="4800" dirty="0" err="1"/>
              <a:t>Inteligência</a:t>
            </a:r>
            <a:r>
              <a:rPr lang="en-US" sz="4800" dirty="0"/>
              <a:t> Artificial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99592" y="2996952"/>
            <a:ext cx="7200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dirty="0"/>
              <a:t>Aula </a:t>
            </a:r>
            <a:r>
              <a:rPr lang="pt-BR" sz="3200" dirty="0" smtClean="0"/>
              <a:t>04 – Busca Heurística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Gulosa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/>
              <a:t>Custo de busca </a:t>
            </a:r>
            <a:r>
              <a:rPr lang="pt-BR" b="1" dirty="0" smtClean="0"/>
              <a:t>mínimo:</a:t>
            </a:r>
            <a:endParaRPr lang="pt-BR" b="1" dirty="0"/>
          </a:p>
          <a:p>
            <a:pPr lvl="1"/>
            <a:r>
              <a:rPr lang="pt-BR" dirty="0"/>
              <a:t>No exemplo, não expande nós fora do </a:t>
            </a:r>
            <a:r>
              <a:rPr lang="pt-BR" dirty="0" smtClean="0"/>
              <a:t>caminho.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Não é </a:t>
            </a:r>
            <a:r>
              <a:rPr lang="pt-BR" b="1" dirty="0"/>
              <a:t>ótima:</a:t>
            </a:r>
          </a:p>
          <a:p>
            <a:pPr lvl="1"/>
            <a:r>
              <a:rPr lang="pt-BR" dirty="0" smtClean="0"/>
              <a:t>No exemplo, </a:t>
            </a:r>
            <a:r>
              <a:rPr lang="pt-BR" dirty="0"/>
              <a:t>escolhe o caminho que é mais econômico à primeira vista, via </a:t>
            </a:r>
            <a:r>
              <a:rPr lang="pt-BR" dirty="0" err="1" smtClean="0"/>
              <a:t>Fagaras</a:t>
            </a:r>
            <a:r>
              <a:rPr lang="pt-BR" dirty="0"/>
              <a:t>.</a:t>
            </a:r>
          </a:p>
          <a:p>
            <a:pPr lvl="1"/>
            <a:r>
              <a:rPr lang="pt-BR" dirty="0" smtClean="0"/>
              <a:t>Porém</a:t>
            </a:r>
            <a:r>
              <a:rPr lang="pt-BR" dirty="0"/>
              <a:t>, existe um caminho mais curto via </a:t>
            </a:r>
            <a:r>
              <a:rPr lang="pt-BR" dirty="0" err="1" smtClean="0"/>
              <a:t>Rimnicu</a:t>
            </a:r>
            <a:r>
              <a:rPr lang="pt-BR" dirty="0" smtClean="0"/>
              <a:t> </a:t>
            </a:r>
            <a:r>
              <a:rPr lang="pt-BR" dirty="0" err="1" smtClean="0"/>
              <a:t>Vilcea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  <a:p>
            <a:r>
              <a:rPr lang="pt-BR" b="1" dirty="0"/>
              <a:t>Não é completa:</a:t>
            </a:r>
          </a:p>
          <a:p>
            <a:pPr lvl="1"/>
            <a:r>
              <a:rPr lang="pt-BR" dirty="0" smtClean="0"/>
              <a:t>Pode </a:t>
            </a:r>
            <a:r>
              <a:rPr lang="pt-BR" dirty="0"/>
              <a:t>entrar em loop se não detectar a expansão de estados </a:t>
            </a:r>
            <a:r>
              <a:rPr lang="pt-BR" dirty="0" smtClean="0"/>
              <a:t>repetidos.</a:t>
            </a:r>
            <a:endParaRPr lang="pt-BR" dirty="0"/>
          </a:p>
          <a:p>
            <a:pPr lvl="1"/>
            <a:r>
              <a:rPr lang="pt-BR" dirty="0" smtClean="0"/>
              <a:t>Pode </a:t>
            </a:r>
            <a:r>
              <a:rPr lang="pt-BR" dirty="0"/>
              <a:t>tentar desenvolver um caminho </a:t>
            </a:r>
            <a:r>
              <a:rPr lang="pt-BR" dirty="0" smtClean="0"/>
              <a:t>infinito.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Gulosa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Ir de </a:t>
            </a:r>
            <a:r>
              <a:rPr lang="pt-BR" b="1" dirty="0"/>
              <a:t>Iasi</a:t>
            </a:r>
            <a:r>
              <a:rPr lang="pt-BR" dirty="0"/>
              <a:t> para </a:t>
            </a:r>
            <a:r>
              <a:rPr lang="pt-BR" b="1" dirty="0" err="1"/>
              <a:t>Fagaras</a:t>
            </a:r>
            <a:r>
              <a:rPr lang="pt-BR" dirty="0"/>
              <a:t>? 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76872"/>
            <a:ext cx="562590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 bwMode="auto">
          <a:xfrm>
            <a:off x="6228184" y="2965053"/>
            <a:ext cx="216024" cy="21602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459883" y="3583649"/>
            <a:ext cx="216024" cy="21602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A</a:t>
            </a:r>
            <a:r>
              <a:rPr lang="pt-BR" dirty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Estratégia: </a:t>
            </a:r>
          </a:p>
          <a:p>
            <a:pPr lvl="1"/>
            <a:r>
              <a:rPr lang="pt-BR" sz="2400" dirty="0"/>
              <a:t>Combina o custo do caminho </a:t>
            </a:r>
            <a:r>
              <a:rPr lang="pt-BR" sz="2400" i="1" dirty="0"/>
              <a:t>g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com o valor da heurística </a:t>
            </a:r>
            <a:r>
              <a:rPr lang="pt-BR" sz="2400" i="1" dirty="0"/>
              <a:t>h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</a:t>
            </a:r>
          </a:p>
          <a:p>
            <a:pPr lvl="1"/>
            <a:r>
              <a:rPr lang="pt-BR" sz="2400" i="1" dirty="0"/>
              <a:t>g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= custo do caminho do nó inicial até o nó </a:t>
            </a:r>
            <a:r>
              <a:rPr lang="pt-BR" sz="2400" i="1" dirty="0"/>
              <a:t>n</a:t>
            </a:r>
          </a:p>
          <a:p>
            <a:pPr lvl="1"/>
            <a:r>
              <a:rPr lang="pt-BR" sz="2400" i="1" dirty="0"/>
              <a:t>h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= valor da heurística do nó </a:t>
            </a:r>
            <a:r>
              <a:rPr lang="pt-BR" sz="2400" i="1" dirty="0"/>
              <a:t>n</a:t>
            </a:r>
            <a:r>
              <a:rPr lang="pt-BR" sz="2400" dirty="0"/>
              <a:t> até um nó objetivo (distancia em linha reta no caso de distancias espaciais)</a:t>
            </a:r>
          </a:p>
          <a:p>
            <a:pPr lvl="1"/>
            <a:r>
              <a:rPr lang="pt-BR" sz="2400" i="1" dirty="0"/>
              <a:t>f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= </a:t>
            </a:r>
            <a:r>
              <a:rPr lang="pt-BR" sz="2400" i="1" dirty="0"/>
              <a:t>g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+ </a:t>
            </a:r>
            <a:r>
              <a:rPr lang="pt-BR" sz="2400" i="1" dirty="0"/>
              <a:t>h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</a:t>
            </a:r>
          </a:p>
          <a:p>
            <a:endParaRPr lang="pt-BR" sz="3600" dirty="0"/>
          </a:p>
          <a:p>
            <a:r>
              <a:rPr lang="pt-BR" sz="2800" b="1" dirty="0"/>
              <a:t>É a técnica de busca mais utilizada</a:t>
            </a:r>
            <a:r>
              <a:rPr lang="pt-BR" sz="2800" b="1" dirty="0" smtClean="0"/>
              <a:t>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0396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79"/>
            <a:ext cx="8229600" cy="1143000"/>
          </a:xfrm>
        </p:spPr>
        <p:txBody>
          <a:bodyPr/>
          <a:lstStyle/>
          <a:p>
            <a:r>
              <a:rPr lang="pt-BR" dirty="0"/>
              <a:t>Busca A*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44684"/>
              </p:ext>
            </p:extLst>
          </p:nvPr>
        </p:nvGraphicFramePr>
        <p:xfrm>
          <a:off x="5139675" y="3617504"/>
          <a:ext cx="3329116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425"/>
                <a:gridCol w="533718"/>
                <a:gridCol w="1278255"/>
                <a:gridCol w="533718"/>
              </a:tblGrid>
              <a:tr h="242146"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Arad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366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Mehadia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241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Bucharest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Neamt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234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Craiova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160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Oradea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380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Drobeta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242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Pitesti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100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872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Eforie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161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Rimnicu Vilcea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193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Fagaras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176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Sibiu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253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Giurgiu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77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Timisoara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329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Iasi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226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Vaslui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199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Lugoj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244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Zerind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374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Hirsova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151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Urziceni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80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2" descr="http://homepages.ius.edu/rwisman/C463/html/chapter3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774" y="1230514"/>
            <a:ext cx="3815215" cy="227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2335373" y="1605111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Arad</a:t>
            </a:r>
            <a:endParaRPr lang="pt-BR" sz="1200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87152" y="2397199"/>
            <a:ext cx="648072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Sibiu</a:t>
            </a:r>
            <a:endParaRPr lang="pt-BR" sz="1200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79240" y="2397199"/>
            <a:ext cx="108012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Timissoara</a:t>
            </a:r>
            <a:endParaRPr lang="pt-BR" sz="1200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03376" y="2397199"/>
            <a:ext cx="72008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Zerind</a:t>
            </a:r>
            <a:endParaRPr lang="pt-BR" sz="1200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29141" y="3261295"/>
            <a:ext cx="792088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Fagaras</a:t>
            </a:r>
            <a:endParaRPr lang="pt-BR" sz="1200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00851" y="3261295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Arad</a:t>
            </a:r>
            <a:endParaRPr lang="pt-BR" sz="1200" dirty="0"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05354" y="3261295"/>
            <a:ext cx="792088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Oradea</a:t>
            </a:r>
            <a:endParaRPr lang="pt-BR" sz="1200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213466" y="3261295"/>
            <a:ext cx="129614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Rimnicu Vilcea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92096" y="4178964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Sibiu</a:t>
            </a:r>
            <a:endParaRPr lang="pt-BR" sz="1200" dirty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156192" y="4178964"/>
            <a:ext cx="97379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Bucharest</a:t>
            </a:r>
            <a:endParaRPr lang="pt-BR" sz="1200" dirty="0">
              <a:latin typeface="+mj-lt"/>
            </a:endParaRPr>
          </a:p>
        </p:txBody>
      </p:sp>
      <p:cxnSp>
        <p:nvCxnSpPr>
          <p:cNvPr id="66" name="Straight Arrow Connector 65"/>
          <p:cNvCxnSpPr>
            <a:stCxn id="56" idx="2"/>
            <a:endCxn id="57" idx="0"/>
          </p:cNvCxnSpPr>
          <p:nvPr/>
        </p:nvCxnSpPr>
        <p:spPr bwMode="auto">
          <a:xfrm rot="5400000">
            <a:off x="1874487" y="1648280"/>
            <a:ext cx="485621" cy="101221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56" idx="2"/>
            <a:endCxn id="58" idx="0"/>
          </p:cNvCxnSpPr>
          <p:nvPr/>
        </p:nvCxnSpPr>
        <p:spPr bwMode="auto">
          <a:xfrm rot="5400000">
            <a:off x="2378543" y="2152336"/>
            <a:ext cx="485621" cy="41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56" idx="2"/>
            <a:endCxn id="59" idx="0"/>
          </p:cNvCxnSpPr>
          <p:nvPr/>
        </p:nvCxnSpPr>
        <p:spPr bwMode="auto">
          <a:xfrm rot="16200000" flipH="1">
            <a:off x="2900600" y="1634382"/>
            <a:ext cx="485621" cy="104001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7" idx="2"/>
            <a:endCxn id="61" idx="0"/>
          </p:cNvCxnSpPr>
          <p:nvPr/>
        </p:nvCxnSpPr>
        <p:spPr bwMode="auto">
          <a:xfrm rot="5400000">
            <a:off x="921222" y="2571328"/>
            <a:ext cx="557629" cy="8223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57" idx="2"/>
            <a:endCxn id="60" idx="0"/>
          </p:cNvCxnSpPr>
          <p:nvPr/>
        </p:nvCxnSpPr>
        <p:spPr bwMode="auto">
          <a:xfrm rot="16200000" flipH="1">
            <a:off x="1339372" y="2975481"/>
            <a:ext cx="557629" cy="1399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57" idx="2"/>
            <a:endCxn id="62" idx="0"/>
          </p:cNvCxnSpPr>
          <p:nvPr/>
        </p:nvCxnSpPr>
        <p:spPr bwMode="auto">
          <a:xfrm rot="16200000" flipH="1">
            <a:off x="1827479" y="2487375"/>
            <a:ext cx="557629" cy="99021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7" idx="2"/>
            <a:endCxn id="63" idx="0"/>
          </p:cNvCxnSpPr>
          <p:nvPr/>
        </p:nvCxnSpPr>
        <p:spPr bwMode="auto">
          <a:xfrm rot="16200000" flipH="1">
            <a:off x="2457549" y="1857305"/>
            <a:ext cx="557629" cy="225035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2"/>
            <a:endCxn id="64" idx="0"/>
          </p:cNvCxnSpPr>
          <p:nvPr/>
        </p:nvCxnSpPr>
        <p:spPr bwMode="auto">
          <a:xfrm rot="5400000">
            <a:off x="797056" y="3350835"/>
            <a:ext cx="611202" cy="104505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60" idx="2"/>
            <a:endCxn id="65" idx="0"/>
          </p:cNvCxnSpPr>
          <p:nvPr/>
        </p:nvCxnSpPr>
        <p:spPr bwMode="auto">
          <a:xfrm rot="16200000" flipH="1">
            <a:off x="1328535" y="3864412"/>
            <a:ext cx="611202" cy="17902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2267670" y="4189597"/>
            <a:ext cx="792088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Craiova</a:t>
            </a:r>
            <a:endParaRPr lang="pt-BR" sz="1200" dirty="0"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291261" y="4189597"/>
            <a:ext cx="74767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Pitesti</a:t>
            </a:r>
            <a:endParaRPr lang="pt-BR" sz="1200" dirty="0"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9281" y="4197399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Sibiu</a:t>
            </a:r>
            <a:endParaRPr lang="pt-BR" sz="1200" dirty="0">
              <a:latin typeface="+mj-lt"/>
            </a:endParaRPr>
          </a:p>
        </p:txBody>
      </p:sp>
      <p:cxnSp>
        <p:nvCxnSpPr>
          <p:cNvPr id="78" name="Straight Arrow Connector 77"/>
          <p:cNvCxnSpPr>
            <a:stCxn id="63" idx="2"/>
            <a:endCxn id="75" idx="0"/>
          </p:cNvCxnSpPr>
          <p:nvPr/>
        </p:nvCxnSpPr>
        <p:spPr bwMode="auto">
          <a:xfrm rot="5400000">
            <a:off x="2951709" y="3279767"/>
            <a:ext cx="621835" cy="119782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3" idx="2"/>
            <a:endCxn id="76" idx="0"/>
          </p:cNvCxnSpPr>
          <p:nvPr/>
        </p:nvCxnSpPr>
        <p:spPr bwMode="auto">
          <a:xfrm rot="5400000">
            <a:off x="3452401" y="3780459"/>
            <a:ext cx="621835" cy="19644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63" idx="2"/>
            <a:endCxn id="77" idx="0"/>
          </p:cNvCxnSpPr>
          <p:nvPr/>
        </p:nvCxnSpPr>
        <p:spPr bwMode="auto">
          <a:xfrm rot="16200000" flipH="1">
            <a:off x="3904607" y="3524692"/>
            <a:ext cx="629637" cy="71577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3590467" y="5144136"/>
            <a:ext cx="129614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Rimnicu Vilcea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542885" y="5133503"/>
            <a:ext cx="97379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Bucharest</a:t>
            </a:r>
            <a:endParaRPr lang="pt-BR" sz="1200" dirty="0"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654363" y="5144136"/>
            <a:ext cx="792088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Craiova</a:t>
            </a:r>
            <a:endParaRPr lang="pt-BR" sz="1200" dirty="0">
              <a:latin typeface="+mj-lt"/>
            </a:endParaRPr>
          </a:p>
        </p:txBody>
      </p:sp>
      <p:cxnSp>
        <p:nvCxnSpPr>
          <p:cNvPr id="84" name="Straight Arrow Connector 83"/>
          <p:cNvCxnSpPr>
            <a:stCxn id="76" idx="2"/>
            <a:endCxn id="82" idx="0"/>
          </p:cNvCxnSpPr>
          <p:nvPr/>
        </p:nvCxnSpPr>
        <p:spPr bwMode="auto">
          <a:xfrm rot="5400000">
            <a:off x="2528720" y="3997124"/>
            <a:ext cx="637439" cy="163531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76" idx="2"/>
            <a:endCxn id="83" idx="0"/>
          </p:cNvCxnSpPr>
          <p:nvPr/>
        </p:nvCxnSpPr>
        <p:spPr bwMode="auto">
          <a:xfrm rot="5400000">
            <a:off x="3033717" y="4512755"/>
            <a:ext cx="648072" cy="61469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76" idx="2"/>
            <a:endCxn id="81" idx="0"/>
          </p:cNvCxnSpPr>
          <p:nvPr/>
        </p:nvCxnSpPr>
        <p:spPr bwMode="auto">
          <a:xfrm rot="16200000" flipH="1">
            <a:off x="3627782" y="4533379"/>
            <a:ext cx="648072" cy="57344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2172988" y="187530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0+366=366</a:t>
            </a:r>
            <a:endParaRPr lang="pt-BR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1093619" y="2659772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140+253=393</a:t>
            </a:r>
            <a:endParaRPr lang="pt-BR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2102100" y="2655580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118+329=447</a:t>
            </a:r>
            <a:endParaRPr lang="pt-BR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3159360" y="2651770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75+374=449</a:t>
            </a:r>
            <a:endParaRPr lang="pt-BR" sz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207032" y="3515866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280+366=646</a:t>
            </a:r>
            <a:endParaRPr lang="pt-BR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1113544" y="3509516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239+176=415</a:t>
            </a:r>
            <a:endParaRPr lang="pt-BR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2091940" y="3515866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291+380=671</a:t>
            </a:r>
            <a:endParaRPr lang="pt-BR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3343634" y="3513708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220+193=413</a:t>
            </a:r>
            <a:endParaRPr lang="pt-BR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63015" y="4441428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338+253=591</a:t>
            </a:r>
            <a:endParaRPr lang="pt-BR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1208922" y="444346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450+0=450</a:t>
            </a:r>
            <a:endParaRPr lang="pt-BR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2151248" y="4443462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366+160=526</a:t>
            </a:r>
            <a:endParaRPr lang="pt-BR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3146533" y="4439270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317+100=417</a:t>
            </a:r>
            <a:endParaRPr lang="pt-BR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4082637" y="4443462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300+253=553</a:t>
            </a:r>
            <a:endParaRPr lang="pt-BR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1568961" y="539442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418+0=418</a:t>
            </a:r>
            <a:endParaRPr lang="pt-BR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532369" y="5394424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455+160=615</a:t>
            </a:r>
            <a:endParaRPr lang="pt-BR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735297" y="5392266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414+193=607</a:t>
            </a:r>
            <a:endParaRPr lang="pt-BR" sz="1200" dirty="0"/>
          </a:p>
        </p:txBody>
      </p:sp>
      <p:sp>
        <p:nvSpPr>
          <p:cNvPr id="103" name="Rectangle 102"/>
          <p:cNvSpPr/>
          <p:nvPr/>
        </p:nvSpPr>
        <p:spPr bwMode="auto">
          <a:xfrm>
            <a:off x="5146765" y="3614282"/>
            <a:ext cx="1512000" cy="324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667983" y="5129093"/>
            <a:ext cx="1800000" cy="324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663901" y="4842109"/>
            <a:ext cx="1800000" cy="288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5136132" y="5135328"/>
            <a:ext cx="1512000" cy="324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667439" y="4541479"/>
            <a:ext cx="1800000" cy="288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5154385" y="3939724"/>
            <a:ext cx="1512000" cy="288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11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75" grpId="0" animBg="1"/>
      <p:bldP spid="76" grpId="0" animBg="1"/>
      <p:bldP spid="77" grpId="0" animBg="1"/>
      <p:bldP spid="81" grpId="0" animBg="1"/>
      <p:bldP spid="82" grpId="0" animBg="1"/>
      <p:bldP spid="83" grpId="0" animBg="1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estratégia é </a:t>
            </a:r>
            <a:r>
              <a:rPr lang="pt-BR" sz="2400" b="1" dirty="0"/>
              <a:t>completa</a:t>
            </a:r>
            <a:r>
              <a:rPr lang="pt-BR" sz="2400" dirty="0"/>
              <a:t> e </a:t>
            </a:r>
            <a:r>
              <a:rPr lang="pt-BR" sz="2400" b="1" dirty="0"/>
              <a:t>ótima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b="1" dirty="0"/>
              <a:t>Custo de tempo:</a:t>
            </a:r>
          </a:p>
          <a:p>
            <a:pPr lvl="1"/>
            <a:r>
              <a:rPr lang="pt-BR" sz="1800" dirty="0"/>
              <a:t>Exponencial com o comprimento da solução, porém boas funções heurísticas diminuem significativamente esse custo.</a:t>
            </a:r>
          </a:p>
          <a:p>
            <a:endParaRPr lang="pt-BR" sz="2400" dirty="0"/>
          </a:p>
          <a:p>
            <a:r>
              <a:rPr lang="pt-BR" sz="2400" b="1" dirty="0"/>
              <a:t>Custo memória: </a:t>
            </a:r>
          </a:p>
          <a:p>
            <a:pPr lvl="1"/>
            <a:r>
              <a:rPr lang="pt-BR" sz="1800" dirty="0"/>
              <a:t>Guarda todos os nós expandidos na memória.</a:t>
            </a:r>
          </a:p>
          <a:p>
            <a:endParaRPr lang="pt-BR" sz="2800" dirty="0"/>
          </a:p>
          <a:p>
            <a:r>
              <a:rPr lang="pt-BR" sz="2400" dirty="0"/>
              <a:t>Nenhum outro algoritmo ótimo garante expandir menos nós.</a:t>
            </a:r>
          </a:p>
          <a:p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414360"/>
              </p:ext>
            </p:extLst>
          </p:nvPr>
        </p:nvGraphicFramePr>
        <p:xfrm>
          <a:off x="2987824" y="4021652"/>
          <a:ext cx="6635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" imgW="419100" imgH="228600" progId="Equation.3">
                  <p:embed/>
                </p:oleObj>
              </mc:Choice>
              <mc:Fallback>
                <p:oleObj name="Equation" r:id="rId3" imgW="4191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021652"/>
                        <a:ext cx="6635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97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/>
          </a:bodyPr>
          <a:lstStyle/>
          <a:p>
            <a:r>
              <a:rPr lang="pt-BR" sz="2800" dirty="0"/>
              <a:t>Cada problema </a:t>
            </a:r>
            <a:r>
              <a:rPr lang="pt-BR" sz="2800" b="1" dirty="0"/>
              <a:t>exige</a:t>
            </a:r>
            <a:r>
              <a:rPr lang="pt-BR" sz="2800" dirty="0"/>
              <a:t> uma função heurística diferente.</a:t>
            </a:r>
          </a:p>
          <a:p>
            <a:endParaRPr lang="pt-BR" sz="2800" dirty="0"/>
          </a:p>
          <a:p>
            <a:r>
              <a:rPr lang="pt-BR" sz="2800" dirty="0"/>
              <a:t>Não se deve superestimar o custo real da solução.</a:t>
            </a:r>
          </a:p>
          <a:p>
            <a:endParaRPr lang="pt-BR" sz="2800" dirty="0"/>
          </a:p>
          <a:p>
            <a:r>
              <a:rPr lang="pt-BR" sz="2800" dirty="0"/>
              <a:t>Como escolher uma boa função heurística para o jogo 8-Puzzle?</a:t>
            </a:r>
          </a:p>
          <a:p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185336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89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216" y="1776986"/>
            <a:ext cx="62388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04508" y="4003940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Estado Atual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8293" y="4008409"/>
            <a:ext cx="1661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Estado </a:t>
            </a:r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5508104" y="4610156"/>
            <a:ext cx="2069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/>
              <a:t>A quantidade </a:t>
            </a:r>
            <a:r>
              <a:rPr lang="pt-BR" i="1" dirty="0" smtClean="0"/>
              <a:t>de peças </a:t>
            </a:r>
            <a:r>
              <a:rPr lang="pt-BR" i="1" dirty="0"/>
              <a:t>for a do </a:t>
            </a:r>
            <a:r>
              <a:rPr lang="pt-BR" i="1" dirty="0" smtClean="0"/>
              <a:t>lugar</a:t>
            </a:r>
          </a:p>
        </p:txBody>
      </p:sp>
      <p:sp>
        <p:nvSpPr>
          <p:cNvPr id="7" name="Rectangle 6"/>
          <p:cNvSpPr/>
          <p:nvPr/>
        </p:nvSpPr>
        <p:spPr>
          <a:xfrm>
            <a:off x="5514798" y="541675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296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04" y="1569442"/>
            <a:ext cx="7308304" cy="4531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2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</a:p>
        </p:txBody>
      </p:sp>
      <p:sp>
        <p:nvSpPr>
          <p:cNvPr id="5" name="Rectangle 4"/>
          <p:cNvSpPr/>
          <p:nvPr/>
        </p:nvSpPr>
        <p:spPr>
          <a:xfrm>
            <a:off x="5652120" y="5405154"/>
            <a:ext cx="20066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Outra Heurística?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779357"/>
            <a:ext cx="600075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39571" y="488705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736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278" y="1509483"/>
            <a:ext cx="62388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</a:p>
        </p:txBody>
      </p:sp>
      <p:sp>
        <p:nvSpPr>
          <p:cNvPr id="5" name="Rectangle 4"/>
          <p:cNvSpPr/>
          <p:nvPr/>
        </p:nvSpPr>
        <p:spPr>
          <a:xfrm>
            <a:off x="5148626" y="4199317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/>
              <a:t>Número de </a:t>
            </a:r>
            <a:r>
              <a:rPr lang="pt-BR" i="1" dirty="0" smtClean="0"/>
              <a:t>movimentos necessários </a:t>
            </a:r>
            <a:r>
              <a:rPr lang="pt-BR" i="1" dirty="0"/>
              <a:t>para colocar </a:t>
            </a:r>
            <a:r>
              <a:rPr lang="pt-BR" i="1" dirty="0" smtClean="0"/>
              <a:t>cada peça </a:t>
            </a:r>
            <a:r>
              <a:rPr lang="pt-BR" i="1" dirty="0"/>
              <a:t>no seu lugar</a:t>
            </a:r>
            <a:endParaRPr lang="pt-BR" dirty="0"/>
          </a:p>
        </p:txBody>
      </p:sp>
      <p:sp>
        <p:nvSpPr>
          <p:cNvPr id="8" name="Rectangle 7"/>
          <p:cNvSpPr/>
          <p:nvPr/>
        </p:nvSpPr>
        <p:spPr>
          <a:xfrm>
            <a:off x="3059472" y="460078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5170397" y="5137161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2872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de Busca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Busca Cega ou Exaustiva:</a:t>
            </a:r>
          </a:p>
          <a:p>
            <a:pPr lvl="1"/>
            <a:r>
              <a:rPr lang="pt-BR" sz="2000" dirty="0"/>
              <a:t>Não sabe qual o melhor nó da fronteira a ser expandido. Apenas distingue o estado objetivo dos não objetivos.</a:t>
            </a:r>
          </a:p>
          <a:p>
            <a:endParaRPr lang="pt-BR" sz="2400" dirty="0"/>
          </a:p>
          <a:p>
            <a:r>
              <a:rPr lang="pt-BR" sz="2400" b="1" dirty="0"/>
              <a:t>Busca Heurística:</a:t>
            </a:r>
          </a:p>
          <a:p>
            <a:pPr lvl="1"/>
            <a:r>
              <a:rPr lang="pt-BR" sz="2000" b="1" dirty="0"/>
              <a:t>Estima qual o melhor nó da fronteira a ser expandido com base em funções heurísticas.</a:t>
            </a:r>
          </a:p>
          <a:p>
            <a:pPr lvl="1"/>
            <a:endParaRPr lang="pt-BR" sz="2000" dirty="0"/>
          </a:p>
          <a:p>
            <a:r>
              <a:rPr lang="pt-BR" sz="2400" b="1" dirty="0"/>
              <a:t>Busca Local:</a:t>
            </a:r>
          </a:p>
          <a:p>
            <a:pPr lvl="1"/>
            <a:r>
              <a:rPr lang="pt-BR" sz="2000" dirty="0"/>
              <a:t>Operam em um único estado e movem-se para a vizinhança deste estado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116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59396"/>
            <a:ext cx="73152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05358" y="543127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3406915" y="18587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5464562" y="1751045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10</a:t>
            </a:r>
          </a:p>
        </p:txBody>
      </p:sp>
      <p:sp>
        <p:nvSpPr>
          <p:cNvPr id="9" name="Rectangle 8"/>
          <p:cNvSpPr/>
          <p:nvPr/>
        </p:nvSpPr>
        <p:spPr>
          <a:xfrm>
            <a:off x="5475065" y="531572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/>
              <a:t>9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606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Heurísticas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/>
          </a:bodyPr>
          <a:lstStyle/>
          <a:p>
            <a:r>
              <a:rPr lang="pt-BR" sz="2800" dirty="0"/>
              <a:t>Como escolher uma boa função heurística para o jogo 8-Puzzle?</a:t>
            </a:r>
          </a:p>
          <a:p>
            <a:endParaRPr lang="pt-BR" sz="2800" dirty="0"/>
          </a:p>
          <a:p>
            <a:pPr lvl="1"/>
            <a:r>
              <a:rPr lang="pt-BR" sz="2000" i="1" dirty="0"/>
              <a:t>h</a:t>
            </a:r>
            <a:r>
              <a:rPr lang="pt-BR" sz="2000" dirty="0"/>
              <a:t>¹ = número de elementos fora do lugar.</a:t>
            </a:r>
          </a:p>
          <a:p>
            <a:pPr lvl="1"/>
            <a:endParaRPr lang="pt-BR" sz="2000" dirty="0"/>
          </a:p>
          <a:p>
            <a:pPr lvl="1"/>
            <a:r>
              <a:rPr lang="pt-BR" sz="2000" i="1" dirty="0"/>
              <a:t>h</a:t>
            </a:r>
            <a:r>
              <a:rPr lang="pt-BR" sz="2000" dirty="0"/>
              <a:t>² = soma das distâncias de cada número à sua posição final (movimentação horizontal e vertical).</a:t>
            </a:r>
          </a:p>
          <a:p>
            <a:pPr lvl="1"/>
            <a:endParaRPr lang="pt-BR" sz="2400" dirty="0"/>
          </a:p>
          <a:p>
            <a:r>
              <a:rPr lang="pt-BR" sz="2800" dirty="0"/>
              <a:t>Qual das heurísticas é melhor?</a:t>
            </a:r>
          </a:p>
          <a:p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185336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504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graphicFrame>
        <p:nvGraphicFramePr>
          <p:cNvPr id="4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74965"/>
              </p:ext>
            </p:extLst>
          </p:nvPr>
        </p:nvGraphicFramePr>
        <p:xfrm>
          <a:off x="1763684" y="1491477"/>
          <a:ext cx="5256588" cy="445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098"/>
                <a:gridCol w="876098"/>
                <a:gridCol w="876098"/>
                <a:gridCol w="876098"/>
                <a:gridCol w="876098"/>
                <a:gridCol w="876098"/>
              </a:tblGrid>
              <a:tr h="850330"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  <a:sym typeface="Wingdings" pitchFamily="2" charset="2"/>
                        </a:rPr>
                        <a:t>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X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9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Qual é o espaço de estados?</a:t>
            </a:r>
          </a:p>
          <a:p>
            <a:endParaRPr lang="pt-BR" dirty="0"/>
          </a:p>
          <a:p>
            <a:r>
              <a:rPr lang="pt-BR" dirty="0"/>
              <a:t>Quais são as ações possíveis?</a:t>
            </a:r>
          </a:p>
          <a:p>
            <a:endParaRPr lang="pt-BR" dirty="0"/>
          </a:p>
          <a:p>
            <a:r>
              <a:rPr lang="pt-BR" dirty="0"/>
              <a:t>Qual será o custo das ações?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8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Heurística do A*: </a:t>
            </a:r>
            <a:r>
              <a:rPr lang="pt-BR" sz="2800" i="1" dirty="0"/>
              <a:t>f</a:t>
            </a:r>
            <a:r>
              <a:rPr lang="pt-BR" sz="2800" dirty="0"/>
              <a:t>(</a:t>
            </a:r>
            <a:r>
              <a:rPr lang="pt-BR" sz="2800" i="1" dirty="0"/>
              <a:t>n</a:t>
            </a:r>
            <a:r>
              <a:rPr lang="pt-BR" sz="2800" dirty="0"/>
              <a:t>) = </a:t>
            </a:r>
            <a:r>
              <a:rPr lang="pt-BR" sz="2800" i="1" dirty="0"/>
              <a:t>g</a:t>
            </a:r>
            <a:r>
              <a:rPr lang="pt-BR" sz="2800" dirty="0"/>
              <a:t>(</a:t>
            </a:r>
            <a:r>
              <a:rPr lang="pt-BR" sz="2800" i="1" dirty="0"/>
              <a:t>n</a:t>
            </a:r>
            <a:r>
              <a:rPr lang="pt-BR" sz="2800" dirty="0"/>
              <a:t>) + </a:t>
            </a:r>
            <a:r>
              <a:rPr lang="pt-BR" sz="2800" i="1" dirty="0"/>
              <a:t>h</a:t>
            </a:r>
            <a:r>
              <a:rPr lang="pt-BR" sz="2800" dirty="0"/>
              <a:t>(</a:t>
            </a:r>
            <a:r>
              <a:rPr lang="pt-BR" sz="2800" i="1" dirty="0"/>
              <a:t>n</a:t>
            </a:r>
            <a:r>
              <a:rPr lang="pt-BR" sz="2800" dirty="0"/>
              <a:t>)</a:t>
            </a:r>
          </a:p>
          <a:p>
            <a:pPr lvl="1"/>
            <a:r>
              <a:rPr lang="pt-BR" sz="2400" i="1" dirty="0"/>
              <a:t>g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= custo do caminho</a:t>
            </a:r>
          </a:p>
          <a:p>
            <a:pPr lvl="1"/>
            <a:r>
              <a:rPr lang="pt-BR" sz="2400" i="1" dirty="0"/>
              <a:t>h</a:t>
            </a:r>
            <a:r>
              <a:rPr lang="pt-BR" sz="2400" dirty="0"/>
              <a:t>(</a:t>
            </a:r>
            <a:r>
              <a:rPr lang="pt-BR" sz="2400" i="1" dirty="0"/>
              <a:t>n</a:t>
            </a:r>
            <a:r>
              <a:rPr lang="pt-BR" sz="2400" dirty="0"/>
              <a:t>) = função heurística</a:t>
            </a:r>
          </a:p>
          <a:p>
            <a:pPr lvl="1"/>
            <a:endParaRPr lang="pt-BR" sz="2400" dirty="0"/>
          </a:p>
          <a:p>
            <a:r>
              <a:rPr lang="pt-BR" sz="2800" dirty="0"/>
              <a:t>Qual seria a função heurística </a:t>
            </a:r>
            <a:r>
              <a:rPr lang="pt-BR" sz="2800" i="1" dirty="0"/>
              <a:t>h</a:t>
            </a:r>
            <a:r>
              <a:rPr lang="pt-BR" sz="2800" dirty="0"/>
              <a:t>(</a:t>
            </a:r>
            <a:r>
              <a:rPr lang="pt-BR" sz="2800" i="1" dirty="0"/>
              <a:t>n</a:t>
            </a:r>
            <a:r>
              <a:rPr lang="pt-BR" sz="2800" dirty="0"/>
              <a:t>) mais adequada para este problema?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A distancia em linha reta é uma opção.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0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Como calcular a heurística </a:t>
            </a:r>
            <a:r>
              <a:rPr lang="pt-BR" i="1" dirty="0"/>
              <a:t>h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)?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Distancia de Manhattan</a:t>
            </a:r>
          </a:p>
          <a:p>
            <a:endParaRPr lang="en-US" dirty="0"/>
          </a:p>
        </p:txBody>
      </p:sp>
      <p:pic>
        <p:nvPicPr>
          <p:cNvPr id="4" name="Picture 3" descr="C:\Users\Edirlei\Desktop\283px-Manhattan_distanc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446463"/>
            <a:ext cx="2393503" cy="23935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21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próximo passo é gerar a árvore de busca e expandir os nós que tiverem o menor valor resultante da função heurística </a:t>
            </a:r>
            <a:r>
              <a:rPr lang="pt-BR" i="1" dirty="0"/>
              <a:t>f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).</a:t>
            </a:r>
          </a:p>
          <a:p>
            <a:endParaRPr lang="pt-BR" dirty="0"/>
          </a:p>
          <a:p>
            <a:pPr lvl="1"/>
            <a:r>
              <a:rPr lang="pt-BR" i="1" dirty="0"/>
              <a:t>f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 = </a:t>
            </a:r>
            <a:r>
              <a:rPr lang="pt-BR" i="1" dirty="0"/>
              <a:t>g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 + </a:t>
            </a:r>
            <a:r>
              <a:rPr lang="pt-BR" i="1" dirty="0"/>
              <a:t>h</a:t>
            </a:r>
            <a:r>
              <a:rPr lang="pt-BR" dirty="0"/>
              <a:t>(</a:t>
            </a:r>
            <a:r>
              <a:rPr lang="pt-BR" i="1" dirty="0"/>
              <a:t>n</a:t>
            </a:r>
            <a:r>
              <a:rPr lang="pt-BR" dirty="0"/>
              <a:t>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71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4061279" y="1691516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[1,1]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699792" y="2890107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[1,2]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436096" y="2852936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[2,1]</a:t>
            </a:r>
            <a:endParaRPr lang="pt-BR" sz="3200" dirty="0"/>
          </a:p>
        </p:txBody>
      </p:sp>
      <p:cxnSp>
        <p:nvCxnSpPr>
          <p:cNvPr id="7" name="Conector de seta reta 7"/>
          <p:cNvCxnSpPr>
            <a:stCxn id="4" idx="2"/>
            <a:endCxn id="5" idx="0"/>
          </p:cNvCxnSpPr>
          <p:nvPr/>
        </p:nvCxnSpPr>
        <p:spPr bwMode="auto">
          <a:xfrm flipH="1">
            <a:off x="3178449" y="2276291"/>
            <a:ext cx="1361487" cy="61381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Conector de seta reta 9"/>
          <p:cNvCxnSpPr>
            <a:stCxn id="4" idx="2"/>
            <a:endCxn id="6" idx="0"/>
          </p:cNvCxnSpPr>
          <p:nvPr/>
        </p:nvCxnSpPr>
        <p:spPr bwMode="auto">
          <a:xfrm>
            <a:off x="4539936" y="2276291"/>
            <a:ext cx="1374817" cy="57664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Espaço Reservado para Texto 2"/>
          <p:cNvSpPr txBox="1">
            <a:spLocks/>
          </p:cNvSpPr>
          <p:nvPr/>
        </p:nvSpPr>
        <p:spPr>
          <a:xfrm>
            <a:off x="755576" y="3573016"/>
            <a:ext cx="7560840" cy="2160240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[1,2] =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= ?? + ??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[2,1] =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= ?? + ??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20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279306"/>
              </p:ext>
            </p:extLst>
          </p:nvPr>
        </p:nvGraphicFramePr>
        <p:xfrm>
          <a:off x="1763684" y="1491477"/>
          <a:ext cx="5256588" cy="445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098"/>
                <a:gridCol w="876098"/>
                <a:gridCol w="876098"/>
                <a:gridCol w="876098"/>
                <a:gridCol w="876098"/>
                <a:gridCol w="876098"/>
              </a:tblGrid>
              <a:tr h="850330"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  <a:sym typeface="Wingdings" pitchFamily="2" charset="2"/>
                        </a:rPr>
                        <a:t>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X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4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4061279" y="1412776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[1,1]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699792" y="2530067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[1,2]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436096" y="2492896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[2,1]</a:t>
            </a:r>
            <a:endParaRPr lang="pt-BR" sz="3200" dirty="0"/>
          </a:p>
        </p:txBody>
      </p:sp>
      <p:cxnSp>
        <p:nvCxnSpPr>
          <p:cNvPr id="7" name="Conector de seta reta 7"/>
          <p:cNvCxnSpPr>
            <a:stCxn id="4" idx="2"/>
            <a:endCxn id="5" idx="0"/>
          </p:cNvCxnSpPr>
          <p:nvPr/>
        </p:nvCxnSpPr>
        <p:spPr bwMode="auto">
          <a:xfrm flipH="1">
            <a:off x="3178449" y="1997551"/>
            <a:ext cx="1361487" cy="53251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Conector de seta reta 9"/>
          <p:cNvCxnSpPr>
            <a:stCxn id="4" idx="2"/>
            <a:endCxn id="6" idx="0"/>
          </p:cNvCxnSpPr>
          <p:nvPr/>
        </p:nvCxnSpPr>
        <p:spPr bwMode="auto">
          <a:xfrm>
            <a:off x="4539936" y="1997551"/>
            <a:ext cx="1374817" cy="49534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Espaço Reservado para Texto 2"/>
          <p:cNvSpPr txBox="1">
            <a:spLocks/>
          </p:cNvSpPr>
          <p:nvPr/>
        </p:nvSpPr>
        <p:spPr>
          <a:xfrm>
            <a:off x="755576" y="4581128"/>
            <a:ext cx="7560840" cy="12961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[1,1] =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= ?? + ??</a:t>
            </a:r>
          </a:p>
          <a:p>
            <a:pPr marL="0" indent="0">
              <a:buNone/>
            </a:pPr>
            <a:r>
              <a:rPr lang="en-US" sz="2800" dirty="0" smtClean="0"/>
              <a:t>[2,2] =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= ?? + ??</a:t>
            </a:r>
          </a:p>
          <a:p>
            <a:endParaRPr lang="en-US" sz="2800" dirty="0" smtClean="0"/>
          </a:p>
        </p:txBody>
      </p:sp>
      <p:sp>
        <p:nvSpPr>
          <p:cNvPr id="10" name="CaixaDeTexto 8"/>
          <p:cNvSpPr txBox="1"/>
          <p:nvPr/>
        </p:nvSpPr>
        <p:spPr>
          <a:xfrm>
            <a:off x="1459383" y="3636313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[1,1]</a:t>
            </a:r>
            <a:endParaRPr lang="pt-BR" sz="3200" dirty="0"/>
          </a:p>
        </p:txBody>
      </p:sp>
      <p:cxnSp>
        <p:nvCxnSpPr>
          <p:cNvPr id="11" name="Conector de seta reta 10"/>
          <p:cNvCxnSpPr>
            <a:stCxn id="5" idx="2"/>
            <a:endCxn id="10" idx="0"/>
          </p:cNvCxnSpPr>
          <p:nvPr/>
        </p:nvCxnSpPr>
        <p:spPr bwMode="auto">
          <a:xfrm flipH="1">
            <a:off x="1938040" y="3114842"/>
            <a:ext cx="1240409" cy="52147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CaixaDeTexto 14"/>
          <p:cNvSpPr txBox="1"/>
          <p:nvPr/>
        </p:nvSpPr>
        <p:spPr>
          <a:xfrm>
            <a:off x="3916039" y="3644698"/>
            <a:ext cx="1025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[2,2]</a:t>
            </a:r>
            <a:endParaRPr lang="pt-BR" sz="3200" dirty="0"/>
          </a:p>
        </p:txBody>
      </p:sp>
      <p:cxnSp>
        <p:nvCxnSpPr>
          <p:cNvPr id="13" name="Conector de seta reta 15"/>
          <p:cNvCxnSpPr>
            <a:stCxn id="5" idx="2"/>
            <a:endCxn id="12" idx="0"/>
          </p:cNvCxnSpPr>
          <p:nvPr/>
        </p:nvCxnSpPr>
        <p:spPr bwMode="auto">
          <a:xfrm>
            <a:off x="3178449" y="3114842"/>
            <a:ext cx="1250395" cy="52985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771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Heurística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Algoritmos de Busca Heurística:</a:t>
            </a:r>
          </a:p>
          <a:p>
            <a:pPr lvl="1"/>
            <a:r>
              <a:rPr lang="pt-BR" sz="2400" dirty="0"/>
              <a:t>Busca Gulosa</a:t>
            </a:r>
          </a:p>
          <a:p>
            <a:pPr lvl="1"/>
            <a:r>
              <a:rPr lang="pt-BR" sz="2400" dirty="0"/>
              <a:t>A* </a:t>
            </a:r>
          </a:p>
          <a:p>
            <a:pPr lvl="1"/>
            <a:endParaRPr lang="pt-BR" sz="2400" dirty="0"/>
          </a:p>
          <a:p>
            <a:r>
              <a:rPr lang="pt-BR" sz="2400" dirty="0"/>
              <a:t>A busca heurística leva em conta o </a:t>
            </a:r>
            <a:r>
              <a:rPr lang="pt-BR" sz="2400" b="1" dirty="0"/>
              <a:t>objetivo</a:t>
            </a:r>
            <a:r>
              <a:rPr lang="pt-BR" sz="2400" dirty="0"/>
              <a:t> para decidir qual caminho escolher.</a:t>
            </a:r>
          </a:p>
          <a:p>
            <a:endParaRPr lang="pt-BR" sz="2400" dirty="0"/>
          </a:p>
          <a:p>
            <a:r>
              <a:rPr lang="pt-BR" sz="2400" dirty="0"/>
              <a:t>Conhecimento extra sobre o problema é utilizado para </a:t>
            </a:r>
            <a:r>
              <a:rPr lang="pt-BR" sz="2400" b="1" dirty="0"/>
              <a:t>guiar o processo de busca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51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A*</a:t>
            </a:r>
            <a:endParaRPr lang="en-US" dirty="0"/>
          </a:p>
        </p:txBody>
      </p:sp>
      <p:graphicFrame>
        <p:nvGraphicFramePr>
          <p:cNvPr id="4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160722"/>
              </p:ext>
            </p:extLst>
          </p:nvPr>
        </p:nvGraphicFramePr>
        <p:xfrm>
          <a:off x="1763684" y="1491477"/>
          <a:ext cx="5256588" cy="445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098"/>
                <a:gridCol w="876098"/>
                <a:gridCol w="876098"/>
                <a:gridCol w="876098"/>
                <a:gridCol w="876098"/>
                <a:gridCol w="876098"/>
              </a:tblGrid>
              <a:tr h="850330"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</a:t>
                      </a:r>
                      <a:endParaRPr lang="pt-BR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X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0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(1) Qual </a:t>
            </a:r>
            <a:r>
              <a:rPr lang="pt-BR" dirty="0"/>
              <a:t>seria uma boa </a:t>
            </a:r>
            <a:r>
              <a:rPr lang="pt-BR" dirty="0" smtClean="0"/>
              <a:t>heurística para </a:t>
            </a:r>
            <a:r>
              <a:rPr lang="pt-BR" dirty="0"/>
              <a:t>o </a:t>
            </a:r>
            <a:r>
              <a:rPr lang="pt-BR" b="1" dirty="0"/>
              <a:t>jogo da velha</a:t>
            </a:r>
            <a:r>
              <a:rPr lang="pt-BR" dirty="0"/>
              <a:t>?</a:t>
            </a:r>
            <a:endParaRPr lang="en-US" dirty="0"/>
          </a:p>
        </p:txBody>
      </p:sp>
      <p:pic>
        <p:nvPicPr>
          <p:cNvPr id="5122" name="Picture 2" descr="http://htmlimg3.scribdassets.com/8nxuyrexa81b53fi/images/56-3cf09bb2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27" y="3099403"/>
            <a:ext cx="5544616" cy="203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87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(2) Supondo que é necessário </a:t>
            </a:r>
            <a:r>
              <a:rPr lang="pt-BR" sz="2400" dirty="0" smtClean="0"/>
              <a:t>utilizar um algoritmo de busca para resolver um problema no qual são necessárias </a:t>
            </a:r>
            <a:r>
              <a:rPr lang="pt-BR" sz="2400" b="1" dirty="0" smtClean="0"/>
              <a:t>respostas instantâneas</a:t>
            </a:r>
            <a:r>
              <a:rPr lang="pt-BR" sz="2400" dirty="0" smtClean="0"/>
              <a:t>. Mas, mesmo utilizando o A* com uma boa função heurística,</a:t>
            </a:r>
            <a:r>
              <a:rPr lang="pt-BR" sz="2400" dirty="0" smtClean="0"/>
              <a:t> o tempo gasto com o processo de busca ainda está muito grande. O que pode ser feito para otimizar esse processo?</a:t>
            </a:r>
          </a:p>
          <a:p>
            <a:endParaRPr lang="pt-BR" sz="2400" dirty="0"/>
          </a:p>
          <a:p>
            <a:pPr lvl="1"/>
            <a:r>
              <a:rPr lang="pt-BR" sz="2000" dirty="0" smtClean="0"/>
              <a:t>Caminhos </a:t>
            </a:r>
            <a:r>
              <a:rPr lang="pt-BR" sz="2000" dirty="0" err="1" smtClean="0"/>
              <a:t>pré</a:t>
            </a:r>
            <a:r>
              <a:rPr lang="pt-BR" sz="2000" dirty="0" smtClean="0"/>
              <a:t>-calculados.</a:t>
            </a:r>
          </a:p>
          <a:p>
            <a:pPr lvl="1"/>
            <a:r>
              <a:rPr lang="pt-BR" sz="2000" dirty="0" smtClean="0"/>
              <a:t>Custos </a:t>
            </a:r>
            <a:r>
              <a:rPr lang="pt-BR" sz="2000" dirty="0" err="1" smtClean="0"/>
              <a:t>pré</a:t>
            </a:r>
            <a:r>
              <a:rPr lang="pt-BR" sz="2000" dirty="0" smtClean="0"/>
              <a:t>-calculados.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758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Caminhos</a:t>
            </a:r>
            <a:r>
              <a:rPr lang="en-US" dirty="0"/>
              <a:t> </a:t>
            </a:r>
            <a:r>
              <a:rPr lang="en-US" dirty="0" err="1"/>
              <a:t>Pré-Calculados</a:t>
            </a:r>
            <a:endParaRPr lang="pt-BR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67544" y="1628800"/>
            <a:ext cx="8280920" cy="45365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/>
              <a:t>Tabela </a:t>
            </a:r>
            <a:r>
              <a:rPr lang="pt-BR" sz="2200" b="1" dirty="0" err="1" smtClean="0"/>
              <a:t>pré</a:t>
            </a:r>
            <a:r>
              <a:rPr lang="pt-BR" sz="2200" b="1" dirty="0" smtClean="0"/>
              <a:t>-calculada </a:t>
            </a:r>
            <a:r>
              <a:rPr lang="pt-BR" sz="2200" dirty="0" smtClean="0"/>
              <a:t>com os melhores caminhos.</a:t>
            </a:r>
          </a:p>
          <a:p>
            <a:endParaRPr lang="pt-BR" sz="2200" dirty="0" smtClean="0"/>
          </a:p>
          <a:p>
            <a:r>
              <a:rPr lang="pt-BR" sz="2200" dirty="0" smtClean="0"/>
              <a:t>Armazena-se somente o próximo nó que deve ser seguindo do nó atual ao nó destino.</a:t>
            </a:r>
          </a:p>
          <a:p>
            <a:endParaRPr lang="en-US" sz="2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45" y="3573016"/>
            <a:ext cx="4932219" cy="2444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3355700" cy="202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55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Custos</a:t>
            </a:r>
            <a:r>
              <a:rPr lang="en-US" dirty="0"/>
              <a:t> </a:t>
            </a:r>
            <a:r>
              <a:rPr lang="en-US" dirty="0" err="1"/>
              <a:t>Pré-Calculados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Saber qual o melhor caminho entre dois nós somente é útil quando se sabe onde se deseja ir. </a:t>
            </a:r>
          </a:p>
          <a:p>
            <a:endParaRPr lang="pt-BR" sz="2400" dirty="0"/>
          </a:p>
          <a:p>
            <a:r>
              <a:rPr lang="pt-BR" sz="2400" dirty="0"/>
              <a:t>Uma </a:t>
            </a:r>
            <a:r>
              <a:rPr lang="pt-BR" sz="2400" b="1" dirty="0"/>
              <a:t>tabela </a:t>
            </a:r>
            <a:r>
              <a:rPr lang="pt-BR" sz="2400" b="1" dirty="0" err="1"/>
              <a:t>pré</a:t>
            </a:r>
            <a:r>
              <a:rPr lang="pt-BR" sz="2400" b="1" dirty="0"/>
              <a:t>-calculada</a:t>
            </a:r>
            <a:r>
              <a:rPr lang="pt-BR" sz="2400" dirty="0"/>
              <a:t> com os </a:t>
            </a:r>
            <a:r>
              <a:rPr lang="pt-BR" sz="2400" b="1" dirty="0"/>
              <a:t>custos de locomoção </a:t>
            </a:r>
            <a:r>
              <a:rPr lang="pt-BR" sz="2400" dirty="0"/>
              <a:t>entre quaisquer dois nós também é uma informação muito util.</a:t>
            </a:r>
            <a:endParaRPr lang="en-US" sz="2400" dirty="0"/>
          </a:p>
          <a:p>
            <a:endParaRPr lang="pt-B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60872"/>
            <a:ext cx="528239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93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256584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/>
              <a:t>Russell, S. </a:t>
            </a:r>
            <a:r>
              <a:rPr lang="pt-BR" sz="1800" dirty="0" err="1" smtClean="0"/>
              <a:t>and</a:t>
            </a:r>
            <a:r>
              <a:rPr lang="pt-BR" sz="1800" dirty="0" smtClean="0"/>
              <a:t> </a:t>
            </a:r>
            <a:r>
              <a:rPr lang="pt-BR" sz="1800" dirty="0" err="1" smtClean="0"/>
              <a:t>Novig</a:t>
            </a:r>
            <a:r>
              <a:rPr lang="pt-BR" sz="1800" dirty="0" smtClean="0"/>
              <a:t>, P. </a:t>
            </a:r>
            <a:r>
              <a:rPr lang="pt-BR" sz="1800" b="1" dirty="0" smtClean="0"/>
              <a:t>Artificial </a:t>
            </a:r>
            <a:r>
              <a:rPr lang="pt-BR" sz="1800" b="1" dirty="0" err="1" smtClean="0"/>
              <a:t>Intelligence</a:t>
            </a:r>
            <a:r>
              <a:rPr lang="pt-BR" sz="1800" b="1" dirty="0" smtClean="0"/>
              <a:t>: a </a:t>
            </a:r>
            <a:r>
              <a:rPr lang="pt-BR" sz="1800" b="1" dirty="0" err="1" smtClean="0"/>
              <a:t>Modern</a:t>
            </a:r>
            <a:r>
              <a:rPr lang="pt-BR" sz="1800" b="1" dirty="0" smtClean="0"/>
              <a:t> Approach</a:t>
            </a:r>
            <a:r>
              <a:rPr lang="pt-BR" sz="1800" dirty="0" smtClean="0"/>
              <a:t>, 2nd </a:t>
            </a:r>
            <a:r>
              <a:rPr lang="pt-BR" sz="1800" dirty="0" err="1" smtClean="0"/>
              <a:t>Edition</a:t>
            </a:r>
            <a:r>
              <a:rPr lang="pt-BR" sz="1800" dirty="0" smtClean="0"/>
              <a:t>, Prentice-Hall, 2003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b="1" dirty="0" smtClean="0"/>
              <a:t>Capítulo 4</a:t>
            </a:r>
            <a:r>
              <a:rPr lang="pt-BR" sz="2000" b="1" dirty="0"/>
              <a:t>: </a:t>
            </a:r>
            <a:r>
              <a:rPr lang="pt-BR" sz="2000" b="1" dirty="0" err="1"/>
              <a:t>Informed</a:t>
            </a:r>
            <a:r>
              <a:rPr lang="pt-BR" sz="2000" b="1" dirty="0"/>
              <a:t> </a:t>
            </a:r>
            <a:r>
              <a:rPr lang="pt-BR" sz="2000" b="1" dirty="0" err="1"/>
              <a:t>Search</a:t>
            </a:r>
            <a:r>
              <a:rPr lang="pt-BR" sz="2000" b="1" dirty="0"/>
              <a:t> </a:t>
            </a:r>
            <a:r>
              <a:rPr lang="pt-BR" sz="2000" b="1" dirty="0" err="1"/>
              <a:t>and</a:t>
            </a:r>
            <a:r>
              <a:rPr lang="pt-BR" sz="2000" b="1" dirty="0"/>
              <a:t> </a:t>
            </a:r>
            <a:r>
              <a:rPr lang="pt-BR" sz="2000" b="1" dirty="0" err="1"/>
              <a:t>Exploration</a:t>
            </a:r>
            <a:endParaRPr lang="pt-BR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3" r="9840"/>
          <a:stretch/>
        </p:blipFill>
        <p:spPr bwMode="auto">
          <a:xfrm>
            <a:off x="5806772" y="1651620"/>
            <a:ext cx="229362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0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Heurística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Como encontrar um barco perdido?</a:t>
            </a:r>
          </a:p>
          <a:p>
            <a:endParaRPr lang="pt-BR" sz="2800" dirty="0"/>
          </a:p>
          <a:p>
            <a:pPr lvl="1"/>
            <a:r>
              <a:rPr lang="pt-BR" sz="2400" b="1" dirty="0"/>
              <a:t>Busca Cega </a:t>
            </a:r>
            <a:r>
              <a:rPr lang="pt-BR" sz="2400" dirty="0"/>
              <a:t>-&gt; Procura no oceano inteiro.</a:t>
            </a:r>
          </a:p>
          <a:p>
            <a:pPr lvl="1"/>
            <a:endParaRPr lang="pt-BR" sz="2400" dirty="0"/>
          </a:p>
          <a:p>
            <a:pPr lvl="1"/>
            <a:r>
              <a:rPr lang="pt-BR" sz="2400" b="1" dirty="0" smtClean="0"/>
              <a:t>Busca </a:t>
            </a:r>
            <a:r>
              <a:rPr lang="pt-BR" sz="2400" b="1" dirty="0"/>
              <a:t>Heurística </a:t>
            </a:r>
            <a:r>
              <a:rPr lang="pt-BR" sz="2400" dirty="0"/>
              <a:t>-&gt; Procura utilizando informações relativas ao problema. </a:t>
            </a:r>
            <a:endParaRPr lang="pt-BR" sz="2400" dirty="0" smtClean="0"/>
          </a:p>
          <a:p>
            <a:pPr lvl="2"/>
            <a:r>
              <a:rPr lang="pt-BR" sz="2000" dirty="0" smtClean="0"/>
              <a:t>Exemplo: </a:t>
            </a:r>
            <a:r>
              <a:rPr lang="pt-BR" sz="2000" dirty="0"/>
              <a:t>correntes marítimas, vento, etc.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926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Heurística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Função Heurística </a:t>
            </a:r>
            <a:r>
              <a:rPr lang="pt-BR" sz="2800" dirty="0"/>
              <a:t>(</a:t>
            </a:r>
            <a:r>
              <a:rPr lang="pt-BR" sz="2800" i="1" dirty="0"/>
              <a:t>h</a:t>
            </a:r>
            <a:r>
              <a:rPr lang="pt-BR" sz="2800" dirty="0"/>
              <a:t>) </a:t>
            </a:r>
          </a:p>
          <a:p>
            <a:pPr lvl="1"/>
            <a:r>
              <a:rPr lang="pt-BR" sz="2400" dirty="0"/>
              <a:t>Estima o custo do caminho mais barato do estado atual até o estado final mais próximo.</a:t>
            </a:r>
          </a:p>
          <a:p>
            <a:pPr lvl="1"/>
            <a:r>
              <a:rPr lang="pt-BR" sz="2400" dirty="0"/>
              <a:t>São específicas para cada problema.</a:t>
            </a:r>
          </a:p>
          <a:p>
            <a:pPr lvl="1"/>
            <a:endParaRPr lang="pt-BR" sz="2400" dirty="0"/>
          </a:p>
          <a:p>
            <a:r>
              <a:rPr lang="pt-BR" sz="2800" b="1" dirty="0"/>
              <a:t>Exemplo:</a:t>
            </a:r>
          </a:p>
          <a:p>
            <a:pPr lvl="1"/>
            <a:r>
              <a:rPr lang="pt-BR" sz="2400" dirty="0"/>
              <a:t>Encontrar a rota mais curta entre duas cidades:</a:t>
            </a:r>
          </a:p>
          <a:p>
            <a:pPr lvl="2"/>
            <a:r>
              <a:rPr lang="pt-BR" sz="2000" i="1" dirty="0"/>
              <a:t>h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 = distância em linha reta direta entre o nó </a:t>
            </a:r>
            <a:r>
              <a:rPr lang="pt-BR" sz="2000" i="1" dirty="0"/>
              <a:t>n</a:t>
            </a:r>
            <a:r>
              <a:rPr lang="pt-BR" sz="2000" dirty="0"/>
              <a:t> e o nó final.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Heurística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367" y="1916832"/>
            <a:ext cx="599696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68223" y="4149080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Estado Atual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8293" y="4153549"/>
            <a:ext cx="1661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Estado </a:t>
            </a:r>
            <a:r>
              <a:rPr lang="pt-BR" dirty="0" smtClean="0"/>
              <a:t>Objetivo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98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Heurística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Algoritmos de Busca Heurística</a:t>
            </a:r>
            <a:r>
              <a:rPr lang="pt-BR" b="1" dirty="0" smtClean="0"/>
              <a:t>:</a:t>
            </a:r>
          </a:p>
          <a:p>
            <a:endParaRPr lang="pt-BR" b="1" dirty="0"/>
          </a:p>
          <a:p>
            <a:pPr lvl="1"/>
            <a:r>
              <a:rPr lang="pt-BR" dirty="0"/>
              <a:t>Busca </a:t>
            </a:r>
            <a:r>
              <a:rPr lang="pt-BR" dirty="0" smtClean="0"/>
              <a:t>Gulosa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A*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306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Gulosa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Estratégia: </a:t>
            </a:r>
          </a:p>
          <a:p>
            <a:pPr lvl="1"/>
            <a:r>
              <a:rPr lang="pt-BR" sz="2400" dirty="0"/>
              <a:t>Expande os nós que se encontram mais próximos do objetivo (uma linha reta conectando os dois pontos no caso de distancias), desta maneira é provável que a busca encontre uma solução rapidamente.</a:t>
            </a:r>
          </a:p>
          <a:p>
            <a:pPr lvl="1"/>
            <a:endParaRPr lang="pt-BR" sz="3200" b="1" dirty="0"/>
          </a:p>
          <a:p>
            <a:r>
              <a:rPr lang="pt-BR" sz="2400" dirty="0"/>
              <a:t>A implementação do algoritmo se assemelha ao utilizado na busca cega, entretanto utiliza-se uma função heurística para decidir qual o nó deve ser expandido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97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67245"/>
              </p:ext>
            </p:extLst>
          </p:nvPr>
        </p:nvGraphicFramePr>
        <p:xfrm>
          <a:off x="5139675" y="3617504"/>
          <a:ext cx="3329116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425"/>
                <a:gridCol w="533718"/>
                <a:gridCol w="1278255"/>
                <a:gridCol w="533718"/>
              </a:tblGrid>
              <a:tr h="242146"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Arad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366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Mehadia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241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Bucharest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Neamt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234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Craiova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160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Oradea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380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Drobeta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242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Pitesti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100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872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Eforie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161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Rimnicu Vilcea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193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Fagaras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176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Sibiu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253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Giurgiu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77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Timisoara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329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Iasi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226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Vaslui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199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Lugoj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244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Zerind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374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Hirsova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151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Urziceni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80 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088"/>
            <a:ext cx="8229600" cy="1143000"/>
          </a:xfrm>
        </p:spPr>
        <p:txBody>
          <a:bodyPr/>
          <a:lstStyle/>
          <a:p>
            <a:r>
              <a:rPr lang="pt-BR" dirty="0"/>
              <a:t>Busca Gulosa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5755" y="1772816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Arad</a:t>
            </a:r>
            <a:endParaRPr lang="pt-BR" sz="1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7534" y="2852936"/>
            <a:ext cx="648072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Sibiu</a:t>
            </a:r>
            <a:endParaRPr lang="pt-BR" sz="1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9622" y="2852936"/>
            <a:ext cx="108012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Timissoara</a:t>
            </a:r>
            <a:endParaRPr lang="pt-BR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3758" y="2852936"/>
            <a:ext cx="72008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Zerind</a:t>
            </a:r>
            <a:endParaRPr lang="pt-BR" sz="1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523" y="3861048"/>
            <a:ext cx="792088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Fagaras</a:t>
            </a:r>
            <a:endParaRPr lang="pt-BR" sz="12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233" y="3861048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Arad</a:t>
            </a:r>
            <a:endParaRPr lang="pt-BR" sz="1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5736" y="3861048"/>
            <a:ext cx="792088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Oradea</a:t>
            </a:r>
            <a:endParaRPr lang="pt-BR" sz="1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848" y="3861048"/>
            <a:ext cx="129614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Rimnicu Vilcea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7582" y="4941168"/>
            <a:ext cx="576064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Sibiu</a:t>
            </a:r>
            <a:endParaRPr lang="pt-BR" sz="12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91678" y="4941168"/>
            <a:ext cx="973790" cy="3064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+mj-lt"/>
              </a:rPr>
              <a:t>Bucharest</a:t>
            </a:r>
            <a:endParaRPr lang="pt-BR" sz="1200" dirty="0">
              <a:latin typeface="+mj-lt"/>
            </a:endParaRPr>
          </a:p>
        </p:txBody>
      </p: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 bwMode="auto">
          <a:xfrm rot="5400000">
            <a:off x="1720853" y="1960001"/>
            <a:ext cx="773653" cy="101221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2"/>
            <a:endCxn id="7" idx="0"/>
          </p:cNvCxnSpPr>
          <p:nvPr/>
        </p:nvCxnSpPr>
        <p:spPr bwMode="auto">
          <a:xfrm rot="5400000">
            <a:off x="2224909" y="2464057"/>
            <a:ext cx="773653" cy="41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5" idx="2"/>
            <a:endCxn id="8" idx="0"/>
          </p:cNvCxnSpPr>
          <p:nvPr/>
        </p:nvCxnSpPr>
        <p:spPr bwMode="auto">
          <a:xfrm rot="16200000" flipH="1">
            <a:off x="2746966" y="1946103"/>
            <a:ext cx="773653" cy="104001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6" idx="2"/>
            <a:endCxn id="10" idx="0"/>
          </p:cNvCxnSpPr>
          <p:nvPr/>
        </p:nvCxnSpPr>
        <p:spPr bwMode="auto">
          <a:xfrm rot="5400000">
            <a:off x="839596" y="3099073"/>
            <a:ext cx="701645" cy="8223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6" idx="2"/>
            <a:endCxn id="9" idx="0"/>
          </p:cNvCxnSpPr>
          <p:nvPr/>
        </p:nvCxnSpPr>
        <p:spPr bwMode="auto">
          <a:xfrm rot="16200000" flipH="1">
            <a:off x="1257746" y="3503226"/>
            <a:ext cx="701645" cy="1399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2"/>
            <a:endCxn id="11" idx="0"/>
          </p:cNvCxnSpPr>
          <p:nvPr/>
        </p:nvCxnSpPr>
        <p:spPr bwMode="auto">
          <a:xfrm rot="16200000" flipH="1">
            <a:off x="1745853" y="3015120"/>
            <a:ext cx="701645" cy="99021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6" idx="2"/>
            <a:endCxn id="12" idx="0"/>
          </p:cNvCxnSpPr>
          <p:nvPr/>
        </p:nvCxnSpPr>
        <p:spPr bwMode="auto">
          <a:xfrm rot="16200000" flipH="1">
            <a:off x="2375923" y="2385050"/>
            <a:ext cx="701645" cy="225035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9" idx="2"/>
            <a:endCxn id="13" idx="0"/>
          </p:cNvCxnSpPr>
          <p:nvPr/>
        </p:nvCxnSpPr>
        <p:spPr bwMode="auto">
          <a:xfrm rot="5400000">
            <a:off x="928765" y="4254365"/>
            <a:ext cx="773653" cy="59995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9" idx="2"/>
            <a:endCxn id="14" idx="0"/>
          </p:cNvCxnSpPr>
          <p:nvPr/>
        </p:nvCxnSpPr>
        <p:spPr bwMode="auto">
          <a:xfrm rot="16200000" flipH="1">
            <a:off x="1460244" y="4322838"/>
            <a:ext cx="773653" cy="46300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5150308" y="3628137"/>
            <a:ext cx="1512000" cy="288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effectLst/>
              <a:latin typeface="Garamond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643607" y="5135328"/>
            <a:ext cx="1836000" cy="324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effectLst/>
              <a:latin typeface="Garamond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39675" y="5135328"/>
            <a:ext cx="1512000" cy="324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47295" y="3915236"/>
            <a:ext cx="1512000" cy="324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effectLst/>
              <a:latin typeface="Garamond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17358" y="3125728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253</a:t>
            </a:r>
            <a:endParaRPr lang="pt-BR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422041" y="3125728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329</a:t>
            </a:r>
            <a:endParaRPr lang="pt-BR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464825" y="312230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374</a:t>
            </a:r>
            <a:endParaRPr lang="pt-BR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418614" y="2060848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366</a:t>
            </a:r>
            <a:endParaRPr lang="pt-BR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68502" y="413803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366</a:t>
            </a:r>
            <a:endParaRPr lang="pt-BR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1380518" y="413803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176</a:t>
            </a:r>
            <a:endParaRPr lang="pt-BR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2384706" y="41227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380</a:t>
            </a:r>
            <a:endParaRPr lang="pt-BR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657226" y="412622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193</a:t>
            </a:r>
            <a:endParaRPr lang="pt-BR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96338" y="521396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263</a:t>
            </a:r>
            <a:endParaRPr lang="pt-BR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929161" y="52029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0</a:t>
            </a:r>
            <a:endParaRPr lang="pt-BR" sz="1200" dirty="0"/>
          </a:p>
        </p:txBody>
      </p:sp>
      <p:pic>
        <p:nvPicPr>
          <p:cNvPr id="39" name="Picture 2" descr="http://homepages.ius.edu/rwisman/C463/html/chapter3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774" y="1230514"/>
            <a:ext cx="3815215" cy="227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2634743" y="6082364"/>
            <a:ext cx="2438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/>
              <a:t>Função Heurística (h): </a:t>
            </a:r>
            <a:r>
              <a:rPr lang="pt-BR" sz="1600" dirty="0"/>
              <a:t>Distancia em linha reta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341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</TotalTime>
  <Words>1188</Words>
  <Application>Microsoft Office PowerPoint</Application>
  <PresentationFormat>On-screen Show (4:3)</PresentationFormat>
  <Paragraphs>343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INF 1771 – Inteligência Artificial</vt:lpstr>
      <vt:lpstr>Métodos de Busca</vt:lpstr>
      <vt:lpstr>Busca Heurística</vt:lpstr>
      <vt:lpstr>Busca Heurística</vt:lpstr>
      <vt:lpstr>Busca Heurística</vt:lpstr>
      <vt:lpstr>Função Heurística</vt:lpstr>
      <vt:lpstr>Busca Heurística</vt:lpstr>
      <vt:lpstr>Busca Gulosa</vt:lpstr>
      <vt:lpstr>Busca Gulosa</vt:lpstr>
      <vt:lpstr>Busca Gulosa</vt:lpstr>
      <vt:lpstr>Busca Gulosa</vt:lpstr>
      <vt:lpstr>Busca A*</vt:lpstr>
      <vt:lpstr>Busca A*</vt:lpstr>
      <vt:lpstr>Busca A*</vt:lpstr>
      <vt:lpstr>Definindo Heurísticas</vt:lpstr>
      <vt:lpstr>Definindo Heurísticas</vt:lpstr>
      <vt:lpstr>Definindo Heurísticas</vt:lpstr>
      <vt:lpstr>Definindo Heurísticas</vt:lpstr>
      <vt:lpstr>Definindo Heurísticas</vt:lpstr>
      <vt:lpstr>Definindo Heurísticas</vt:lpstr>
      <vt:lpstr>Definindo Heurísticas</vt:lpstr>
      <vt:lpstr>Exemplo - A*</vt:lpstr>
      <vt:lpstr>Exemplo - A*</vt:lpstr>
      <vt:lpstr>Exemplo - A*</vt:lpstr>
      <vt:lpstr>Exemplo - A*</vt:lpstr>
      <vt:lpstr>Exemplo - A*</vt:lpstr>
      <vt:lpstr>Exemplo - A*</vt:lpstr>
      <vt:lpstr>Exemplo - A*</vt:lpstr>
      <vt:lpstr>Exemplo - A*</vt:lpstr>
      <vt:lpstr>Exemplo - A*</vt:lpstr>
      <vt:lpstr>Exercícios</vt:lpstr>
      <vt:lpstr>Exercícios</vt:lpstr>
      <vt:lpstr>Caminhos Pré-Calculados</vt:lpstr>
      <vt:lpstr>Custos Pré-Calculados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 Heurística</dc:title>
  <dc:creator>Edirlei Soares de Lima</dc:creator>
  <cp:lastModifiedBy>Edirlei</cp:lastModifiedBy>
  <cp:revision>278</cp:revision>
  <cp:lastPrinted>2011-10-02T19:34:20Z</cp:lastPrinted>
  <dcterms:created xsi:type="dcterms:W3CDTF">2011-09-17T12:50:29Z</dcterms:created>
  <dcterms:modified xsi:type="dcterms:W3CDTF">2012-08-22T15:19:58Z</dcterms:modified>
</cp:coreProperties>
</file>