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5"/>
  </p:notesMasterIdLst>
  <p:sldIdLst>
    <p:sldId id="279" r:id="rId2"/>
    <p:sldId id="269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  <a:srgbClr val="F8F8F8"/>
    <a:srgbClr val="4161A9"/>
    <a:srgbClr val="777777"/>
    <a:srgbClr val="808080"/>
    <a:srgbClr val="969696"/>
    <a:srgbClr val="CDC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Estilo Claro 1 - Ênfas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58" autoAdjust="0"/>
    <p:restoredTop sz="93838" autoAdjust="0"/>
  </p:normalViewPr>
  <p:slideViewPr>
    <p:cSldViewPr>
      <p:cViewPr varScale="1">
        <p:scale>
          <a:sx n="69" d="100"/>
          <a:sy n="69" d="100"/>
        </p:scale>
        <p:origin x="-16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-3504" y="-90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39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2273A875-7D75-47D8-845F-B3FACB6F7174}" type="slidenum">
              <a:rPr lang="pt-BR"/>
              <a:pPr>
                <a:defRPr/>
              </a:pPr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005419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1" name="Rectangle 11"/>
          <p:cNvSpPr>
            <a:spLocks noGrp="1" noChangeArrowheads="1"/>
          </p:cNvSpPr>
          <p:nvPr>
            <p:ph type="ctrTitle" sz="quarter"/>
          </p:nvPr>
        </p:nvSpPr>
        <p:spPr bwMode="gray">
          <a:xfrm>
            <a:off x="2819400" y="914400"/>
            <a:ext cx="6097588" cy="1371600"/>
          </a:xfrm>
        </p:spPr>
        <p:txBody>
          <a:bodyPr/>
          <a:lstStyle>
            <a:lvl1pPr algn="r">
              <a:defRPr sz="44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Clique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editar</a:t>
            </a:r>
            <a:r>
              <a:rPr lang="en-US" dirty="0"/>
              <a:t> o </a:t>
            </a:r>
            <a:r>
              <a:rPr lang="en-US" dirty="0" err="1"/>
              <a:t>estilo</a:t>
            </a:r>
            <a:r>
              <a:rPr lang="en-US" dirty="0"/>
              <a:t> do </a:t>
            </a:r>
            <a:r>
              <a:rPr lang="en-US" dirty="0" err="1"/>
              <a:t>título</a:t>
            </a:r>
            <a:r>
              <a:rPr lang="en-US" dirty="0"/>
              <a:t> </a:t>
            </a:r>
            <a:r>
              <a:rPr lang="en-US" dirty="0" err="1"/>
              <a:t>mestre</a:t>
            </a:r>
            <a:endParaRPr lang="en-US" dirty="0"/>
          </a:p>
        </p:txBody>
      </p:sp>
      <p:sp>
        <p:nvSpPr>
          <p:cNvPr id="35852" name="Rectangle 12"/>
          <p:cNvSpPr>
            <a:spLocks noGrp="1" noChangeArrowheads="1"/>
          </p:cNvSpPr>
          <p:nvPr>
            <p:ph type="subTitle" sz="quarter" idx="1"/>
          </p:nvPr>
        </p:nvSpPr>
        <p:spPr bwMode="gray">
          <a:xfrm>
            <a:off x="3505200" y="2590800"/>
            <a:ext cx="5410200" cy="609600"/>
          </a:xfrm>
          <a:prstGeom prst="rect">
            <a:avLst/>
          </a:prstGeom>
        </p:spPr>
        <p:txBody>
          <a:bodyPr/>
          <a:lstStyle>
            <a:lvl1pPr marL="0" indent="0" algn="r">
              <a:buFont typeface="Wingdings" pitchFamily="2" charset="2"/>
              <a:buNone/>
              <a:defRPr sz="2400">
                <a:solidFill>
                  <a:schemeClr val="bg2"/>
                </a:solidFill>
                <a:latin typeface="Arial" charset="0"/>
              </a:defRPr>
            </a:lvl1pPr>
          </a:lstStyle>
          <a:p>
            <a:r>
              <a:rPr lang="en-US" dirty="0"/>
              <a:t>Clique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editar</a:t>
            </a:r>
            <a:r>
              <a:rPr lang="en-US" dirty="0"/>
              <a:t> o </a:t>
            </a:r>
            <a:r>
              <a:rPr lang="en-US" dirty="0" err="1"/>
              <a:t>estilo</a:t>
            </a:r>
            <a:r>
              <a:rPr lang="en-US" dirty="0"/>
              <a:t> do </a:t>
            </a:r>
            <a:r>
              <a:rPr lang="en-US" dirty="0" err="1"/>
              <a:t>subtítulo</a:t>
            </a:r>
            <a:r>
              <a:rPr lang="en-US" dirty="0"/>
              <a:t> </a:t>
            </a:r>
            <a:r>
              <a:rPr lang="en-US" dirty="0" err="1"/>
              <a:t>mestre</a:t>
            </a: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564313"/>
            <a:ext cx="2133600" cy="21748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sldNum" sz="quarter" idx="11"/>
          </p:nvPr>
        </p:nvSpPr>
        <p:spPr bwMode="gray">
          <a:xfrm>
            <a:off x="3048000" y="6553200"/>
            <a:ext cx="2743200" cy="2174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B1D3DE7-B54B-440F-9457-FC4D2C27E3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ftr" sz="quarter" idx="12"/>
          </p:nvPr>
        </p:nvSpPr>
        <p:spPr>
          <a:xfrm>
            <a:off x="5791200" y="6477000"/>
            <a:ext cx="3124200" cy="304800"/>
          </a:xfr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0075C-5D83-41E4-ACCD-BE744A465B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755576" y="1628800"/>
            <a:ext cx="7560840" cy="4104456"/>
          </a:xfrm>
          <a:prstGeom prst="rect">
            <a:avLst/>
          </a:prstGeom>
        </p:spPr>
        <p:txBody>
          <a:bodyPr/>
          <a:lstStyle>
            <a:lvl1pPr>
              <a:buFontTx/>
              <a:buBlip>
                <a:blip r:embed="rId2"/>
              </a:buBlip>
              <a:defRPr>
                <a:solidFill>
                  <a:schemeClr val="bg2"/>
                </a:solidFill>
                <a:effectLst/>
              </a:defRPr>
            </a:lvl1pPr>
            <a:lvl2pPr>
              <a:buFontTx/>
              <a:buBlip>
                <a:blip r:embed="rId2"/>
              </a:buBlip>
              <a:defRPr>
                <a:solidFill>
                  <a:schemeClr val="bg2"/>
                </a:solidFill>
                <a:effectLst/>
              </a:defRPr>
            </a:lvl2pPr>
            <a:lvl3pPr>
              <a:buFontTx/>
              <a:buBlip>
                <a:blip r:embed="rId2"/>
              </a:buBlip>
              <a:defRPr>
                <a:solidFill>
                  <a:schemeClr val="bg2"/>
                </a:solidFill>
                <a:effectLst/>
              </a:defRPr>
            </a:lvl3pPr>
            <a:lvl4pPr>
              <a:buFontTx/>
              <a:buBlip>
                <a:blip r:embed="rId2"/>
              </a:buBlip>
              <a:defRPr>
                <a:solidFill>
                  <a:schemeClr val="bg2"/>
                </a:solidFill>
                <a:effectLst/>
              </a:defRPr>
            </a:lvl4pPr>
            <a:lvl5pPr>
              <a:buFontTx/>
              <a:buBlip>
                <a:blip r:embed="rId2"/>
              </a:buBlip>
              <a:defRPr>
                <a:solidFill>
                  <a:schemeClr val="bg2"/>
                </a:solidFill>
                <a:effectLst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56" name="Line 140"/>
          <p:cNvSpPr>
            <a:spLocks noChangeShapeType="1"/>
          </p:cNvSpPr>
          <p:nvPr/>
        </p:nvSpPr>
        <p:spPr bwMode="auto">
          <a:xfrm>
            <a:off x="1752600" y="990600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0" y="6400800"/>
            <a:ext cx="21336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3733800" y="6584950"/>
            <a:ext cx="21336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fld id="{FA2BF26D-74B1-4A1D-9D87-718D6F4AD3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482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1905000" y="228600"/>
            <a:ext cx="67818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Clique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editar</a:t>
            </a:r>
            <a:r>
              <a:rPr lang="en-US" dirty="0" smtClean="0"/>
              <a:t> o </a:t>
            </a:r>
            <a:r>
              <a:rPr lang="en-US" dirty="0" err="1" smtClean="0"/>
              <a:t>estilo</a:t>
            </a:r>
            <a:r>
              <a:rPr lang="en-US" dirty="0" smtClean="0"/>
              <a:t> do </a:t>
            </a:r>
            <a:r>
              <a:rPr lang="en-US" dirty="0" err="1" smtClean="0"/>
              <a:t>título</a:t>
            </a:r>
            <a:r>
              <a:rPr lang="en-US" dirty="0" smtClean="0"/>
              <a:t> </a:t>
            </a:r>
            <a:r>
              <a:rPr lang="en-US" dirty="0" err="1" smtClean="0"/>
              <a:t>mestre</a:t>
            </a:r>
            <a:endParaRPr lang="en-US" dirty="0" smtClean="0"/>
          </a:p>
        </p:txBody>
      </p:sp>
      <p:sp>
        <p:nvSpPr>
          <p:cNvPr id="34830" name="Rectangle 14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5943600" y="6451600"/>
            <a:ext cx="28956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4847" name="Rectangle 31"/>
          <p:cNvSpPr>
            <a:spLocks noChangeArrowheads="1"/>
          </p:cNvSpPr>
          <p:nvPr/>
        </p:nvSpPr>
        <p:spPr bwMode="gray">
          <a:xfrm>
            <a:off x="514350" y="319088"/>
            <a:ext cx="857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b="1" dirty="0">
                <a:solidFill>
                  <a:schemeClr val="bg2"/>
                </a:solidFill>
                <a:latin typeface="Arial" charset="0"/>
              </a:rPr>
              <a:t>LOGO</a:t>
            </a:r>
          </a:p>
        </p:txBody>
      </p:sp>
      <p:pic>
        <p:nvPicPr>
          <p:cNvPr id="8202" name="Picture 10" descr="C:\Users\edirlei\Downloads\1UP Mushroom_256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188640"/>
            <a:ext cx="1008112" cy="1008112"/>
          </a:xfrm>
          <a:prstGeom prst="rect">
            <a:avLst/>
          </a:prstGeom>
          <a:noFill/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871" r:id="rId1"/>
    <p:sldLayoutId id="2147483860" r:id="rId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4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56" grpId="0" animBg="1"/>
      <p:bldP spid="34829" grpId="0"/>
      <p:bldP spid="34847" grpId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rsys.com/download.html" TargetMode="External"/><Relationship Id="rId2" Type="http://schemas.openxmlformats.org/officeDocument/2006/relationships/hyperlink" Target="http://research.microsoft.com/en-us/um/redmond/groups/adapt/msbnx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836712"/>
            <a:ext cx="8568952" cy="2078037"/>
          </a:xfrm>
          <a:effectLst/>
        </p:spPr>
        <p:txBody>
          <a:bodyPr/>
          <a:lstStyle/>
          <a:p>
            <a:pPr algn="ctr" eaLnBrk="1" hangingPunct="1">
              <a:defRPr/>
            </a:pPr>
            <a:r>
              <a:rPr lang="en-US" sz="3600" dirty="0" smtClean="0">
                <a:effectLst/>
              </a:rPr>
              <a:t>INF 1771 – Inteligência Artificial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5616" y="3312169"/>
            <a:ext cx="7128792" cy="476871"/>
          </a:xfrm>
          <a:effectLst/>
        </p:spPr>
        <p:txBody>
          <a:bodyPr/>
          <a:lstStyle/>
          <a:p>
            <a:pPr algn="ctr" eaLnBrk="1" hangingPunct="1">
              <a:defRPr/>
            </a:pPr>
            <a:r>
              <a:rPr lang="pt-BR" sz="2800" dirty="0" smtClean="0">
                <a:effectLst/>
              </a:rPr>
              <a:t>Aula </a:t>
            </a:r>
            <a:r>
              <a:rPr lang="pt-BR" sz="2800" dirty="0" smtClean="0">
                <a:effectLst/>
              </a:rPr>
              <a:t>23 </a:t>
            </a:r>
            <a:r>
              <a:rPr lang="pt-BR" sz="2800" dirty="0" smtClean="0">
                <a:effectLst/>
              </a:rPr>
              <a:t>– </a:t>
            </a:r>
            <a:r>
              <a:rPr lang="pt-BR" sz="2800" dirty="0">
                <a:effectLst/>
              </a:rPr>
              <a:t>Redes Bayesianas</a:t>
            </a:r>
            <a:endParaRPr lang="pt-BR" sz="2800" dirty="0" smtClean="0">
              <a:effectLst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gray">
          <a:xfrm>
            <a:off x="755650" y="5229225"/>
            <a:ext cx="500538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endParaRPr lang="pt-BR" sz="2800" kern="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gray">
          <a:xfrm>
            <a:off x="-36512" y="6120680"/>
            <a:ext cx="9108504" cy="73732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latin typeface="Arial" charset="0"/>
                <a:ea typeface="+mn-ea"/>
                <a:cs typeface="+mn-cs"/>
              </a:rPr>
              <a:t>Edirlei Soares</a:t>
            </a:r>
            <a:r>
              <a:rPr kumimoji="0" lang="pt-BR" sz="24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latin typeface="Arial" charset="0"/>
                <a:ea typeface="+mn-ea"/>
                <a:cs typeface="+mn-cs"/>
              </a:rPr>
              <a:t> de Lima 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pt-BR" sz="24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latin typeface="Arial" charset="0"/>
                <a:ea typeface="+mn-ea"/>
                <a:cs typeface="+mn-cs"/>
              </a:rPr>
              <a:t>&lt;</a:t>
            </a:r>
            <a:r>
              <a:rPr kumimoji="0" lang="pt-BR" sz="2400" b="0" i="0" u="none" strike="noStrike" kern="0" cap="none" spc="0" normalizeH="0" noProof="0" dirty="0" err="1" smtClean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latin typeface="Arial" charset="0"/>
                <a:ea typeface="+mn-ea"/>
                <a:cs typeface="+mn-cs"/>
              </a:rPr>
              <a:t>elima</a:t>
            </a:r>
            <a:r>
              <a:rPr kumimoji="0" lang="pt-BR" sz="24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latin typeface="Arial" charset="0"/>
                <a:ea typeface="+mn-ea"/>
                <a:cs typeface="+mn-cs"/>
              </a:rPr>
              <a:t>@</a:t>
            </a:r>
            <a:r>
              <a:rPr lang="pt-BR" sz="2400" kern="0" dirty="0" err="1" smtClean="0">
                <a:solidFill>
                  <a:sysClr val="windowText" lastClr="000000"/>
                </a:solidFill>
                <a:latin typeface="Arial" charset="0"/>
              </a:rPr>
              <a:t>inf.puc-rio.br&gt;</a:t>
            </a:r>
            <a:endParaRPr kumimoji="0" lang="pt-BR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668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– Probabilidades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dirty="0" smtClean="0"/>
              <a:t>As </a:t>
            </a:r>
            <a:r>
              <a:rPr lang="pt-BR" sz="2400" b="1" dirty="0" smtClean="0"/>
              <a:t>probabilidades</a:t>
            </a:r>
            <a:r>
              <a:rPr lang="pt-BR" sz="2400" dirty="0" smtClean="0"/>
              <a:t> resumem um conjunto potencialmente infinito de circunstâncias: </a:t>
            </a:r>
          </a:p>
          <a:p>
            <a:pPr lvl="1"/>
            <a:endParaRPr lang="pt-BR" sz="2000" dirty="0" smtClean="0"/>
          </a:p>
          <a:p>
            <a:pPr lvl="1"/>
            <a:r>
              <a:rPr lang="pt-BR" sz="2000" dirty="0" smtClean="0"/>
              <a:t>Maria ouve música alta.</a:t>
            </a:r>
          </a:p>
          <a:p>
            <a:pPr lvl="1"/>
            <a:r>
              <a:rPr lang="pt-BR" sz="2000" dirty="0" smtClean="0"/>
              <a:t>João liga quando ouve o telefone tocar;</a:t>
            </a:r>
          </a:p>
          <a:p>
            <a:pPr lvl="1"/>
            <a:r>
              <a:rPr lang="pt-BR" sz="2000" dirty="0" smtClean="0"/>
              <a:t>umidade, falta de energia, etc., podem interferir no alarme; </a:t>
            </a:r>
          </a:p>
          <a:p>
            <a:pPr lvl="1"/>
            <a:r>
              <a:rPr lang="pt-BR" sz="2000" dirty="0" smtClean="0"/>
              <a:t>João e Maria não estão em casa, etc. </a:t>
            </a:r>
            <a:endParaRPr lang="pt-BR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 smtClean="0"/>
              <a:t>Tabelas de Probabilidade Condicional</a:t>
            </a:r>
            <a:endParaRPr lang="pt-BR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300" dirty="0" smtClean="0"/>
              <a:t>Cada linha em uma </a:t>
            </a:r>
            <a:r>
              <a:rPr lang="pt-BR" sz="2300" b="1" dirty="0" smtClean="0"/>
              <a:t>tabela</a:t>
            </a:r>
            <a:r>
              <a:rPr lang="pt-BR" sz="2300" dirty="0" smtClean="0"/>
              <a:t> </a:t>
            </a:r>
            <a:r>
              <a:rPr lang="pt-BR" sz="2300" b="1" dirty="0" smtClean="0"/>
              <a:t>de probabilidade condicional</a:t>
            </a:r>
            <a:r>
              <a:rPr lang="pt-BR" sz="2300" dirty="0" smtClean="0"/>
              <a:t> contém a probabilidade condicional de cada valor do nó para um caso de condicionamento. </a:t>
            </a:r>
          </a:p>
          <a:p>
            <a:pPr lvl="1"/>
            <a:endParaRPr lang="pt-BR" sz="2000" dirty="0" smtClean="0"/>
          </a:p>
          <a:p>
            <a:pPr lvl="1"/>
            <a:r>
              <a:rPr lang="pt-BR" sz="2000" dirty="0" smtClean="0"/>
              <a:t>Um caso de condicionamento é uma combinação possível de valores para os nós superiores.</a:t>
            </a:r>
          </a:p>
          <a:p>
            <a:endParaRPr lang="pt-BR" sz="2400" dirty="0" smtClean="0"/>
          </a:p>
          <a:p>
            <a:r>
              <a:rPr lang="pt-BR" sz="2300" dirty="0" smtClean="0"/>
              <a:t>Exemplo: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843808" y="4658072"/>
          <a:ext cx="1728192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864096"/>
              </a:tblGrid>
              <a:tr h="216024">
                <a:tc>
                  <a:txBody>
                    <a:bodyPr/>
                    <a:lstStyle/>
                    <a:p>
                      <a:r>
                        <a:rPr lang="pt-BR" sz="1000" b="1" dirty="0" smtClean="0">
                          <a:solidFill>
                            <a:srgbClr val="000000"/>
                          </a:solidFill>
                        </a:rPr>
                        <a:t>R        T</a:t>
                      </a:r>
                      <a:endParaRPr lang="pt-BR" sz="10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>
                          <a:solidFill>
                            <a:srgbClr val="000000"/>
                          </a:solidFill>
                        </a:rPr>
                        <a:t>P(A)</a:t>
                      </a:r>
                      <a:endParaRPr lang="pt-BR" sz="10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pt-BR" sz="1000" b="0" dirty="0" smtClean="0">
                          <a:solidFill>
                            <a:srgbClr val="000000"/>
                          </a:solidFill>
                        </a:rPr>
                        <a:t>V        V</a:t>
                      </a:r>
                      <a:r>
                        <a:rPr lang="pt-BR" sz="1000" b="0" baseline="0" dirty="0" smtClean="0">
                          <a:solidFill>
                            <a:srgbClr val="000000"/>
                          </a:solidFill>
                        </a:rPr>
                        <a:t>       </a:t>
                      </a:r>
                      <a:r>
                        <a:rPr lang="pt-BR" sz="1000" b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endParaRPr lang="pt-BR" sz="10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0" dirty="0" smtClean="0">
                          <a:solidFill>
                            <a:srgbClr val="000000"/>
                          </a:solidFill>
                        </a:rPr>
                        <a:t>0.95</a:t>
                      </a:r>
                      <a:endParaRPr lang="pt-BR" sz="10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pt-BR" sz="1000" b="0" dirty="0" smtClean="0">
                          <a:solidFill>
                            <a:srgbClr val="000000"/>
                          </a:solidFill>
                        </a:rPr>
                        <a:t>V        F</a:t>
                      </a:r>
                      <a:endParaRPr lang="pt-BR" sz="10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0" dirty="0" smtClean="0">
                          <a:solidFill>
                            <a:srgbClr val="000000"/>
                          </a:solidFill>
                        </a:rPr>
                        <a:t>0.94</a:t>
                      </a:r>
                      <a:endParaRPr lang="pt-BR" sz="10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pt-BR" sz="1000" b="0" dirty="0" smtClean="0">
                          <a:solidFill>
                            <a:srgbClr val="000000"/>
                          </a:solidFill>
                        </a:rPr>
                        <a:t>F        V</a:t>
                      </a:r>
                      <a:endParaRPr lang="pt-BR" sz="10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0" dirty="0" smtClean="0">
                          <a:solidFill>
                            <a:srgbClr val="000000"/>
                          </a:solidFill>
                        </a:rPr>
                        <a:t>0.29</a:t>
                      </a:r>
                      <a:endParaRPr lang="pt-BR" sz="10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pt-BR" sz="1000" b="0" dirty="0" smtClean="0">
                          <a:solidFill>
                            <a:srgbClr val="000000"/>
                          </a:solidFill>
                        </a:rPr>
                        <a:t>F        F</a:t>
                      </a:r>
                      <a:endParaRPr lang="pt-BR" sz="10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0" dirty="0" smtClean="0">
                          <a:solidFill>
                            <a:srgbClr val="000000"/>
                          </a:solidFill>
                        </a:rPr>
                        <a:t>0.001</a:t>
                      </a:r>
                      <a:endParaRPr lang="pt-BR" sz="10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/>
              <a:t>Semântica das Redes Bayesianas </a:t>
            </a:r>
            <a:endParaRPr lang="pt-BR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eaLnBrk="1" hangingPunct="1"/>
            <a:r>
              <a:rPr lang="pt-BR" sz="2400" b="1" dirty="0" smtClean="0"/>
              <a:t>Semântica global</a:t>
            </a:r>
            <a:r>
              <a:rPr lang="pt-BR" sz="2400" dirty="0" smtClean="0"/>
              <a:t> (ou numérica): busca entender as redes como uma representação da distribuição de probabilidade conjunta.</a:t>
            </a:r>
          </a:p>
          <a:p>
            <a:pPr lvl="1" eaLnBrk="1" hangingPunct="1"/>
            <a:r>
              <a:rPr lang="pt-BR" sz="2200" dirty="0" smtClean="0"/>
              <a:t>Indica como construir uma rede. </a:t>
            </a:r>
          </a:p>
          <a:p>
            <a:pPr lvl="2" eaLnBrk="1" hangingPunct="1"/>
            <a:endParaRPr lang="pt-BR" sz="1800" dirty="0" smtClean="0"/>
          </a:p>
          <a:p>
            <a:pPr eaLnBrk="1" hangingPunct="1"/>
            <a:r>
              <a:rPr lang="pt-BR" sz="2400" b="1" dirty="0" smtClean="0"/>
              <a:t>Semântica local</a:t>
            </a:r>
            <a:r>
              <a:rPr lang="pt-BR" sz="2400" dirty="0" smtClean="0"/>
              <a:t> (ou topológica): visualizá-las como uma codificação de uma coleção de declarações de independência condicional.</a:t>
            </a:r>
          </a:p>
          <a:p>
            <a:pPr lvl="1" eaLnBrk="1" hangingPunct="1"/>
            <a:r>
              <a:rPr lang="pt-BR" sz="2200" dirty="0" smtClean="0"/>
              <a:t>Indica como fazer inferências com uma rede.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Semântica Global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dirty="0" smtClean="0"/>
              <a:t>A semântica global (ou numérica) define a distribuição de probabilidade total como o </a:t>
            </a:r>
            <a:r>
              <a:rPr lang="pt-BR" sz="2400" b="1" dirty="0" smtClean="0"/>
              <a:t>produto das distribuições condicionais locais</a:t>
            </a:r>
            <a:r>
              <a:rPr lang="pt-BR" sz="2400" dirty="0" smtClean="0"/>
              <a:t>:</a:t>
            </a:r>
          </a:p>
          <a:p>
            <a:endParaRPr lang="pt-BR" sz="1400" dirty="0" smtClean="0"/>
          </a:p>
          <a:p>
            <a:pPr>
              <a:buNone/>
            </a:pPr>
            <a:r>
              <a:rPr lang="pt-BR" sz="2400" b="1" dirty="0" smtClean="0"/>
              <a:t>	P </a:t>
            </a:r>
            <a:r>
              <a:rPr lang="pt-BR" sz="2400" dirty="0" smtClean="0"/>
              <a:t>(</a:t>
            </a:r>
            <a:r>
              <a:rPr lang="pt-BR" sz="2400" i="1" dirty="0" smtClean="0"/>
              <a:t>X</a:t>
            </a:r>
            <a:r>
              <a:rPr lang="pt-BR" sz="2400" i="1" baseline="-25000" dirty="0" smtClean="0"/>
              <a:t>1</a:t>
            </a:r>
            <a:r>
              <a:rPr lang="pt-BR" sz="2400" i="1" dirty="0" smtClean="0"/>
              <a:t>, … ,</a:t>
            </a:r>
            <a:r>
              <a:rPr lang="pt-BR" sz="2400" i="1" dirty="0" err="1" smtClean="0"/>
              <a:t>X</a:t>
            </a:r>
            <a:r>
              <a:rPr lang="pt-BR" sz="2400" i="1" baseline="-25000" dirty="0" err="1" smtClean="0"/>
              <a:t>n</a:t>
            </a:r>
            <a:r>
              <a:rPr lang="pt-BR" sz="2400" dirty="0" smtClean="0"/>
              <a:t>)</a:t>
            </a:r>
            <a:r>
              <a:rPr lang="pt-BR" sz="2400" i="1" dirty="0" smtClean="0"/>
              <a:t> =       </a:t>
            </a:r>
            <a:r>
              <a:rPr lang="pt-BR" sz="2400" b="1" dirty="0" smtClean="0"/>
              <a:t>P</a:t>
            </a:r>
            <a:r>
              <a:rPr lang="pt-BR" sz="2400" dirty="0" smtClean="0"/>
              <a:t> (</a:t>
            </a:r>
            <a:r>
              <a:rPr lang="pt-BR" sz="2400" i="1" dirty="0" smtClean="0"/>
              <a:t>X</a:t>
            </a:r>
            <a:r>
              <a:rPr lang="pt-BR" sz="2400" i="1" baseline="-25000" dirty="0" smtClean="0"/>
              <a:t>i </a:t>
            </a:r>
            <a:r>
              <a:rPr lang="pt-BR" sz="2400" dirty="0" smtClean="0"/>
              <a:t>|</a:t>
            </a:r>
            <a:r>
              <a:rPr lang="pt-BR" sz="2400" i="1" dirty="0" err="1" smtClean="0"/>
              <a:t>parents</a:t>
            </a:r>
            <a:r>
              <a:rPr lang="pt-BR" sz="2400" dirty="0" smtClean="0"/>
              <a:t>(</a:t>
            </a:r>
            <a:r>
              <a:rPr lang="pt-BR" sz="2400" i="1" dirty="0" smtClean="0"/>
              <a:t>X</a:t>
            </a:r>
            <a:r>
              <a:rPr lang="pt-BR" sz="2400" i="1" baseline="-25000" dirty="0" smtClean="0"/>
              <a:t>i</a:t>
            </a:r>
            <a:r>
              <a:rPr lang="pt-BR" sz="2400" dirty="0" smtClean="0"/>
              <a:t>))</a:t>
            </a:r>
          </a:p>
          <a:p>
            <a:pPr>
              <a:buNone/>
            </a:pPr>
            <a:endParaRPr lang="pt-BR" sz="1400" dirty="0" smtClean="0"/>
          </a:p>
          <a:p>
            <a:pPr eaLnBrk="1" hangingPunct="1">
              <a:buNone/>
            </a:pPr>
            <a:r>
              <a:rPr lang="pt-BR" sz="2400" b="1" dirty="0" smtClean="0"/>
              <a:t>Exemplo: P</a:t>
            </a:r>
            <a:r>
              <a:rPr lang="pt-BR" sz="2400" dirty="0" smtClean="0"/>
              <a:t>(</a:t>
            </a:r>
            <a:r>
              <a:rPr lang="pt-BR" sz="2400" i="1" dirty="0" smtClean="0"/>
              <a:t>j </a:t>
            </a:r>
            <a:r>
              <a:rPr lang="pt-BR" sz="2400" dirty="0" smtClean="0">
                <a:sym typeface="Symbol" pitchFamily="18" charset="2"/>
              </a:rPr>
              <a:t></a:t>
            </a:r>
            <a:r>
              <a:rPr lang="pt-BR" sz="2400" i="1" dirty="0" smtClean="0"/>
              <a:t> m </a:t>
            </a:r>
            <a:r>
              <a:rPr lang="pt-BR" sz="2400" dirty="0" smtClean="0">
                <a:sym typeface="Symbol" pitchFamily="18" charset="2"/>
              </a:rPr>
              <a:t></a:t>
            </a:r>
            <a:r>
              <a:rPr lang="pt-BR" sz="2400" i="1" dirty="0" smtClean="0"/>
              <a:t> a </a:t>
            </a:r>
            <a:r>
              <a:rPr lang="pt-BR" sz="2400" dirty="0" smtClean="0">
                <a:sym typeface="Symbol" pitchFamily="18" charset="2"/>
              </a:rPr>
              <a:t></a:t>
            </a:r>
            <a:r>
              <a:rPr lang="pt-BR" sz="2400" i="1" dirty="0" smtClean="0"/>
              <a:t> </a:t>
            </a:r>
            <a:r>
              <a:rPr lang="pt-BR" sz="2400" i="1" dirty="0" smtClean="0">
                <a:sym typeface="Symbol" pitchFamily="18" charset="2"/>
              </a:rPr>
              <a:t></a:t>
            </a:r>
            <a:r>
              <a:rPr lang="pt-BR" sz="2400" i="1" dirty="0" smtClean="0"/>
              <a:t>r </a:t>
            </a:r>
            <a:r>
              <a:rPr lang="pt-BR" sz="2400" dirty="0" smtClean="0">
                <a:sym typeface="Symbol" pitchFamily="18" charset="2"/>
              </a:rPr>
              <a:t></a:t>
            </a:r>
            <a:r>
              <a:rPr lang="pt-BR" sz="2400" i="1" dirty="0" smtClean="0"/>
              <a:t> </a:t>
            </a:r>
            <a:r>
              <a:rPr lang="pt-BR" sz="2400" i="1" dirty="0" smtClean="0">
                <a:sym typeface="Symbol" pitchFamily="18" charset="2"/>
              </a:rPr>
              <a:t>t</a:t>
            </a:r>
            <a:r>
              <a:rPr lang="pt-BR" sz="2400" dirty="0" smtClean="0"/>
              <a:t>)</a:t>
            </a:r>
          </a:p>
          <a:p>
            <a:pPr eaLnBrk="1" hangingPunct="1">
              <a:buNone/>
            </a:pPr>
            <a:r>
              <a:rPr lang="pt-BR" sz="2400" i="1" dirty="0" smtClean="0"/>
              <a:t>	= </a:t>
            </a:r>
            <a:r>
              <a:rPr lang="pt-BR" sz="2400" b="1" dirty="0" smtClean="0"/>
              <a:t>P</a:t>
            </a:r>
            <a:r>
              <a:rPr lang="pt-BR" sz="2400" dirty="0" smtClean="0"/>
              <a:t>(</a:t>
            </a:r>
            <a:r>
              <a:rPr lang="pt-BR" sz="2400" i="1" dirty="0" smtClean="0"/>
              <a:t>j </a:t>
            </a:r>
            <a:r>
              <a:rPr lang="pt-BR" sz="2400" dirty="0" smtClean="0"/>
              <a:t>|</a:t>
            </a:r>
            <a:r>
              <a:rPr lang="pt-BR" sz="2400" i="1" dirty="0" smtClean="0"/>
              <a:t> a</a:t>
            </a:r>
            <a:r>
              <a:rPr lang="pt-BR" sz="2400" dirty="0" smtClean="0"/>
              <a:t>)</a:t>
            </a:r>
            <a:r>
              <a:rPr lang="pt-BR" sz="2400" i="1" dirty="0" smtClean="0"/>
              <a:t> </a:t>
            </a:r>
            <a:r>
              <a:rPr lang="pt-BR" sz="2400" b="1" dirty="0" smtClean="0"/>
              <a:t>P</a:t>
            </a:r>
            <a:r>
              <a:rPr lang="pt-BR" sz="2400" dirty="0" smtClean="0"/>
              <a:t>(</a:t>
            </a:r>
            <a:r>
              <a:rPr lang="pt-BR" sz="2400" i="1" dirty="0" smtClean="0"/>
              <a:t>m </a:t>
            </a:r>
            <a:r>
              <a:rPr lang="pt-BR" sz="2400" dirty="0" smtClean="0"/>
              <a:t>|</a:t>
            </a:r>
            <a:r>
              <a:rPr lang="pt-BR" sz="2400" i="1" dirty="0" smtClean="0"/>
              <a:t> a</a:t>
            </a:r>
            <a:r>
              <a:rPr lang="pt-BR" sz="2400" dirty="0" smtClean="0"/>
              <a:t>)</a:t>
            </a:r>
            <a:r>
              <a:rPr lang="pt-BR" sz="2400" i="1" dirty="0" smtClean="0"/>
              <a:t> </a:t>
            </a:r>
            <a:r>
              <a:rPr lang="pt-BR" sz="2400" b="1" dirty="0" smtClean="0"/>
              <a:t>P</a:t>
            </a:r>
            <a:r>
              <a:rPr lang="pt-BR" sz="2400" dirty="0" smtClean="0"/>
              <a:t>(</a:t>
            </a:r>
            <a:r>
              <a:rPr lang="pt-BR" sz="2400" i="1" dirty="0" smtClean="0"/>
              <a:t>a</a:t>
            </a:r>
            <a:r>
              <a:rPr lang="pt-BR" sz="2400" dirty="0" smtClean="0"/>
              <a:t>|</a:t>
            </a:r>
            <a:r>
              <a:rPr lang="pt-BR" sz="2400" i="1" dirty="0" smtClean="0">
                <a:sym typeface="Symbol" pitchFamily="18" charset="2"/>
              </a:rPr>
              <a:t></a:t>
            </a:r>
            <a:r>
              <a:rPr lang="pt-BR" sz="2400" i="1" dirty="0" smtClean="0"/>
              <a:t>r</a:t>
            </a:r>
            <a:r>
              <a:rPr lang="pt-BR" sz="2400" dirty="0" smtClean="0">
                <a:sym typeface="Symbol" pitchFamily="18" charset="2"/>
              </a:rPr>
              <a:t>  </a:t>
            </a:r>
            <a:r>
              <a:rPr lang="pt-BR" sz="2400" i="1" dirty="0" smtClean="0">
                <a:sym typeface="Symbol" pitchFamily="18" charset="2"/>
              </a:rPr>
              <a:t></a:t>
            </a:r>
            <a:r>
              <a:rPr lang="pt-BR" sz="2400" i="1" dirty="0" smtClean="0"/>
              <a:t>t</a:t>
            </a:r>
            <a:r>
              <a:rPr lang="pt-BR" sz="2400" dirty="0" smtClean="0"/>
              <a:t>) </a:t>
            </a:r>
            <a:r>
              <a:rPr lang="pt-BR" sz="2400" b="1" dirty="0" smtClean="0"/>
              <a:t>P</a:t>
            </a:r>
            <a:r>
              <a:rPr lang="pt-BR" sz="2400" dirty="0" smtClean="0"/>
              <a:t>(</a:t>
            </a:r>
            <a:r>
              <a:rPr lang="pt-BR" sz="2400" i="1" dirty="0" smtClean="0">
                <a:sym typeface="Symbol" pitchFamily="18" charset="2"/>
              </a:rPr>
              <a:t></a:t>
            </a:r>
            <a:r>
              <a:rPr lang="pt-BR" sz="2400" i="1" dirty="0" smtClean="0"/>
              <a:t>r</a:t>
            </a:r>
            <a:r>
              <a:rPr lang="pt-BR" sz="2400" dirty="0" smtClean="0"/>
              <a:t>) </a:t>
            </a:r>
            <a:r>
              <a:rPr lang="pt-BR" sz="2400" b="1" i="1" dirty="0" smtClean="0"/>
              <a:t>P</a:t>
            </a:r>
            <a:r>
              <a:rPr lang="pt-BR" sz="2400" b="1" dirty="0" smtClean="0"/>
              <a:t> </a:t>
            </a:r>
            <a:r>
              <a:rPr lang="pt-BR" sz="2400" dirty="0" smtClean="0"/>
              <a:t>(</a:t>
            </a:r>
            <a:r>
              <a:rPr lang="pt-BR" sz="2400" i="1" dirty="0" smtClean="0">
                <a:sym typeface="Symbol" pitchFamily="18" charset="2"/>
              </a:rPr>
              <a:t></a:t>
            </a:r>
            <a:r>
              <a:rPr lang="pt-BR" sz="2400" i="1" dirty="0" smtClean="0"/>
              <a:t>t</a:t>
            </a:r>
            <a:r>
              <a:rPr lang="pt-BR" sz="2400" dirty="0" smtClean="0"/>
              <a:t>)</a:t>
            </a:r>
          </a:p>
          <a:p>
            <a:pPr eaLnBrk="1" hangingPunct="1">
              <a:buNone/>
            </a:pPr>
            <a:r>
              <a:rPr lang="pt-BR" sz="2400" i="1" dirty="0" smtClean="0"/>
              <a:t>	= </a:t>
            </a:r>
            <a:r>
              <a:rPr lang="pt-BR" sz="2400" dirty="0" smtClean="0"/>
              <a:t>0.9 x 0.7 x 0.001 x 0.999 x 0.998</a:t>
            </a:r>
          </a:p>
          <a:p>
            <a:pPr eaLnBrk="1" hangingPunct="1">
              <a:buNone/>
            </a:pPr>
            <a:r>
              <a:rPr lang="pt-BR" sz="2400" dirty="0" smtClean="0"/>
              <a:t>	= 0.00063</a:t>
            </a:r>
          </a:p>
          <a:p>
            <a:pPr>
              <a:buNone/>
            </a:pPr>
            <a:endParaRPr lang="pt-BR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516375" y="3399026"/>
          <a:ext cx="669056" cy="5526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3" imgW="291960" imgH="241200" progId="Equation.3">
                  <p:embed/>
                </p:oleObj>
              </mc:Choice>
              <mc:Fallback>
                <p:oleObj name="Equation" r:id="rId3" imgW="291960" imgH="24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6375" y="3399026"/>
                        <a:ext cx="669056" cy="55269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Semântica Local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b="1" dirty="0" smtClean="0"/>
              <a:t>Semântica local</a:t>
            </a:r>
            <a:r>
              <a:rPr lang="pt-BR" sz="2400" dirty="0" smtClean="0"/>
              <a:t> (topológica): cada nó é condicionalmente independente de seus não-descendentes dados seus pais. </a:t>
            </a:r>
          </a:p>
          <a:p>
            <a:endParaRPr lang="pt-BR" dirty="0"/>
          </a:p>
        </p:txBody>
      </p:sp>
      <p:pic>
        <p:nvPicPr>
          <p:cNvPr id="5" name="Picture 6" descr="F:\aulas_pos\fig_cap14\nondescendants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946" y="3068960"/>
            <a:ext cx="3069022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4553272" y="3501008"/>
            <a:ext cx="412318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dirty="0">
                <a:solidFill>
                  <a:srgbClr val="000000"/>
                </a:solidFill>
                <a:latin typeface="+mn-lt"/>
              </a:rPr>
              <a:t>Um nó </a:t>
            </a:r>
            <a:r>
              <a:rPr lang="pt-BR" i="1" dirty="0">
                <a:solidFill>
                  <a:srgbClr val="000000"/>
                </a:solidFill>
                <a:latin typeface="+mn-lt"/>
              </a:rPr>
              <a:t>X </a:t>
            </a:r>
            <a:r>
              <a:rPr lang="pt-BR" dirty="0">
                <a:solidFill>
                  <a:srgbClr val="000000"/>
                </a:solidFill>
                <a:latin typeface="+mn-lt"/>
              </a:rPr>
              <a:t>é condicionalmente independente de seus não descendentes (</a:t>
            </a:r>
            <a:r>
              <a:rPr lang="pt-BR" i="1" dirty="0" err="1">
                <a:solidFill>
                  <a:srgbClr val="000000"/>
                </a:solidFill>
                <a:latin typeface="+mn-lt"/>
              </a:rPr>
              <a:t>Z</a:t>
            </a:r>
            <a:r>
              <a:rPr lang="pt-BR" i="1" baseline="-25000" dirty="0" err="1">
                <a:solidFill>
                  <a:srgbClr val="000000"/>
                </a:solidFill>
                <a:latin typeface="+mn-lt"/>
              </a:rPr>
              <a:t>ij</a:t>
            </a:r>
            <a:r>
              <a:rPr lang="pt-BR" dirty="0">
                <a:solidFill>
                  <a:srgbClr val="000000"/>
                </a:solidFill>
                <a:latin typeface="+mn-lt"/>
              </a:rPr>
              <a:t>) dados seus pais (</a:t>
            </a:r>
            <a:r>
              <a:rPr lang="pt-BR" i="1" dirty="0">
                <a:solidFill>
                  <a:srgbClr val="000000"/>
                </a:solidFill>
                <a:latin typeface="+mn-lt"/>
              </a:rPr>
              <a:t>U</a:t>
            </a:r>
            <a:r>
              <a:rPr lang="pt-BR" i="1" baseline="-25000" dirty="0">
                <a:solidFill>
                  <a:srgbClr val="000000"/>
                </a:solidFill>
                <a:latin typeface="+mn-lt"/>
              </a:rPr>
              <a:t>i</a:t>
            </a:r>
            <a:r>
              <a:rPr lang="pt-BR" dirty="0">
                <a:solidFill>
                  <a:srgbClr val="000000"/>
                </a:solidFill>
                <a:latin typeface="+mn-lt"/>
              </a:rPr>
              <a:t>).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Semântica Local e Global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eaLnBrk="1" hangingPunct="1"/>
            <a:r>
              <a:rPr lang="pt-BR" sz="2400" dirty="0" smtClean="0"/>
              <a:t>A distribuição conjunta pode ser reconstruída a partir das asserções sobre a independência condicional e das tabelas de probabilidade condicional.  </a:t>
            </a:r>
          </a:p>
          <a:p>
            <a:pPr lvl="1" eaLnBrk="1" hangingPunct="1"/>
            <a:endParaRPr lang="pt-BR" sz="2000" dirty="0" smtClean="0"/>
          </a:p>
          <a:p>
            <a:pPr lvl="1" eaLnBrk="1" hangingPunct="1"/>
            <a:r>
              <a:rPr lang="pt-BR" sz="2000" dirty="0" smtClean="0"/>
              <a:t>Deste modo a semântica numérica e topológica são equivalentes.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/>
              <a:t>Construindo uma Rede Bayesiana</a:t>
            </a:r>
            <a:endParaRPr lang="pt-BR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000" b="1" dirty="0" smtClean="0"/>
              <a:t>(1) </a:t>
            </a:r>
            <a:r>
              <a:rPr lang="pt-BR" sz="2000" dirty="0" smtClean="0"/>
              <a:t>Escolhe-se o conjunto de variáveis X</a:t>
            </a:r>
            <a:r>
              <a:rPr lang="pt-BR" sz="2000" baseline="-25000" dirty="0" smtClean="0"/>
              <a:t>i </a:t>
            </a:r>
            <a:r>
              <a:rPr lang="pt-BR" sz="2000" dirty="0" smtClean="0"/>
              <a:t>que descrevem apropriadamente o domínio. </a:t>
            </a:r>
          </a:p>
          <a:p>
            <a:endParaRPr lang="pt-BR" sz="2000" dirty="0" smtClean="0"/>
          </a:p>
          <a:p>
            <a:r>
              <a:rPr lang="pt-BR" sz="2000" b="1" dirty="0" smtClean="0"/>
              <a:t>(2) </a:t>
            </a:r>
            <a:r>
              <a:rPr lang="pt-BR" sz="2000" dirty="0" smtClean="0"/>
              <a:t>Seleciona-se a ordem de distribuição das variáveis (Passo importante).</a:t>
            </a:r>
          </a:p>
          <a:p>
            <a:endParaRPr lang="pt-BR" sz="2000" dirty="0" smtClean="0"/>
          </a:p>
          <a:p>
            <a:r>
              <a:rPr lang="pt-BR" sz="2000" b="1" dirty="0" smtClean="0"/>
              <a:t>(3) </a:t>
            </a:r>
            <a:r>
              <a:rPr lang="pt-BR" sz="2000" dirty="0" smtClean="0"/>
              <a:t>Enquanto ainda existirem variáveis:</a:t>
            </a:r>
          </a:p>
          <a:p>
            <a:pPr lvl="1"/>
            <a:r>
              <a:rPr lang="pt-BR" sz="1800" b="1" dirty="0" smtClean="0"/>
              <a:t>(a) </a:t>
            </a:r>
            <a:r>
              <a:rPr lang="pt-BR" sz="1800" dirty="0" smtClean="0"/>
              <a:t>Seleciona-se uma variável X e um nó para ela.</a:t>
            </a:r>
          </a:p>
          <a:p>
            <a:pPr lvl="1"/>
            <a:r>
              <a:rPr lang="pt-BR" sz="1800" b="1" dirty="0" smtClean="0"/>
              <a:t>(b) </a:t>
            </a:r>
            <a:r>
              <a:rPr lang="pt-BR" sz="1800" dirty="0" smtClean="0"/>
              <a:t>Define-se </a:t>
            </a:r>
            <a:r>
              <a:rPr lang="pt-BR" sz="1800" dirty="0" err="1" smtClean="0"/>
              <a:t>Parent</a:t>
            </a:r>
            <a:r>
              <a:rPr lang="pt-BR" sz="1800" dirty="0" smtClean="0"/>
              <a:t>(X) para um conjunto mínimo de nós de forma que a independência condicional seja satisfeita.</a:t>
            </a:r>
          </a:p>
          <a:p>
            <a:pPr lvl="1"/>
            <a:r>
              <a:rPr lang="pt-BR" sz="1800" b="1" dirty="0" smtClean="0"/>
              <a:t>(c) </a:t>
            </a:r>
            <a:r>
              <a:rPr lang="pt-BR" sz="1800" dirty="0" smtClean="0"/>
              <a:t>Define-se a tabela de probabilidade para X.</a:t>
            </a:r>
          </a:p>
          <a:p>
            <a:endParaRPr lang="pt-BR" sz="2000" baseline="-25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Ordem para as Variáveis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dirty="0" smtClean="0"/>
              <a:t>A ordem correta em que os nós devem ser adicionados consiste em adicionar primeiro as “causas de raiz”, depois as variáveis que elas influenciam e assim por diante, até chegarmos às folhas, que não tem nenhuma influência causal direta sobre as outras variáveis. </a:t>
            </a:r>
          </a:p>
          <a:p>
            <a:endParaRPr lang="pt-BR" sz="2400" dirty="0" smtClean="0"/>
          </a:p>
          <a:p>
            <a:r>
              <a:rPr lang="pt-BR" sz="2400" b="1" dirty="0" smtClean="0"/>
              <a:t>Principio Minimalista: </a:t>
            </a:r>
            <a:r>
              <a:rPr lang="pt-BR" sz="2400" dirty="0" smtClean="0"/>
              <a:t>Quanto menor a rede, melhor ela é.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/>
              <a:t>Exemplo – Ordenação “Errada”</a:t>
            </a:r>
            <a:endParaRPr lang="pt-BR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3275856" y="4609113"/>
            <a:ext cx="1167819" cy="476071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pt-BR" sz="1600" dirty="0" smtClean="0">
                <a:solidFill>
                  <a:srgbClr val="000000"/>
                </a:solidFill>
                <a:latin typeface="+mn-lt"/>
              </a:rPr>
              <a:t>Roubo</a:t>
            </a:r>
            <a:endParaRPr lang="pt-BR" sz="16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3568" y="4537105"/>
            <a:ext cx="1743433" cy="476071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pt-BR" sz="1600" dirty="0" smtClean="0">
                <a:solidFill>
                  <a:srgbClr val="000000"/>
                </a:solidFill>
                <a:latin typeface="+mn-lt"/>
              </a:rPr>
              <a:t>Terremoto</a:t>
            </a:r>
            <a:endParaRPr lang="pt-BR" sz="16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51720" y="3456985"/>
            <a:ext cx="1287558" cy="476071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pt-BR" sz="1600" dirty="0" smtClean="0">
                <a:solidFill>
                  <a:srgbClr val="000000"/>
                </a:solidFill>
                <a:latin typeface="+mn-lt"/>
              </a:rPr>
              <a:t>Alarme</a:t>
            </a:r>
            <a:endParaRPr lang="pt-BR" sz="16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987824" y="2448873"/>
            <a:ext cx="1508461" cy="476071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pt-BR" sz="1600" dirty="0" smtClean="0">
                <a:solidFill>
                  <a:srgbClr val="000000"/>
                </a:solidFill>
                <a:latin typeface="+mn-lt"/>
              </a:rPr>
              <a:t>JoãoLiga</a:t>
            </a:r>
            <a:endParaRPr lang="pt-BR" sz="16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9552" y="2088833"/>
            <a:ext cx="1645963" cy="476071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pt-BR" sz="1600" dirty="0" smtClean="0">
                <a:solidFill>
                  <a:srgbClr val="000000"/>
                </a:solidFill>
                <a:latin typeface="+mn-lt"/>
              </a:rPr>
              <a:t>MariaLiga</a:t>
            </a:r>
            <a:endParaRPr lang="pt-BR" sz="1600" dirty="0">
              <a:solidFill>
                <a:srgbClr val="000000"/>
              </a:solidFill>
              <a:latin typeface="+mn-lt"/>
            </a:endParaRPr>
          </a:p>
        </p:txBody>
      </p:sp>
      <p:cxnSp>
        <p:nvCxnSpPr>
          <p:cNvPr id="12" name="Straight Arrow Connector 11"/>
          <p:cNvCxnSpPr>
            <a:stCxn id="18" idx="5"/>
            <a:endCxn id="16" idx="0"/>
          </p:cNvCxnSpPr>
          <p:nvPr/>
        </p:nvCxnSpPr>
        <p:spPr bwMode="auto">
          <a:xfrm rot="16200000" flipH="1">
            <a:off x="3132354" y="3881701"/>
            <a:ext cx="745776" cy="709047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stCxn id="18" idx="3"/>
            <a:endCxn id="17" idx="0"/>
          </p:cNvCxnSpPr>
          <p:nvPr/>
        </p:nvCxnSpPr>
        <p:spPr bwMode="auto">
          <a:xfrm rot="5400000">
            <a:off x="1560898" y="3857724"/>
            <a:ext cx="673768" cy="684994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stCxn id="19" idx="4"/>
            <a:endCxn id="18" idx="7"/>
          </p:cNvCxnSpPr>
          <p:nvPr/>
        </p:nvCxnSpPr>
        <p:spPr bwMode="auto">
          <a:xfrm rot="5400000">
            <a:off x="3145507" y="2930156"/>
            <a:ext cx="601760" cy="591336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stCxn id="20" idx="4"/>
            <a:endCxn id="18" idx="1"/>
          </p:cNvCxnSpPr>
          <p:nvPr/>
        </p:nvCxnSpPr>
        <p:spPr bwMode="auto">
          <a:xfrm rot="16200000" flipH="1">
            <a:off x="1320506" y="2606931"/>
            <a:ext cx="961800" cy="877745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>
            <a:stCxn id="20" idx="6"/>
            <a:endCxn id="19" idx="2"/>
          </p:cNvCxnSpPr>
          <p:nvPr/>
        </p:nvCxnSpPr>
        <p:spPr bwMode="auto">
          <a:xfrm>
            <a:off x="2185515" y="2326869"/>
            <a:ext cx="802309" cy="360040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>
            <a:stCxn id="17" idx="6"/>
            <a:endCxn id="16" idx="2"/>
          </p:cNvCxnSpPr>
          <p:nvPr/>
        </p:nvCxnSpPr>
        <p:spPr bwMode="auto">
          <a:xfrm>
            <a:off x="2427001" y="4775141"/>
            <a:ext cx="848855" cy="72008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9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427984" y="1556792"/>
            <a:ext cx="4032448" cy="4104456"/>
          </a:xfrm>
        </p:spPr>
        <p:txBody>
          <a:bodyPr/>
          <a:lstStyle/>
          <a:p>
            <a:pPr eaLnBrk="1" hangingPunct="1"/>
            <a:r>
              <a:rPr lang="pt-BR" sz="1700" dirty="0" smtClean="0"/>
              <a:t>A rede resultante terá </a:t>
            </a:r>
            <a:r>
              <a:rPr lang="pt-BR" sz="1700" b="1" dirty="0" smtClean="0"/>
              <a:t>dois vínculos a mais</a:t>
            </a:r>
            <a:r>
              <a:rPr lang="pt-BR" sz="1700" dirty="0" smtClean="0"/>
              <a:t> que a rede original e </a:t>
            </a:r>
            <a:r>
              <a:rPr lang="pt-BR" sz="1700" b="1" dirty="0" smtClean="0"/>
              <a:t>exigirá outras probabilidades</a:t>
            </a:r>
            <a:r>
              <a:rPr lang="pt-BR" sz="1700" dirty="0" smtClean="0"/>
              <a:t> para serem especificadas. </a:t>
            </a:r>
          </a:p>
          <a:p>
            <a:pPr eaLnBrk="1" hangingPunct="1"/>
            <a:r>
              <a:rPr lang="pt-BR" sz="1700" dirty="0" smtClean="0"/>
              <a:t>Alguns dos vínculos apresentam relacionamentos tênues que exigem julgamentos de </a:t>
            </a:r>
            <a:r>
              <a:rPr lang="pt-BR" sz="1700" b="1" dirty="0" smtClean="0"/>
              <a:t>probabilidade difíceis e antinaturais </a:t>
            </a:r>
            <a:r>
              <a:rPr lang="pt-BR" sz="1700" dirty="0" smtClean="0"/>
              <a:t>(probabilidade de </a:t>
            </a:r>
            <a:r>
              <a:rPr lang="pt-BR" sz="1700" i="1" dirty="0" smtClean="0"/>
              <a:t>Terremoto</a:t>
            </a:r>
            <a:r>
              <a:rPr lang="pt-BR" sz="1700" dirty="0" smtClean="0"/>
              <a:t>, dados </a:t>
            </a:r>
            <a:r>
              <a:rPr lang="pt-BR" sz="1700" i="1" dirty="0" smtClean="0"/>
              <a:t>Roubo</a:t>
            </a:r>
            <a:r>
              <a:rPr lang="pt-BR" sz="1700" dirty="0" smtClean="0"/>
              <a:t> e </a:t>
            </a:r>
            <a:r>
              <a:rPr lang="pt-BR" sz="1700" i="1" dirty="0" smtClean="0"/>
              <a:t>Alarme</a:t>
            </a:r>
            <a:r>
              <a:rPr lang="pt-BR" sz="1700" dirty="0" smtClean="0"/>
              <a:t>)</a:t>
            </a:r>
          </a:p>
          <a:p>
            <a:pPr eaLnBrk="1" hangingPunct="1"/>
            <a:r>
              <a:rPr lang="pt-BR" sz="1700" dirty="0" smtClean="0"/>
              <a:t>Em geral, é melhor pensar de </a:t>
            </a:r>
            <a:r>
              <a:rPr lang="pt-BR" sz="1700" b="1" i="1" dirty="0" smtClean="0"/>
              <a:t>causas </a:t>
            </a:r>
            <a:r>
              <a:rPr lang="pt-BR" sz="1700" b="1" dirty="0" smtClean="0"/>
              <a:t>para </a:t>
            </a:r>
            <a:r>
              <a:rPr lang="pt-BR" sz="1700" b="1" i="1" dirty="0" smtClean="0"/>
              <a:t>efeitos</a:t>
            </a:r>
            <a:r>
              <a:rPr lang="pt-BR" sz="1700" b="1" dirty="0" smtClean="0"/>
              <a:t> </a:t>
            </a:r>
            <a:r>
              <a:rPr lang="pt-BR" sz="1700" dirty="0" smtClean="0"/>
              <a:t>(modelo causal) e não do contrário (modelo de diagnóstico)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/>
              <a:t>Inferência em Redes Bayesianas</a:t>
            </a:r>
            <a:endParaRPr lang="pt-BR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b="1" dirty="0" smtClean="0"/>
              <a:t>Inferência Diagnostica </a:t>
            </a:r>
            <a:r>
              <a:rPr lang="pt-BR" sz="2400" dirty="0" smtClean="0"/>
              <a:t>(de efeitos para causas): </a:t>
            </a:r>
          </a:p>
          <a:p>
            <a:pPr lvl="1"/>
            <a:r>
              <a:rPr lang="pt-BR" sz="2000" dirty="0" smtClean="0"/>
              <a:t>Dado que João liga, qual a probabilidade de roubo? Ex: P(</a:t>
            </a:r>
            <a:r>
              <a:rPr lang="pt-BR" sz="2000" dirty="0" err="1" smtClean="0"/>
              <a:t>R|J</a:t>
            </a:r>
            <a:r>
              <a:rPr lang="pt-BR" sz="2000" dirty="0" smtClean="0"/>
              <a:t>)</a:t>
            </a:r>
          </a:p>
          <a:p>
            <a:endParaRPr lang="pt-BR" sz="2400" dirty="0" smtClean="0"/>
          </a:p>
          <a:p>
            <a:r>
              <a:rPr lang="pt-BR" sz="2400" b="1" dirty="0" smtClean="0"/>
              <a:t>Inferência Casual </a:t>
            </a:r>
            <a:r>
              <a:rPr lang="pt-BR" sz="2400" dirty="0" smtClean="0"/>
              <a:t>(de causas para efeitos):</a:t>
            </a:r>
          </a:p>
          <a:p>
            <a:pPr lvl="1"/>
            <a:r>
              <a:rPr lang="pt-BR" sz="2000" dirty="0" smtClean="0"/>
              <a:t>Dado roubo, qual é a probabilidade de:</a:t>
            </a:r>
          </a:p>
          <a:p>
            <a:pPr lvl="1"/>
            <a:r>
              <a:rPr lang="pt-BR" sz="2000" dirty="0" smtClean="0"/>
              <a:t>João ligar? ex: P(</a:t>
            </a:r>
            <a:r>
              <a:rPr lang="pt-BR" sz="2000" dirty="0" err="1" smtClean="0"/>
              <a:t>J|R</a:t>
            </a:r>
            <a:r>
              <a:rPr lang="pt-BR" sz="2000" dirty="0" smtClean="0"/>
              <a:t>).</a:t>
            </a:r>
          </a:p>
          <a:p>
            <a:pPr lvl="1"/>
            <a:r>
              <a:rPr lang="pt-BR" sz="2000" dirty="0" smtClean="0"/>
              <a:t>Maria ligar? ex: P(</a:t>
            </a:r>
            <a:r>
              <a:rPr lang="pt-BR" sz="2000" dirty="0" err="1" smtClean="0"/>
              <a:t>M|R</a:t>
            </a:r>
            <a:r>
              <a:rPr lang="pt-BR" sz="2000" dirty="0" smtClean="0"/>
              <a:t>).</a:t>
            </a:r>
          </a:p>
          <a:p>
            <a:pPr lvl="1"/>
            <a:endParaRPr lang="pt-BR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dirty="0" smtClean="0"/>
              <a:t>Vantagens e Desvantagens da Probabilidade</a:t>
            </a:r>
            <a:endParaRPr lang="pt-BR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200" dirty="0" smtClean="0"/>
              <a:t>Possui uma boa </a:t>
            </a:r>
            <a:r>
              <a:rPr lang="pt-BR" sz="2200" b="1" dirty="0" smtClean="0"/>
              <a:t>fundamentação formal</a:t>
            </a:r>
            <a:r>
              <a:rPr lang="pt-BR" sz="2200" dirty="0" smtClean="0"/>
              <a:t>.</a:t>
            </a:r>
          </a:p>
          <a:p>
            <a:endParaRPr lang="pt-BR" sz="2200" dirty="0" smtClean="0"/>
          </a:p>
          <a:p>
            <a:r>
              <a:rPr lang="pt-BR" sz="2200" dirty="0" smtClean="0"/>
              <a:t>Permite encontrar probabilidades “a </a:t>
            </a:r>
            <a:r>
              <a:rPr lang="pt-BR" sz="2200" dirty="0" err="1" smtClean="0"/>
              <a:t>posteriori</a:t>
            </a:r>
            <a:r>
              <a:rPr lang="pt-BR" sz="2200" dirty="0" smtClean="0"/>
              <a:t>”.</a:t>
            </a:r>
          </a:p>
          <a:p>
            <a:endParaRPr lang="pt-BR" sz="2200" dirty="0" smtClean="0"/>
          </a:p>
          <a:p>
            <a:r>
              <a:rPr lang="pt-BR" sz="2200" dirty="0" smtClean="0"/>
              <a:t>Pode chegar a resultados inapropriados para o presente. O futuro não é sempre similar ao passado.</a:t>
            </a:r>
          </a:p>
          <a:p>
            <a:endParaRPr lang="pt-BR" sz="2200" dirty="0" smtClean="0"/>
          </a:p>
          <a:p>
            <a:r>
              <a:rPr lang="pt-BR" sz="2200" dirty="0" smtClean="0"/>
              <a:t>Nem sempre é possível realizar um conjunto suficiente de experimentos.</a:t>
            </a:r>
            <a:endParaRPr lang="pt-BR" sz="2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/>
              <a:t>Inferência em Redes Bayesianas</a:t>
            </a:r>
            <a:endParaRPr lang="pt-BR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b="1" dirty="0" smtClean="0"/>
              <a:t>Inferência </a:t>
            </a:r>
            <a:r>
              <a:rPr lang="pt-BR" sz="2400" b="1" dirty="0" err="1" smtClean="0"/>
              <a:t>Intercasual</a:t>
            </a:r>
            <a:r>
              <a:rPr lang="pt-BR" sz="2400" b="1" dirty="0" smtClean="0"/>
              <a:t> </a:t>
            </a:r>
            <a:r>
              <a:rPr lang="pt-BR" sz="2400" dirty="0" smtClean="0"/>
              <a:t>(entre causas de um evento em comum):</a:t>
            </a:r>
          </a:p>
          <a:p>
            <a:pPr lvl="1"/>
            <a:r>
              <a:rPr lang="pt-BR" sz="2000" dirty="0" smtClean="0"/>
              <a:t>Dado terremoto e alarme, qual a probabilidade de roubo? Ex: P(R|A</a:t>
            </a:r>
            <a:r>
              <a:rPr lang="pt-BR" sz="2000" dirty="0" smtClean="0">
                <a:sym typeface="Symbol" pitchFamily="18" charset="2"/>
              </a:rPr>
              <a:t>  </a:t>
            </a:r>
            <a:r>
              <a:rPr lang="pt-BR" sz="2000" dirty="0" smtClean="0"/>
              <a:t>T)</a:t>
            </a:r>
          </a:p>
          <a:p>
            <a:pPr lvl="1"/>
            <a:endParaRPr lang="pt-BR" sz="2000" dirty="0" smtClean="0"/>
          </a:p>
          <a:p>
            <a:r>
              <a:rPr lang="pt-BR" sz="2400" b="1" dirty="0" smtClean="0"/>
              <a:t>Inferência Mista</a:t>
            </a:r>
            <a:r>
              <a:rPr lang="pt-BR" sz="2400" dirty="0" smtClean="0"/>
              <a:t> (algumas causas e alguns efeitos conhecidos):</a:t>
            </a:r>
          </a:p>
          <a:p>
            <a:pPr lvl="1"/>
            <a:r>
              <a:rPr lang="pt-BR" sz="2000" dirty="0" smtClean="0"/>
              <a:t>Dado que João liga e não existe terremoto, qual é a probabilidade de alarme? Ex: P(</a:t>
            </a:r>
            <a:r>
              <a:rPr lang="pt-BR" sz="2000" dirty="0" err="1" smtClean="0"/>
              <a:t>A|J</a:t>
            </a:r>
            <a:r>
              <a:rPr lang="pt-BR" sz="2000" dirty="0" smtClean="0">
                <a:sym typeface="Symbol" pitchFamily="18" charset="2"/>
              </a:rPr>
              <a:t>  </a:t>
            </a:r>
            <a:r>
              <a:rPr lang="pt-BR" sz="2000" dirty="0" smtClean="0"/>
              <a:t>¬T)</a:t>
            </a:r>
            <a:endParaRPr lang="pt-BR"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/>
              <a:t>Inferencia em Redes Bayesianas</a:t>
            </a:r>
            <a:endParaRPr lang="pt-BR" sz="3200" dirty="0"/>
          </a:p>
        </p:txBody>
      </p:sp>
      <p:grpSp>
        <p:nvGrpSpPr>
          <p:cNvPr id="6" name="Group 5"/>
          <p:cNvGrpSpPr/>
          <p:nvPr/>
        </p:nvGrpSpPr>
        <p:grpSpPr>
          <a:xfrm>
            <a:off x="1115616" y="2132856"/>
            <a:ext cx="792088" cy="720080"/>
            <a:chOff x="1115616" y="2132856"/>
            <a:chExt cx="792088" cy="720080"/>
          </a:xfrm>
        </p:grpSpPr>
        <p:sp>
          <p:nvSpPr>
            <p:cNvPr id="4" name="Oval 3"/>
            <p:cNvSpPr/>
            <p:nvPr/>
          </p:nvSpPr>
          <p:spPr bwMode="auto">
            <a:xfrm>
              <a:off x="1115616" y="2132856"/>
              <a:ext cx="792088" cy="720080"/>
            </a:xfrm>
            <a:prstGeom prst="ellipse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362348" y="2307352"/>
              <a:ext cx="3113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solidFill>
                    <a:sysClr val="windowText" lastClr="000000"/>
                  </a:solidFill>
                  <a:latin typeface="+mn-lt"/>
                </a:rPr>
                <a:t>?</a:t>
              </a:r>
              <a:endParaRPr lang="pt-BR" dirty="0">
                <a:solidFill>
                  <a:sysClr val="windowText" lastClr="000000"/>
                </a:solidFill>
                <a:latin typeface="+mn-lt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123236" y="4365104"/>
            <a:ext cx="792088" cy="720080"/>
            <a:chOff x="1115616" y="2132856"/>
            <a:chExt cx="792088" cy="720080"/>
          </a:xfrm>
        </p:grpSpPr>
        <p:sp>
          <p:nvSpPr>
            <p:cNvPr id="8" name="Oval 7"/>
            <p:cNvSpPr/>
            <p:nvPr/>
          </p:nvSpPr>
          <p:spPr bwMode="auto">
            <a:xfrm>
              <a:off x="1115616" y="2132856"/>
              <a:ext cx="792088" cy="720080"/>
            </a:xfrm>
            <a:prstGeom prst="ellipse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352730" y="2307352"/>
              <a:ext cx="3305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solidFill>
                    <a:sysClr val="windowText" lastClr="000000"/>
                  </a:solidFill>
                  <a:latin typeface="+mn-lt"/>
                </a:rPr>
                <a:t>E</a:t>
              </a:r>
              <a:endParaRPr lang="pt-BR" dirty="0">
                <a:solidFill>
                  <a:sysClr val="windowText" lastClr="000000"/>
                </a:solidFill>
                <a:latin typeface="+mn-lt"/>
              </a:endParaRPr>
            </a:p>
          </p:txBody>
        </p:sp>
      </p:grpSp>
      <p:sp>
        <p:nvSpPr>
          <p:cNvPr id="10" name="Oval 9"/>
          <p:cNvSpPr/>
          <p:nvPr/>
        </p:nvSpPr>
        <p:spPr bwMode="auto">
          <a:xfrm>
            <a:off x="1013128" y="3356992"/>
            <a:ext cx="1008112" cy="504056"/>
          </a:xfrm>
          <a:prstGeom prst="ellipse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12" name="Straight Arrow Connector 11"/>
          <p:cNvCxnSpPr>
            <a:stCxn id="4" idx="4"/>
            <a:endCxn id="10" idx="0"/>
          </p:cNvCxnSpPr>
          <p:nvPr/>
        </p:nvCxnSpPr>
        <p:spPr bwMode="auto">
          <a:xfrm rot="16200000" flipH="1">
            <a:off x="1262394" y="3102202"/>
            <a:ext cx="504056" cy="5524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stCxn id="10" idx="4"/>
            <a:endCxn id="8" idx="0"/>
          </p:cNvCxnSpPr>
          <p:nvPr/>
        </p:nvCxnSpPr>
        <p:spPr bwMode="auto">
          <a:xfrm rot="16200000" flipH="1">
            <a:off x="1266204" y="4112028"/>
            <a:ext cx="504056" cy="2096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6" name="Group 15"/>
          <p:cNvGrpSpPr/>
          <p:nvPr/>
        </p:nvGrpSpPr>
        <p:grpSpPr>
          <a:xfrm>
            <a:off x="2874288" y="2132856"/>
            <a:ext cx="792088" cy="720080"/>
            <a:chOff x="1115616" y="2132856"/>
            <a:chExt cx="792088" cy="720080"/>
          </a:xfrm>
        </p:grpSpPr>
        <p:sp>
          <p:nvSpPr>
            <p:cNvPr id="17" name="Oval 16"/>
            <p:cNvSpPr/>
            <p:nvPr/>
          </p:nvSpPr>
          <p:spPr bwMode="auto">
            <a:xfrm>
              <a:off x="1115616" y="2132856"/>
              <a:ext cx="792088" cy="720080"/>
            </a:xfrm>
            <a:prstGeom prst="ellipse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352730" y="2307352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solidFill>
                    <a:sysClr val="windowText" lastClr="000000"/>
                  </a:solidFill>
                  <a:latin typeface="+mn-lt"/>
                </a:rPr>
                <a:t>E</a:t>
              </a:r>
              <a:endParaRPr lang="pt-BR" dirty="0">
                <a:solidFill>
                  <a:sysClr val="windowText" lastClr="000000"/>
                </a:solidFill>
                <a:latin typeface="+mn-lt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881908" y="4365104"/>
            <a:ext cx="792088" cy="720080"/>
            <a:chOff x="1115616" y="2132856"/>
            <a:chExt cx="792088" cy="720080"/>
          </a:xfrm>
        </p:grpSpPr>
        <p:sp>
          <p:nvSpPr>
            <p:cNvPr id="20" name="Oval 19"/>
            <p:cNvSpPr/>
            <p:nvPr/>
          </p:nvSpPr>
          <p:spPr bwMode="auto">
            <a:xfrm>
              <a:off x="1115616" y="2132856"/>
              <a:ext cx="792088" cy="720080"/>
            </a:xfrm>
            <a:prstGeom prst="ellipse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362348" y="2307352"/>
              <a:ext cx="3113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solidFill>
                    <a:sysClr val="windowText" lastClr="000000"/>
                  </a:solidFill>
                  <a:latin typeface="+mn-lt"/>
                </a:rPr>
                <a:t>?</a:t>
              </a:r>
              <a:endParaRPr lang="pt-BR" dirty="0">
                <a:solidFill>
                  <a:sysClr val="windowText" lastClr="000000"/>
                </a:solidFill>
                <a:latin typeface="+mn-lt"/>
              </a:endParaRPr>
            </a:p>
          </p:txBody>
        </p:sp>
      </p:grpSp>
      <p:sp>
        <p:nvSpPr>
          <p:cNvPr id="22" name="Oval 21"/>
          <p:cNvSpPr/>
          <p:nvPr/>
        </p:nvSpPr>
        <p:spPr bwMode="auto">
          <a:xfrm>
            <a:off x="2771800" y="3356992"/>
            <a:ext cx="1008112" cy="504056"/>
          </a:xfrm>
          <a:prstGeom prst="ellipse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23" name="Straight Arrow Connector 22"/>
          <p:cNvCxnSpPr>
            <a:endCxn id="22" idx="0"/>
          </p:cNvCxnSpPr>
          <p:nvPr/>
        </p:nvCxnSpPr>
        <p:spPr bwMode="auto">
          <a:xfrm rot="16200000" flipH="1">
            <a:off x="3021066" y="3102202"/>
            <a:ext cx="504056" cy="5524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>
            <a:stCxn id="22" idx="4"/>
          </p:cNvCxnSpPr>
          <p:nvPr/>
        </p:nvCxnSpPr>
        <p:spPr bwMode="auto">
          <a:xfrm rot="16200000" flipH="1">
            <a:off x="3024876" y="4112028"/>
            <a:ext cx="504056" cy="2096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5" name="Group 24"/>
          <p:cNvGrpSpPr/>
          <p:nvPr/>
        </p:nvGrpSpPr>
        <p:grpSpPr>
          <a:xfrm>
            <a:off x="5796136" y="2132856"/>
            <a:ext cx="792088" cy="720080"/>
            <a:chOff x="1115616" y="2132856"/>
            <a:chExt cx="792088" cy="720080"/>
          </a:xfrm>
        </p:grpSpPr>
        <p:sp>
          <p:nvSpPr>
            <p:cNvPr id="26" name="Oval 25"/>
            <p:cNvSpPr/>
            <p:nvPr/>
          </p:nvSpPr>
          <p:spPr bwMode="auto">
            <a:xfrm>
              <a:off x="1115616" y="2132856"/>
              <a:ext cx="792088" cy="720080"/>
            </a:xfrm>
            <a:prstGeom prst="ellipse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362348" y="2307352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solidFill>
                    <a:sysClr val="windowText" lastClr="000000"/>
                  </a:solidFill>
                  <a:latin typeface="+mn-lt"/>
                </a:rPr>
                <a:t>?</a:t>
              </a:r>
              <a:endParaRPr lang="pt-BR" dirty="0">
                <a:solidFill>
                  <a:sysClr val="windowText" lastClr="000000"/>
                </a:solidFill>
                <a:latin typeface="+mn-lt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283968" y="2132856"/>
            <a:ext cx="792088" cy="720080"/>
            <a:chOff x="1115616" y="2132856"/>
            <a:chExt cx="792088" cy="720080"/>
          </a:xfrm>
        </p:grpSpPr>
        <p:sp>
          <p:nvSpPr>
            <p:cNvPr id="29" name="Oval 28"/>
            <p:cNvSpPr/>
            <p:nvPr/>
          </p:nvSpPr>
          <p:spPr bwMode="auto">
            <a:xfrm>
              <a:off x="1115616" y="2132856"/>
              <a:ext cx="792088" cy="720080"/>
            </a:xfrm>
            <a:prstGeom prst="ellipse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352730" y="2307352"/>
              <a:ext cx="3305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solidFill>
                    <a:sysClr val="windowText" lastClr="000000"/>
                  </a:solidFill>
                  <a:latin typeface="+mn-lt"/>
                </a:rPr>
                <a:t>E</a:t>
              </a:r>
              <a:endParaRPr lang="pt-BR" dirty="0">
                <a:solidFill>
                  <a:sysClr val="windowText" lastClr="000000"/>
                </a:solidFill>
                <a:latin typeface="+mn-lt"/>
              </a:endParaRPr>
            </a:p>
          </p:txBody>
        </p:sp>
      </p:grpSp>
      <p:sp>
        <p:nvSpPr>
          <p:cNvPr id="31" name="Oval 30"/>
          <p:cNvSpPr/>
          <p:nvPr/>
        </p:nvSpPr>
        <p:spPr bwMode="auto">
          <a:xfrm>
            <a:off x="4932040" y="3356992"/>
            <a:ext cx="1008112" cy="504056"/>
          </a:xfrm>
          <a:prstGeom prst="ellipse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32" name="Straight Arrow Connector 31"/>
          <p:cNvCxnSpPr>
            <a:endCxn id="31" idx="0"/>
          </p:cNvCxnSpPr>
          <p:nvPr/>
        </p:nvCxnSpPr>
        <p:spPr bwMode="auto">
          <a:xfrm rot="16200000" flipH="1">
            <a:off x="4806026" y="2726922"/>
            <a:ext cx="504056" cy="756084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>
            <a:endCxn id="31" idx="0"/>
          </p:cNvCxnSpPr>
          <p:nvPr/>
        </p:nvCxnSpPr>
        <p:spPr bwMode="auto">
          <a:xfrm rot="5400000">
            <a:off x="5562110" y="2726922"/>
            <a:ext cx="504056" cy="756084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37" name="Group 36"/>
          <p:cNvGrpSpPr/>
          <p:nvPr/>
        </p:nvGrpSpPr>
        <p:grpSpPr>
          <a:xfrm>
            <a:off x="7194768" y="2132856"/>
            <a:ext cx="792088" cy="720080"/>
            <a:chOff x="1115616" y="2132856"/>
            <a:chExt cx="792088" cy="720080"/>
          </a:xfrm>
        </p:grpSpPr>
        <p:sp>
          <p:nvSpPr>
            <p:cNvPr id="38" name="Oval 37"/>
            <p:cNvSpPr/>
            <p:nvPr/>
          </p:nvSpPr>
          <p:spPr bwMode="auto">
            <a:xfrm>
              <a:off x="1115616" y="2132856"/>
              <a:ext cx="792088" cy="720080"/>
            </a:xfrm>
            <a:prstGeom prst="ellipse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352730" y="2307352"/>
              <a:ext cx="3305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solidFill>
                    <a:sysClr val="windowText" lastClr="000000"/>
                  </a:solidFill>
                  <a:latin typeface="+mn-lt"/>
                </a:rPr>
                <a:t>E</a:t>
              </a:r>
              <a:endParaRPr lang="pt-BR" dirty="0">
                <a:solidFill>
                  <a:sysClr val="windowText" lastClr="000000"/>
                </a:solidFill>
                <a:latin typeface="+mn-lt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7202388" y="4365104"/>
            <a:ext cx="792088" cy="720080"/>
            <a:chOff x="1115616" y="2132856"/>
            <a:chExt cx="792088" cy="720080"/>
          </a:xfrm>
        </p:grpSpPr>
        <p:sp>
          <p:nvSpPr>
            <p:cNvPr id="41" name="Oval 40"/>
            <p:cNvSpPr/>
            <p:nvPr/>
          </p:nvSpPr>
          <p:spPr bwMode="auto">
            <a:xfrm>
              <a:off x="1115616" y="2132856"/>
              <a:ext cx="792088" cy="720080"/>
            </a:xfrm>
            <a:prstGeom prst="ellipse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352730" y="2307352"/>
              <a:ext cx="3305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solidFill>
                    <a:sysClr val="windowText" lastClr="000000"/>
                  </a:solidFill>
                  <a:latin typeface="+mn-lt"/>
                </a:rPr>
                <a:t>E</a:t>
              </a:r>
              <a:endParaRPr lang="pt-BR" dirty="0">
                <a:solidFill>
                  <a:sysClr val="windowText" lastClr="000000"/>
                </a:solidFill>
                <a:latin typeface="+mn-lt"/>
              </a:endParaRPr>
            </a:p>
          </p:txBody>
        </p:sp>
      </p:grpSp>
      <p:sp>
        <p:nvSpPr>
          <p:cNvPr id="43" name="Oval 42"/>
          <p:cNvSpPr/>
          <p:nvPr/>
        </p:nvSpPr>
        <p:spPr bwMode="auto">
          <a:xfrm>
            <a:off x="7092280" y="3356992"/>
            <a:ext cx="1008112" cy="504056"/>
          </a:xfrm>
          <a:prstGeom prst="ellipse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44" name="Straight Arrow Connector 43"/>
          <p:cNvCxnSpPr>
            <a:endCxn id="43" idx="0"/>
          </p:cNvCxnSpPr>
          <p:nvPr/>
        </p:nvCxnSpPr>
        <p:spPr bwMode="auto">
          <a:xfrm rot="16200000" flipH="1">
            <a:off x="7341546" y="3102202"/>
            <a:ext cx="504056" cy="5524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>
            <a:stCxn id="43" idx="4"/>
          </p:cNvCxnSpPr>
          <p:nvPr/>
        </p:nvCxnSpPr>
        <p:spPr bwMode="auto">
          <a:xfrm rot="16200000" flipH="1">
            <a:off x="7345356" y="4112028"/>
            <a:ext cx="504056" cy="2096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7461938" y="3429000"/>
            <a:ext cx="311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ysClr val="windowText" lastClr="000000"/>
                </a:solidFill>
                <a:latin typeface="+mn-lt"/>
              </a:rPr>
              <a:t>?</a:t>
            </a:r>
            <a:endParaRPr lang="pt-BR" dirty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801296" y="5229200"/>
            <a:ext cx="15121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 smtClean="0">
                <a:solidFill>
                  <a:srgbClr val="000000"/>
                </a:solidFill>
                <a:latin typeface="+mn-lt"/>
              </a:rPr>
              <a:t>Inferência Diagnostica </a:t>
            </a:r>
            <a:endParaRPr lang="pt-BR" sz="14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555776" y="5229200"/>
            <a:ext cx="15121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 smtClean="0">
                <a:solidFill>
                  <a:srgbClr val="000000"/>
                </a:solidFill>
                <a:latin typeface="+mn-lt"/>
              </a:rPr>
              <a:t>Inferência Casual</a:t>
            </a:r>
            <a:endParaRPr lang="pt-BR" sz="14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761736" y="5255488"/>
            <a:ext cx="15121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 smtClean="0">
                <a:solidFill>
                  <a:srgbClr val="000000"/>
                </a:solidFill>
                <a:latin typeface="+mn-lt"/>
              </a:rPr>
              <a:t>Inferência </a:t>
            </a:r>
            <a:r>
              <a:rPr lang="pt-BR" sz="1400" dirty="0" err="1" smtClean="0">
                <a:solidFill>
                  <a:srgbClr val="000000"/>
                </a:solidFill>
                <a:latin typeface="+mn-lt"/>
              </a:rPr>
              <a:t>Intercasual</a:t>
            </a:r>
            <a:endParaRPr lang="pt-BR" sz="14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838920" y="5289396"/>
            <a:ext cx="15121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 smtClean="0">
                <a:solidFill>
                  <a:srgbClr val="000000"/>
                </a:solidFill>
                <a:latin typeface="+mn-lt"/>
              </a:rPr>
              <a:t>Inferência Mista</a:t>
            </a:r>
            <a:endParaRPr lang="pt-BR" sz="1400" dirty="0">
              <a:solidFill>
                <a:srgbClr val="00000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Exemplo</a:t>
            </a:r>
            <a:endParaRPr lang="pt-BR" dirty="0"/>
          </a:p>
        </p:txBody>
      </p:sp>
      <p:grpSp>
        <p:nvGrpSpPr>
          <p:cNvPr id="4" name="Group 18"/>
          <p:cNvGrpSpPr/>
          <p:nvPr/>
        </p:nvGrpSpPr>
        <p:grpSpPr>
          <a:xfrm>
            <a:off x="1187624" y="1700808"/>
            <a:ext cx="5678411" cy="3960440"/>
            <a:chOff x="1187624" y="1700808"/>
            <a:chExt cx="5678411" cy="3960440"/>
          </a:xfrm>
        </p:grpSpPr>
        <p:grpSp>
          <p:nvGrpSpPr>
            <p:cNvPr id="5" name="Group 25"/>
            <p:cNvGrpSpPr/>
            <p:nvPr/>
          </p:nvGrpSpPr>
          <p:grpSpPr>
            <a:xfrm>
              <a:off x="1187624" y="1700808"/>
              <a:ext cx="5678411" cy="3960440"/>
              <a:chOff x="323528" y="1700808"/>
              <a:chExt cx="5678411" cy="3960440"/>
            </a:xfrm>
          </p:grpSpPr>
          <p:sp>
            <p:nvSpPr>
              <p:cNvPr id="10" name="TextBox 3"/>
              <p:cNvSpPr txBox="1"/>
              <p:nvPr/>
            </p:nvSpPr>
            <p:spPr>
              <a:xfrm>
                <a:off x="323528" y="1700808"/>
                <a:ext cx="1167819" cy="476071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00000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pt-BR" sz="1600" dirty="0" smtClean="0">
                    <a:solidFill>
                      <a:srgbClr val="000000"/>
                    </a:solidFill>
                    <a:latin typeface="+mn-lt"/>
                  </a:rPr>
                  <a:t>Roubo</a:t>
                </a:r>
                <a:endParaRPr lang="pt-BR" sz="1600" dirty="0">
                  <a:solidFill>
                    <a:srgbClr val="000000"/>
                  </a:solidFill>
                  <a:latin typeface="+mn-lt"/>
                </a:endParaRPr>
              </a:p>
            </p:txBody>
          </p:sp>
          <p:sp>
            <p:nvSpPr>
              <p:cNvPr id="11" name="TextBox 4"/>
              <p:cNvSpPr txBox="1"/>
              <p:nvPr/>
            </p:nvSpPr>
            <p:spPr>
              <a:xfrm>
                <a:off x="4196719" y="1700808"/>
                <a:ext cx="1743433" cy="476071"/>
              </a:xfrm>
              <a:prstGeom prst="ellipse">
                <a:avLst/>
              </a:prstGeom>
              <a:noFill/>
              <a:ln>
                <a:solidFill>
                  <a:srgbClr val="00000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pt-BR" sz="1600" dirty="0" smtClean="0">
                    <a:solidFill>
                      <a:srgbClr val="000000"/>
                    </a:solidFill>
                    <a:latin typeface="+mn-lt"/>
                  </a:rPr>
                  <a:t>Terremoto</a:t>
                </a:r>
                <a:endParaRPr lang="pt-BR" sz="1600" dirty="0">
                  <a:solidFill>
                    <a:srgbClr val="000000"/>
                  </a:solidFill>
                  <a:latin typeface="+mn-lt"/>
                </a:endParaRPr>
              </a:p>
            </p:txBody>
          </p:sp>
          <p:sp>
            <p:nvSpPr>
              <p:cNvPr id="12" name="TextBox 5"/>
              <p:cNvSpPr txBox="1"/>
              <p:nvPr/>
            </p:nvSpPr>
            <p:spPr>
              <a:xfrm>
                <a:off x="2411760" y="3501008"/>
                <a:ext cx="1287558" cy="476071"/>
              </a:xfrm>
              <a:prstGeom prst="ellipse">
                <a:avLst/>
              </a:prstGeom>
              <a:noFill/>
              <a:ln>
                <a:solidFill>
                  <a:srgbClr val="00000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pt-BR" sz="1600" dirty="0" smtClean="0">
                    <a:solidFill>
                      <a:srgbClr val="000000"/>
                    </a:solidFill>
                    <a:latin typeface="+mn-lt"/>
                  </a:rPr>
                  <a:t>Alarme</a:t>
                </a:r>
                <a:endParaRPr lang="pt-BR" sz="1600" dirty="0">
                  <a:solidFill>
                    <a:srgbClr val="000000"/>
                  </a:solidFill>
                  <a:latin typeface="+mn-lt"/>
                </a:endParaRPr>
              </a:p>
            </p:txBody>
          </p:sp>
          <p:sp>
            <p:nvSpPr>
              <p:cNvPr id="13" name="TextBox 6"/>
              <p:cNvSpPr txBox="1"/>
              <p:nvPr/>
            </p:nvSpPr>
            <p:spPr>
              <a:xfrm>
                <a:off x="323528" y="5185177"/>
                <a:ext cx="1508461" cy="476071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00000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pt-BR" sz="1600" dirty="0" smtClean="0">
                    <a:solidFill>
                      <a:srgbClr val="000000"/>
                    </a:solidFill>
                    <a:latin typeface="+mn-lt"/>
                  </a:rPr>
                  <a:t>JoãoLiga</a:t>
                </a:r>
                <a:endParaRPr lang="pt-BR" sz="1600" dirty="0">
                  <a:solidFill>
                    <a:srgbClr val="000000"/>
                  </a:solidFill>
                  <a:latin typeface="+mn-lt"/>
                </a:endParaRPr>
              </a:p>
            </p:txBody>
          </p:sp>
          <p:sp>
            <p:nvSpPr>
              <p:cNvPr id="14" name="TextBox 7"/>
              <p:cNvSpPr txBox="1"/>
              <p:nvPr/>
            </p:nvSpPr>
            <p:spPr>
              <a:xfrm>
                <a:off x="4355976" y="5185177"/>
                <a:ext cx="1645963" cy="476071"/>
              </a:xfrm>
              <a:prstGeom prst="ellipse">
                <a:avLst/>
              </a:prstGeom>
              <a:noFill/>
              <a:ln>
                <a:solidFill>
                  <a:srgbClr val="00000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pt-BR" sz="1600" dirty="0" smtClean="0">
                    <a:solidFill>
                      <a:srgbClr val="000000"/>
                    </a:solidFill>
                    <a:latin typeface="+mn-lt"/>
                  </a:rPr>
                  <a:t>MariaLiga</a:t>
                </a:r>
                <a:endParaRPr lang="pt-BR" sz="1600" dirty="0">
                  <a:solidFill>
                    <a:srgbClr val="000000"/>
                  </a:solidFill>
                  <a:latin typeface="+mn-lt"/>
                </a:endParaRPr>
              </a:p>
            </p:txBody>
          </p:sp>
        </p:grpSp>
        <p:cxnSp>
          <p:nvCxnSpPr>
            <p:cNvPr id="6" name="Straight Arrow Connector 8"/>
            <p:cNvCxnSpPr>
              <a:stCxn id="10" idx="4"/>
              <a:endCxn id="12" idx="1"/>
            </p:cNvCxnSpPr>
            <p:nvPr/>
          </p:nvCxnSpPr>
          <p:spPr bwMode="auto">
            <a:xfrm rot="16200000" flipH="1">
              <a:off x="1921050" y="2027362"/>
              <a:ext cx="1393848" cy="1692881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" name="Straight Arrow Connector 12"/>
            <p:cNvCxnSpPr>
              <a:stCxn id="11" idx="4"/>
              <a:endCxn id="12" idx="7"/>
            </p:cNvCxnSpPr>
            <p:nvPr/>
          </p:nvCxnSpPr>
          <p:spPr bwMode="auto">
            <a:xfrm rot="5400000">
              <a:off x="4456770" y="2094965"/>
              <a:ext cx="1393848" cy="1557677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" name="Straight Arrow Connector 17"/>
            <p:cNvCxnSpPr>
              <a:stCxn id="12" idx="3"/>
              <a:endCxn id="13" idx="0"/>
            </p:cNvCxnSpPr>
            <p:nvPr/>
          </p:nvCxnSpPr>
          <p:spPr bwMode="auto">
            <a:xfrm rot="5400000">
              <a:off x="2064227" y="3784988"/>
              <a:ext cx="1277817" cy="152256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9" name="Straight Arrow Connector 22"/>
            <p:cNvCxnSpPr>
              <a:stCxn id="12" idx="5"/>
              <a:endCxn id="14" idx="0"/>
            </p:cNvCxnSpPr>
            <p:nvPr/>
          </p:nvCxnSpPr>
          <p:spPr bwMode="auto">
            <a:xfrm rot="16200000" flipH="1">
              <a:off x="4570046" y="3712168"/>
              <a:ext cx="1277817" cy="1668199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aphicFrame>
        <p:nvGraphicFramePr>
          <p:cNvPr id="15" name="Table 26"/>
          <p:cNvGraphicFramePr>
            <a:graphicFrameLocks noGrp="1"/>
          </p:cNvGraphicFramePr>
          <p:nvPr/>
        </p:nvGraphicFramePr>
        <p:xfrm>
          <a:off x="2473547" y="1700808"/>
          <a:ext cx="671736" cy="519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736"/>
              </a:tblGrid>
              <a:tr h="259916"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>
                          <a:solidFill>
                            <a:sysClr val="windowText" lastClr="000000"/>
                          </a:solidFill>
                        </a:rPr>
                        <a:t>P(R)</a:t>
                      </a:r>
                      <a:endParaRPr lang="pt-BR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9916">
                <a:tc>
                  <a:txBody>
                    <a:bodyPr/>
                    <a:lstStyle/>
                    <a:p>
                      <a:pPr algn="ctr"/>
                      <a:r>
                        <a:rPr lang="pt-BR" sz="1000" b="0" dirty="0" smtClean="0">
                          <a:solidFill>
                            <a:sysClr val="windowText" lastClr="000000"/>
                          </a:solidFill>
                        </a:rPr>
                        <a:t>0.001</a:t>
                      </a:r>
                      <a:endParaRPr lang="pt-BR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Table 27"/>
          <p:cNvGraphicFramePr>
            <a:graphicFrameLocks noGrp="1"/>
          </p:cNvGraphicFramePr>
          <p:nvPr/>
        </p:nvGraphicFramePr>
        <p:xfrm>
          <a:off x="6914379" y="1700808"/>
          <a:ext cx="671736" cy="519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736"/>
              </a:tblGrid>
              <a:tr h="259916"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>
                          <a:solidFill>
                            <a:sysClr val="windowText" lastClr="000000"/>
                          </a:solidFill>
                        </a:rPr>
                        <a:t>P(T)</a:t>
                      </a:r>
                      <a:endParaRPr lang="pt-BR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9916">
                <a:tc>
                  <a:txBody>
                    <a:bodyPr/>
                    <a:lstStyle/>
                    <a:p>
                      <a:pPr algn="ctr"/>
                      <a:r>
                        <a:rPr lang="pt-BR" sz="1000" b="0" dirty="0" smtClean="0">
                          <a:solidFill>
                            <a:sysClr val="windowText" lastClr="000000"/>
                          </a:solidFill>
                        </a:rPr>
                        <a:t>0.002</a:t>
                      </a:r>
                      <a:endParaRPr lang="pt-BR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" name="Table 28"/>
          <p:cNvGraphicFramePr>
            <a:graphicFrameLocks noGrp="1"/>
          </p:cNvGraphicFramePr>
          <p:nvPr/>
        </p:nvGraphicFramePr>
        <p:xfrm>
          <a:off x="4993827" y="3100184"/>
          <a:ext cx="1728192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864096"/>
              </a:tblGrid>
              <a:tr h="216024">
                <a:tc>
                  <a:txBody>
                    <a:bodyPr/>
                    <a:lstStyle/>
                    <a:p>
                      <a:r>
                        <a:rPr lang="pt-BR" sz="1000" b="1" dirty="0" smtClean="0">
                          <a:solidFill>
                            <a:srgbClr val="000000"/>
                          </a:solidFill>
                        </a:rPr>
                        <a:t>R        E</a:t>
                      </a:r>
                      <a:endParaRPr lang="pt-BR" sz="10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>
                          <a:solidFill>
                            <a:srgbClr val="000000"/>
                          </a:solidFill>
                        </a:rPr>
                        <a:t>P(A)</a:t>
                      </a:r>
                      <a:endParaRPr lang="pt-BR" sz="10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pt-BR" sz="1000" b="0" dirty="0" smtClean="0">
                          <a:solidFill>
                            <a:srgbClr val="000000"/>
                          </a:solidFill>
                        </a:rPr>
                        <a:t>V        V</a:t>
                      </a:r>
                      <a:r>
                        <a:rPr lang="pt-BR" sz="1000" b="0" baseline="0" dirty="0" smtClean="0">
                          <a:solidFill>
                            <a:srgbClr val="000000"/>
                          </a:solidFill>
                        </a:rPr>
                        <a:t>       </a:t>
                      </a:r>
                      <a:r>
                        <a:rPr lang="pt-BR" sz="1000" b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endParaRPr lang="pt-BR" sz="10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0" dirty="0" smtClean="0">
                          <a:solidFill>
                            <a:srgbClr val="000000"/>
                          </a:solidFill>
                        </a:rPr>
                        <a:t>0.95</a:t>
                      </a:r>
                      <a:endParaRPr lang="pt-BR" sz="10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pt-BR" sz="1000" b="0" dirty="0" smtClean="0">
                          <a:solidFill>
                            <a:srgbClr val="000000"/>
                          </a:solidFill>
                        </a:rPr>
                        <a:t>V        F</a:t>
                      </a:r>
                      <a:endParaRPr lang="pt-BR" sz="10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0" dirty="0" smtClean="0">
                          <a:solidFill>
                            <a:srgbClr val="000000"/>
                          </a:solidFill>
                        </a:rPr>
                        <a:t>0.94</a:t>
                      </a:r>
                      <a:endParaRPr lang="pt-BR" sz="10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pt-BR" sz="1000" b="0" dirty="0" smtClean="0">
                          <a:solidFill>
                            <a:srgbClr val="000000"/>
                          </a:solidFill>
                        </a:rPr>
                        <a:t>F        V</a:t>
                      </a:r>
                      <a:endParaRPr lang="pt-BR" sz="10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0" dirty="0" smtClean="0">
                          <a:solidFill>
                            <a:srgbClr val="000000"/>
                          </a:solidFill>
                        </a:rPr>
                        <a:t>0.29</a:t>
                      </a:r>
                      <a:endParaRPr lang="pt-BR" sz="10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pt-BR" sz="1000" b="0" dirty="0" smtClean="0">
                          <a:solidFill>
                            <a:srgbClr val="000000"/>
                          </a:solidFill>
                        </a:rPr>
                        <a:t>F        F</a:t>
                      </a:r>
                      <a:endParaRPr lang="pt-BR" sz="10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0" dirty="0" smtClean="0">
                          <a:solidFill>
                            <a:srgbClr val="000000"/>
                          </a:solidFill>
                        </a:rPr>
                        <a:t>0.001</a:t>
                      </a:r>
                      <a:endParaRPr lang="pt-BR" sz="10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8" name="Table 29"/>
          <p:cNvGraphicFramePr>
            <a:graphicFrameLocks noGrp="1"/>
          </p:cNvGraphicFramePr>
          <p:nvPr/>
        </p:nvGraphicFramePr>
        <p:xfrm>
          <a:off x="2833587" y="5043656"/>
          <a:ext cx="1175792" cy="779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7896"/>
                <a:gridCol w="587896"/>
              </a:tblGrid>
              <a:tr h="259916"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endParaRPr lang="pt-BR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>
                          <a:solidFill>
                            <a:sysClr val="windowText" lastClr="000000"/>
                          </a:solidFill>
                        </a:rPr>
                        <a:t>P(J)</a:t>
                      </a:r>
                      <a:endParaRPr lang="pt-BR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9916">
                <a:tc>
                  <a:txBody>
                    <a:bodyPr/>
                    <a:lstStyle/>
                    <a:p>
                      <a:pPr algn="ctr"/>
                      <a:r>
                        <a:rPr lang="pt-BR" sz="1000" b="0" dirty="0" smtClean="0">
                          <a:solidFill>
                            <a:sysClr val="windowText" lastClr="000000"/>
                          </a:solidFill>
                        </a:rPr>
                        <a:t>V</a:t>
                      </a:r>
                      <a:endParaRPr lang="pt-BR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0" dirty="0" smtClean="0">
                          <a:solidFill>
                            <a:sysClr val="windowText" lastClr="000000"/>
                          </a:solidFill>
                        </a:rPr>
                        <a:t>0.90</a:t>
                      </a:r>
                      <a:endParaRPr lang="pt-BR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9916">
                <a:tc>
                  <a:txBody>
                    <a:bodyPr/>
                    <a:lstStyle/>
                    <a:p>
                      <a:pPr algn="ctr"/>
                      <a:r>
                        <a:rPr lang="pt-BR" sz="1000" b="0" dirty="0" smtClean="0">
                          <a:solidFill>
                            <a:sysClr val="windowText" lastClr="000000"/>
                          </a:solidFill>
                        </a:rPr>
                        <a:t>F</a:t>
                      </a:r>
                      <a:endParaRPr lang="pt-BR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0" dirty="0" smtClean="0">
                          <a:solidFill>
                            <a:sysClr val="windowText" lastClr="000000"/>
                          </a:solidFill>
                        </a:rPr>
                        <a:t>0.05</a:t>
                      </a:r>
                      <a:endParaRPr lang="pt-BR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9" name="Table 30"/>
          <p:cNvGraphicFramePr>
            <a:graphicFrameLocks noGrp="1"/>
          </p:cNvGraphicFramePr>
          <p:nvPr/>
        </p:nvGraphicFramePr>
        <p:xfrm>
          <a:off x="6930423" y="5077564"/>
          <a:ext cx="1175792" cy="779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7896"/>
                <a:gridCol w="587896"/>
              </a:tblGrid>
              <a:tr h="259916"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endParaRPr lang="pt-BR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>
                          <a:solidFill>
                            <a:sysClr val="windowText" lastClr="000000"/>
                          </a:solidFill>
                        </a:rPr>
                        <a:t>P(M)</a:t>
                      </a:r>
                      <a:endParaRPr lang="pt-BR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9916">
                <a:tc>
                  <a:txBody>
                    <a:bodyPr/>
                    <a:lstStyle/>
                    <a:p>
                      <a:pPr algn="ctr"/>
                      <a:r>
                        <a:rPr lang="pt-BR" sz="1000" b="0" dirty="0" smtClean="0">
                          <a:solidFill>
                            <a:sysClr val="windowText" lastClr="000000"/>
                          </a:solidFill>
                        </a:rPr>
                        <a:t>V</a:t>
                      </a:r>
                      <a:endParaRPr lang="pt-BR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0" dirty="0" smtClean="0">
                          <a:solidFill>
                            <a:sysClr val="windowText" lastClr="000000"/>
                          </a:solidFill>
                        </a:rPr>
                        <a:t>0.70</a:t>
                      </a:r>
                      <a:endParaRPr lang="pt-BR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9916">
                <a:tc>
                  <a:txBody>
                    <a:bodyPr/>
                    <a:lstStyle/>
                    <a:p>
                      <a:pPr algn="ctr"/>
                      <a:r>
                        <a:rPr lang="pt-BR" sz="1000" b="0" dirty="0" smtClean="0">
                          <a:solidFill>
                            <a:sysClr val="windowText" lastClr="000000"/>
                          </a:solidFill>
                        </a:rPr>
                        <a:t>F</a:t>
                      </a:r>
                      <a:endParaRPr lang="pt-BR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0" dirty="0" smtClean="0">
                          <a:solidFill>
                            <a:sysClr val="windowText" lastClr="000000"/>
                          </a:solidFill>
                        </a:rPr>
                        <a:t>0.01</a:t>
                      </a:r>
                      <a:endParaRPr lang="pt-BR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" name="Rectangle 46"/>
          <p:cNvSpPr/>
          <p:nvPr/>
        </p:nvSpPr>
        <p:spPr>
          <a:xfrm>
            <a:off x="755576" y="1772816"/>
            <a:ext cx="4320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 smtClean="0">
                <a:solidFill>
                  <a:srgbClr val="000000"/>
                </a:solidFill>
                <a:latin typeface="+mn-lt"/>
              </a:rPr>
              <a:t>E</a:t>
            </a:r>
            <a:endParaRPr lang="pt-BR" sz="14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1" name="Rectangle 46"/>
          <p:cNvSpPr/>
          <p:nvPr/>
        </p:nvSpPr>
        <p:spPr>
          <a:xfrm>
            <a:off x="794765" y="5268389"/>
            <a:ext cx="4320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 smtClean="0">
                <a:solidFill>
                  <a:srgbClr val="000000"/>
                </a:solidFill>
                <a:latin typeface="+mn-lt"/>
              </a:rPr>
              <a:t>?</a:t>
            </a:r>
            <a:endParaRPr lang="pt-BR" sz="14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2" name="Rectangle 46"/>
          <p:cNvSpPr/>
          <p:nvPr/>
        </p:nvSpPr>
        <p:spPr>
          <a:xfrm>
            <a:off x="755576" y="3573016"/>
            <a:ext cx="19442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 smtClean="0">
                <a:solidFill>
                  <a:srgbClr val="000000"/>
                </a:solidFill>
                <a:latin typeface="+mn-lt"/>
              </a:rPr>
              <a:t>P(JoãoLiga|Roubo)</a:t>
            </a:r>
            <a:endParaRPr lang="pt-BR" sz="1400" dirty="0">
              <a:solidFill>
                <a:srgbClr val="00000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Exemplos de Softwares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000" b="1" dirty="0" smtClean="0"/>
              <a:t>Microsoft Bayesian Network Editor: </a:t>
            </a:r>
          </a:p>
          <a:p>
            <a:pPr>
              <a:buNone/>
            </a:pPr>
            <a:endParaRPr lang="pt-BR" sz="2000" dirty="0" smtClean="0">
              <a:hlinkClick r:id="rId2"/>
            </a:endParaRPr>
          </a:p>
          <a:p>
            <a:pPr>
              <a:buNone/>
            </a:pPr>
            <a:r>
              <a:rPr lang="pt-BR" sz="2000" dirty="0" smtClean="0">
                <a:hlinkClick r:id="rId2"/>
              </a:rPr>
              <a:t>http://research.microsoft.com/en-us/um/redmond/groups/adapt/msbnx/</a:t>
            </a:r>
            <a:r>
              <a:rPr lang="pt-BR" sz="2000" dirty="0" smtClean="0"/>
              <a:t> </a:t>
            </a:r>
          </a:p>
          <a:p>
            <a:endParaRPr lang="pt-BR" sz="2000" dirty="0" smtClean="0"/>
          </a:p>
          <a:p>
            <a:endParaRPr lang="pt-BR" sz="2000" dirty="0" smtClean="0"/>
          </a:p>
          <a:p>
            <a:r>
              <a:rPr lang="pt-BR" sz="2000" b="1" dirty="0" smtClean="0"/>
              <a:t>Netica:</a:t>
            </a:r>
          </a:p>
          <a:p>
            <a:pPr>
              <a:buNone/>
            </a:pPr>
            <a:endParaRPr lang="pt-BR" sz="2000" dirty="0" smtClean="0">
              <a:hlinkClick r:id="rId3"/>
            </a:endParaRPr>
          </a:p>
          <a:p>
            <a:pPr>
              <a:buNone/>
            </a:pPr>
            <a:r>
              <a:rPr lang="pt-BR" sz="2000" dirty="0" smtClean="0">
                <a:hlinkClick r:id="rId3"/>
              </a:rPr>
              <a:t>http://www.norsys.com/download.html</a:t>
            </a:r>
            <a:r>
              <a:rPr lang="pt-BR" sz="2000" dirty="0" smtClean="0"/>
              <a:t> </a:t>
            </a:r>
            <a:endParaRPr lang="pt-BR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dirty="0" smtClean="0"/>
              <a:t>Vantagens e Desvantagens da Probabilidade</a:t>
            </a:r>
            <a:endParaRPr lang="pt-BR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100" dirty="0" smtClean="0"/>
              <a:t>A </a:t>
            </a:r>
            <a:r>
              <a:rPr lang="pt-BR" sz="2100" b="1" dirty="0" smtClean="0"/>
              <a:t>distribuição de probabilidade conjunta completa </a:t>
            </a:r>
            <a:r>
              <a:rPr lang="pt-BR" sz="2100" dirty="0" smtClean="0"/>
              <a:t>pode responder a qualquer pergunta sobre o domínio, mas pode tornar-se intratável quando o número de variáveis ​​aumenta. </a:t>
            </a:r>
          </a:p>
          <a:p>
            <a:endParaRPr lang="pt-BR" sz="2100" dirty="0" smtClean="0"/>
          </a:p>
          <a:p>
            <a:r>
              <a:rPr lang="pt-BR" sz="2100" dirty="0" smtClean="0"/>
              <a:t>A </a:t>
            </a:r>
            <a:r>
              <a:rPr lang="pt-BR" sz="2100" b="1" dirty="0" smtClean="0"/>
              <a:t>independência</a:t>
            </a:r>
            <a:r>
              <a:rPr lang="pt-BR" sz="2100" dirty="0" smtClean="0"/>
              <a:t> e as relações de independência condicional entre as variáveis ​​podem reduzir significativamente o número de probabilidades que devem ser especificadas para definir a distribuição completa.</a:t>
            </a:r>
            <a:endParaRPr lang="pt-BR" sz="21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Redes Bayesianas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000" dirty="0" smtClean="0"/>
              <a:t>Estrutura de dados para </a:t>
            </a:r>
            <a:r>
              <a:rPr lang="pt-BR" sz="2000" b="1" dirty="0" smtClean="0"/>
              <a:t>representar as dependências entre variáveis</a:t>
            </a:r>
            <a:r>
              <a:rPr lang="pt-BR" sz="2000" dirty="0" smtClean="0"/>
              <a:t> e fornecer uma especificação concisa de qualquer distribuição de probabilidade conjunta total. </a:t>
            </a:r>
          </a:p>
          <a:p>
            <a:endParaRPr lang="pt-BR" sz="1600" dirty="0" smtClean="0"/>
          </a:p>
          <a:p>
            <a:r>
              <a:rPr lang="pt-BR" sz="2000" dirty="0" smtClean="0"/>
              <a:t>Consiste em um </a:t>
            </a:r>
            <a:r>
              <a:rPr lang="pt-BR" sz="2000" b="1" dirty="0" smtClean="0"/>
              <a:t>grafo</a:t>
            </a:r>
            <a:r>
              <a:rPr lang="pt-BR" sz="2000" dirty="0" smtClean="0"/>
              <a:t> dirigido em que cada nó possui informações quantitativas de probabilidade. É definido por: </a:t>
            </a:r>
          </a:p>
          <a:p>
            <a:pPr lvl="1"/>
            <a:r>
              <a:rPr lang="pt-BR" sz="1800" dirty="0" smtClean="0"/>
              <a:t>Um conjunto de nós, um para cada variável aleatória.</a:t>
            </a:r>
          </a:p>
          <a:p>
            <a:pPr lvl="1"/>
            <a:r>
              <a:rPr lang="pt-BR" sz="1800" dirty="0" smtClean="0"/>
              <a:t>Um conjunto de links direcionados ou setas ligando os pares de nós.</a:t>
            </a:r>
          </a:p>
          <a:p>
            <a:pPr lvl="1"/>
            <a:r>
              <a:rPr lang="pt-BR" sz="1800" dirty="0" smtClean="0"/>
              <a:t>Cada nó tem uma distribuição condicional P(</a:t>
            </a:r>
            <a:r>
              <a:rPr lang="pt-BR" sz="1800" dirty="0" err="1" smtClean="0"/>
              <a:t>X</a:t>
            </a:r>
            <a:r>
              <a:rPr lang="pt-BR" sz="1800" baseline="-25000" dirty="0" err="1" smtClean="0"/>
              <a:t>i</a:t>
            </a:r>
            <a:r>
              <a:rPr lang="pt-BR" sz="1800" dirty="0" err="1" smtClean="0"/>
              <a:t>|Parents</a:t>
            </a:r>
            <a:r>
              <a:rPr lang="pt-BR" sz="1800" dirty="0" smtClean="0"/>
              <a:t>(X</a:t>
            </a:r>
            <a:r>
              <a:rPr lang="pt-BR" sz="1800" baseline="-25000" dirty="0" smtClean="0"/>
              <a:t>i</a:t>
            </a:r>
            <a:r>
              <a:rPr lang="pt-BR" sz="1800" dirty="0" smtClean="0"/>
              <a:t>)) que quantifica o efeito dos </a:t>
            </a:r>
            <a:r>
              <a:rPr lang="pt-BR" sz="1800" dirty="0" err="1" smtClean="0"/>
              <a:t>parents</a:t>
            </a:r>
            <a:r>
              <a:rPr lang="pt-BR" sz="1800" dirty="0" smtClean="0"/>
              <a:t> sobre o nó.</a:t>
            </a:r>
            <a:endParaRPr lang="pt-BR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Redes Bayesianas - Exemplo</a:t>
            </a:r>
            <a:endParaRPr lang="pt-BR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dirty="0" smtClean="0"/>
              <a:t>A topologia de uma rede representa relações de independência condicional: </a:t>
            </a:r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pPr eaLnBrk="1" hangingPunct="1">
              <a:lnSpc>
                <a:spcPct val="80000"/>
              </a:lnSpc>
            </a:pPr>
            <a:endParaRPr lang="pt-BR" sz="1400" dirty="0" smtClean="0"/>
          </a:p>
          <a:p>
            <a:pPr eaLnBrk="1" hangingPunct="1">
              <a:lnSpc>
                <a:spcPct val="80000"/>
              </a:lnSpc>
            </a:pPr>
            <a:r>
              <a:rPr lang="pt-BR" sz="1400" dirty="0" smtClean="0"/>
              <a:t>Clima é independente de outras variáveis.</a:t>
            </a:r>
          </a:p>
          <a:p>
            <a:pPr eaLnBrk="1" hangingPunct="1">
              <a:lnSpc>
                <a:spcPct val="80000"/>
              </a:lnSpc>
            </a:pPr>
            <a:endParaRPr lang="pt-BR" sz="1400" dirty="0" smtClean="0"/>
          </a:p>
          <a:p>
            <a:pPr eaLnBrk="1" hangingPunct="1">
              <a:lnSpc>
                <a:spcPct val="80000"/>
              </a:lnSpc>
            </a:pPr>
            <a:r>
              <a:rPr lang="pt-BR" sz="1400" dirty="0" err="1" smtClean="0"/>
              <a:t>Dor_De_Dente</a:t>
            </a:r>
            <a:r>
              <a:rPr lang="pt-BR" sz="1400" dirty="0" smtClean="0"/>
              <a:t> e Sonda são condicionalmente independentes dado Cárie.</a:t>
            </a:r>
          </a:p>
          <a:p>
            <a:pPr eaLnBrk="1" hangingPunct="1">
              <a:lnSpc>
                <a:spcPct val="80000"/>
              </a:lnSpc>
            </a:pPr>
            <a:endParaRPr lang="pt-BR" sz="1400" dirty="0" smtClean="0"/>
          </a:p>
          <a:p>
            <a:pPr eaLnBrk="1" hangingPunct="1">
              <a:lnSpc>
                <a:spcPct val="80000"/>
              </a:lnSpc>
            </a:pPr>
            <a:r>
              <a:rPr lang="pt-BR" sz="1400" dirty="0" smtClean="0"/>
              <a:t>Informalmente, a rede representa o fato de que Cárie é uma causa direta de </a:t>
            </a:r>
            <a:r>
              <a:rPr lang="pt-BR" sz="1400" dirty="0" err="1" smtClean="0"/>
              <a:t>Dor_De_Dente</a:t>
            </a:r>
            <a:r>
              <a:rPr lang="pt-BR" sz="1400" dirty="0" smtClean="0"/>
              <a:t> e Sonda.</a:t>
            </a:r>
            <a:endParaRPr lang="pt-BR" sz="14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2627784" y="2636912"/>
            <a:ext cx="3827188" cy="1512168"/>
            <a:chOff x="2911623" y="3068960"/>
            <a:chExt cx="3827188" cy="1512168"/>
          </a:xfrm>
        </p:grpSpPr>
        <p:sp>
          <p:nvSpPr>
            <p:cNvPr id="4" name="TextBox 3"/>
            <p:cNvSpPr txBox="1"/>
            <p:nvPr/>
          </p:nvSpPr>
          <p:spPr>
            <a:xfrm>
              <a:off x="2911623" y="3068960"/>
              <a:ext cx="868289" cy="389513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sz="1200" dirty="0" smtClean="0">
                  <a:solidFill>
                    <a:srgbClr val="000000"/>
                  </a:solidFill>
                  <a:latin typeface="+mn-lt"/>
                </a:rPr>
                <a:t>Clima</a:t>
              </a:r>
              <a:endParaRPr lang="pt-BR" sz="12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004048" y="3068960"/>
              <a:ext cx="820952" cy="389513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sz="1200" dirty="0" smtClean="0">
                  <a:solidFill>
                    <a:srgbClr val="000000"/>
                  </a:solidFill>
                  <a:latin typeface="+mn-lt"/>
                </a:rPr>
                <a:t>Cárie</a:t>
              </a:r>
              <a:endParaRPr lang="pt-BR" sz="12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796136" y="4191615"/>
              <a:ext cx="942675" cy="389513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sz="1200" dirty="0" smtClean="0">
                  <a:solidFill>
                    <a:srgbClr val="000000"/>
                  </a:solidFill>
                  <a:latin typeface="+mn-lt"/>
                </a:rPr>
                <a:t>Sonda</a:t>
              </a:r>
              <a:endParaRPr lang="pt-BR" sz="12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707904" y="4191615"/>
              <a:ext cx="1866866" cy="389513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sz="1200" dirty="0" smtClean="0">
                  <a:solidFill>
                    <a:srgbClr val="000000"/>
                  </a:solidFill>
                  <a:latin typeface="+mn-lt"/>
                </a:rPr>
                <a:t>Dor_De_Dente</a:t>
              </a:r>
              <a:endParaRPr lang="pt-BR" sz="1200" dirty="0">
                <a:solidFill>
                  <a:srgbClr val="000000"/>
                </a:solidFill>
                <a:latin typeface="+mn-lt"/>
              </a:endParaRPr>
            </a:p>
          </p:txBody>
        </p:sp>
        <p:cxnSp>
          <p:nvCxnSpPr>
            <p:cNvPr id="9" name="Straight Arrow Connector 8"/>
            <p:cNvCxnSpPr>
              <a:stCxn id="5" idx="4"/>
              <a:endCxn id="7" idx="0"/>
            </p:cNvCxnSpPr>
            <p:nvPr/>
          </p:nvCxnSpPr>
          <p:spPr bwMode="auto">
            <a:xfrm rot="5400000">
              <a:off x="4661360" y="3438451"/>
              <a:ext cx="733142" cy="773187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0" name="Straight Arrow Connector 9"/>
            <p:cNvCxnSpPr>
              <a:stCxn id="5" idx="4"/>
              <a:endCxn id="6" idx="0"/>
            </p:cNvCxnSpPr>
            <p:nvPr/>
          </p:nvCxnSpPr>
          <p:spPr bwMode="auto">
            <a:xfrm rot="16200000" flipH="1">
              <a:off x="5474428" y="3398569"/>
              <a:ext cx="733142" cy="85295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Redes Bayesianas – Exemplo</a:t>
            </a:r>
            <a:endParaRPr lang="pt-BR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000" dirty="0" smtClean="0"/>
              <a:t>Você tem um novo </a:t>
            </a:r>
            <a:r>
              <a:rPr lang="pt-BR" sz="2000" b="1" dirty="0" smtClean="0"/>
              <a:t>alarme</a:t>
            </a:r>
            <a:r>
              <a:rPr lang="pt-BR" sz="2000" dirty="0" smtClean="0"/>
              <a:t> contra </a:t>
            </a:r>
            <a:r>
              <a:rPr lang="pt-BR" sz="2000" b="1" dirty="0" smtClean="0"/>
              <a:t>roubo</a:t>
            </a:r>
            <a:r>
              <a:rPr lang="pt-BR" sz="2000" dirty="0" smtClean="0"/>
              <a:t> instalado em casa. É bastante confiável na detecção de um roubo, mas dispara também na ocasião para pequenos </a:t>
            </a:r>
            <a:r>
              <a:rPr lang="pt-BR" sz="2000" b="1" dirty="0" smtClean="0"/>
              <a:t>terremotos</a:t>
            </a:r>
            <a:r>
              <a:rPr lang="pt-BR" sz="2000" dirty="0" smtClean="0"/>
              <a:t>. Você também tem dois vizinhos, </a:t>
            </a:r>
            <a:r>
              <a:rPr lang="pt-BR" sz="2000" b="1" dirty="0" smtClean="0"/>
              <a:t>João</a:t>
            </a:r>
            <a:r>
              <a:rPr lang="pt-BR" sz="2000" dirty="0" smtClean="0"/>
              <a:t> e </a:t>
            </a:r>
            <a:r>
              <a:rPr lang="pt-BR" sz="2000" b="1" dirty="0" smtClean="0"/>
              <a:t>Maria</a:t>
            </a:r>
            <a:r>
              <a:rPr lang="pt-BR" sz="2000" dirty="0" smtClean="0"/>
              <a:t>, que prometeram ligar para você no trabalho, quando ouvissem o alarme. João sempre liga quando ele ouve o alarme, mas às vezes confunde o telefone com o alarme. Maria, por outro lado, gosta de ouvir música alta e às vezes não escuta o alarme. </a:t>
            </a:r>
            <a:endParaRPr lang="pt-BR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Redes Bayesianas – Exemplo</a:t>
            </a:r>
            <a:endParaRPr lang="pt-BR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pt-BR" sz="2400" b="1" dirty="0" smtClean="0"/>
              <a:t>Variáveis: </a:t>
            </a:r>
            <a:r>
              <a:rPr lang="pt-BR" sz="2400" dirty="0" smtClean="0"/>
              <a:t>Roubo, Terremoto, Alarme, </a:t>
            </a:r>
            <a:r>
              <a:rPr lang="pt-BR" sz="2400" dirty="0" err="1" smtClean="0"/>
              <a:t>JoãoLiga</a:t>
            </a:r>
            <a:r>
              <a:rPr lang="pt-BR" sz="2400" dirty="0" smtClean="0"/>
              <a:t>, </a:t>
            </a:r>
            <a:r>
              <a:rPr lang="pt-BR" sz="2400" dirty="0" err="1" smtClean="0"/>
              <a:t>MariaLiga</a:t>
            </a:r>
            <a:r>
              <a:rPr lang="pt-BR" sz="2400" dirty="0" smtClean="0"/>
              <a:t>. </a:t>
            </a:r>
          </a:p>
          <a:p>
            <a:pPr eaLnBrk="1" hangingPunct="1">
              <a:lnSpc>
                <a:spcPct val="90000"/>
              </a:lnSpc>
              <a:defRPr/>
            </a:pPr>
            <a:endParaRPr lang="pt-BR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pt-BR" sz="2400" dirty="0" smtClean="0"/>
              <a:t>A </a:t>
            </a:r>
            <a:r>
              <a:rPr lang="pt-BR" sz="2400" b="1" dirty="0" smtClean="0"/>
              <a:t>topologia</a:t>
            </a:r>
            <a:r>
              <a:rPr lang="pt-BR" sz="2400" dirty="0" smtClean="0"/>
              <a:t> da rede reflete conhecimento “causal”: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BR" sz="2000" dirty="0" smtClean="0"/>
              <a:t>Um roubo pode ativar o alarme.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BR" sz="2000" dirty="0" smtClean="0"/>
              <a:t>Um terremoto pode ativar o alarme.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BR" sz="2000" dirty="0" smtClean="0"/>
              <a:t>O alarme faz Maria telefonar.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BR" sz="2000" dirty="0" smtClean="0"/>
              <a:t>O alarme faz João telefonar.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Redes Bayesianas – Exemplo</a:t>
            </a:r>
            <a:endParaRPr lang="pt-BR" sz="3600" dirty="0"/>
          </a:p>
        </p:txBody>
      </p:sp>
      <p:grpSp>
        <p:nvGrpSpPr>
          <p:cNvPr id="19" name="Group 18"/>
          <p:cNvGrpSpPr/>
          <p:nvPr/>
        </p:nvGrpSpPr>
        <p:grpSpPr>
          <a:xfrm>
            <a:off x="1187624" y="1700808"/>
            <a:ext cx="5678411" cy="3960440"/>
            <a:chOff x="1187624" y="1700808"/>
            <a:chExt cx="5678411" cy="3960440"/>
          </a:xfrm>
        </p:grpSpPr>
        <p:grpSp>
          <p:nvGrpSpPr>
            <p:cNvPr id="26" name="Group 25"/>
            <p:cNvGrpSpPr/>
            <p:nvPr/>
          </p:nvGrpSpPr>
          <p:grpSpPr>
            <a:xfrm>
              <a:off x="1187624" y="1700808"/>
              <a:ext cx="5678411" cy="3960440"/>
              <a:chOff x="323528" y="1700808"/>
              <a:chExt cx="5678411" cy="3960440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323528" y="1700808"/>
                <a:ext cx="1167819" cy="476071"/>
              </a:xfrm>
              <a:prstGeom prst="ellipse">
                <a:avLst/>
              </a:prstGeom>
              <a:noFill/>
              <a:ln>
                <a:solidFill>
                  <a:srgbClr val="00000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pt-BR" sz="1600" dirty="0" smtClean="0">
                    <a:solidFill>
                      <a:srgbClr val="000000"/>
                    </a:solidFill>
                    <a:latin typeface="+mn-lt"/>
                  </a:rPr>
                  <a:t>Roubo</a:t>
                </a:r>
                <a:endParaRPr lang="pt-BR" sz="1600" dirty="0">
                  <a:solidFill>
                    <a:srgbClr val="000000"/>
                  </a:solidFill>
                  <a:latin typeface="+mn-lt"/>
                </a:endParaRPr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4196719" y="1700808"/>
                <a:ext cx="1743433" cy="476071"/>
              </a:xfrm>
              <a:prstGeom prst="ellipse">
                <a:avLst/>
              </a:prstGeom>
              <a:noFill/>
              <a:ln>
                <a:solidFill>
                  <a:srgbClr val="00000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pt-BR" sz="1600" dirty="0" smtClean="0">
                    <a:solidFill>
                      <a:srgbClr val="000000"/>
                    </a:solidFill>
                    <a:latin typeface="+mn-lt"/>
                  </a:rPr>
                  <a:t>Terremoto</a:t>
                </a:r>
                <a:endParaRPr lang="pt-BR" sz="1600" dirty="0">
                  <a:solidFill>
                    <a:srgbClr val="000000"/>
                  </a:solidFill>
                  <a:latin typeface="+mn-lt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2411760" y="3501008"/>
                <a:ext cx="1287558" cy="476071"/>
              </a:xfrm>
              <a:prstGeom prst="ellipse">
                <a:avLst/>
              </a:prstGeom>
              <a:noFill/>
              <a:ln>
                <a:solidFill>
                  <a:srgbClr val="00000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pt-BR" sz="1600" dirty="0" smtClean="0">
                    <a:solidFill>
                      <a:srgbClr val="000000"/>
                    </a:solidFill>
                    <a:latin typeface="+mn-lt"/>
                  </a:rPr>
                  <a:t>Alarme</a:t>
                </a:r>
                <a:endParaRPr lang="pt-BR" sz="1600" dirty="0">
                  <a:solidFill>
                    <a:srgbClr val="000000"/>
                  </a:solidFill>
                  <a:latin typeface="+mn-lt"/>
                </a:endParaRP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323528" y="5185177"/>
                <a:ext cx="1508461" cy="476071"/>
              </a:xfrm>
              <a:prstGeom prst="ellipse">
                <a:avLst/>
              </a:prstGeom>
              <a:noFill/>
              <a:ln>
                <a:solidFill>
                  <a:srgbClr val="00000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pt-BR" sz="1600" dirty="0" smtClean="0">
                    <a:solidFill>
                      <a:srgbClr val="000000"/>
                    </a:solidFill>
                    <a:latin typeface="+mn-lt"/>
                  </a:rPr>
                  <a:t>JoãoLiga</a:t>
                </a:r>
                <a:endParaRPr lang="pt-BR" sz="1600" dirty="0">
                  <a:solidFill>
                    <a:srgbClr val="000000"/>
                  </a:solidFill>
                  <a:latin typeface="+mn-lt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4355976" y="5185177"/>
                <a:ext cx="1645963" cy="476071"/>
              </a:xfrm>
              <a:prstGeom prst="ellipse">
                <a:avLst/>
              </a:prstGeom>
              <a:noFill/>
              <a:ln>
                <a:solidFill>
                  <a:srgbClr val="00000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pt-BR" sz="1600" dirty="0" smtClean="0">
                    <a:solidFill>
                      <a:srgbClr val="000000"/>
                    </a:solidFill>
                    <a:latin typeface="+mn-lt"/>
                  </a:rPr>
                  <a:t>MariaLiga</a:t>
                </a:r>
                <a:endParaRPr lang="pt-BR" sz="1600" dirty="0">
                  <a:solidFill>
                    <a:srgbClr val="000000"/>
                  </a:solidFill>
                  <a:latin typeface="+mn-lt"/>
                </a:endParaRPr>
              </a:p>
            </p:txBody>
          </p:sp>
        </p:grpSp>
        <p:cxnSp>
          <p:nvCxnSpPr>
            <p:cNvPr id="9" name="Straight Arrow Connector 8"/>
            <p:cNvCxnSpPr>
              <a:stCxn id="4" idx="4"/>
              <a:endCxn id="6" idx="1"/>
            </p:cNvCxnSpPr>
            <p:nvPr/>
          </p:nvCxnSpPr>
          <p:spPr bwMode="auto">
            <a:xfrm rot="16200000" flipH="1">
              <a:off x="1921050" y="2027362"/>
              <a:ext cx="1393848" cy="1692881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" name="Straight Arrow Connector 12"/>
            <p:cNvCxnSpPr>
              <a:stCxn id="5" idx="4"/>
              <a:endCxn id="6" idx="7"/>
            </p:cNvCxnSpPr>
            <p:nvPr/>
          </p:nvCxnSpPr>
          <p:spPr bwMode="auto">
            <a:xfrm rot="5400000">
              <a:off x="4456770" y="2094965"/>
              <a:ext cx="1393848" cy="1557677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" name="Straight Arrow Connector 17"/>
            <p:cNvCxnSpPr>
              <a:stCxn id="6" idx="3"/>
              <a:endCxn id="7" idx="0"/>
            </p:cNvCxnSpPr>
            <p:nvPr/>
          </p:nvCxnSpPr>
          <p:spPr bwMode="auto">
            <a:xfrm rot="5400000">
              <a:off x="2064227" y="3784988"/>
              <a:ext cx="1277817" cy="152256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3" name="Straight Arrow Connector 22"/>
            <p:cNvCxnSpPr>
              <a:stCxn id="6" idx="5"/>
              <a:endCxn id="8" idx="0"/>
            </p:cNvCxnSpPr>
            <p:nvPr/>
          </p:nvCxnSpPr>
          <p:spPr bwMode="auto">
            <a:xfrm rot="16200000" flipH="1">
              <a:off x="4570046" y="3712168"/>
              <a:ext cx="1277817" cy="1668199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2473547" y="1700808"/>
          <a:ext cx="671736" cy="519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736"/>
              </a:tblGrid>
              <a:tr h="259916"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>
                          <a:solidFill>
                            <a:sysClr val="windowText" lastClr="000000"/>
                          </a:solidFill>
                        </a:rPr>
                        <a:t>P(R)</a:t>
                      </a:r>
                      <a:endParaRPr lang="pt-BR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9916">
                <a:tc>
                  <a:txBody>
                    <a:bodyPr/>
                    <a:lstStyle/>
                    <a:p>
                      <a:pPr algn="ctr"/>
                      <a:r>
                        <a:rPr lang="pt-BR" sz="1000" b="0" dirty="0" smtClean="0">
                          <a:solidFill>
                            <a:sysClr val="windowText" lastClr="000000"/>
                          </a:solidFill>
                        </a:rPr>
                        <a:t>0.001</a:t>
                      </a:r>
                      <a:endParaRPr lang="pt-BR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6914379" y="1700808"/>
          <a:ext cx="671736" cy="519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736"/>
              </a:tblGrid>
              <a:tr h="259916"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>
                          <a:solidFill>
                            <a:sysClr val="windowText" lastClr="000000"/>
                          </a:solidFill>
                        </a:rPr>
                        <a:t>P(T)</a:t>
                      </a:r>
                      <a:endParaRPr lang="pt-BR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9916">
                <a:tc>
                  <a:txBody>
                    <a:bodyPr/>
                    <a:lstStyle/>
                    <a:p>
                      <a:pPr algn="ctr"/>
                      <a:r>
                        <a:rPr lang="pt-BR" sz="1000" b="0" dirty="0" smtClean="0">
                          <a:solidFill>
                            <a:sysClr val="windowText" lastClr="000000"/>
                          </a:solidFill>
                        </a:rPr>
                        <a:t>0.002</a:t>
                      </a:r>
                      <a:endParaRPr lang="pt-BR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4993827" y="3100184"/>
          <a:ext cx="1728192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864096"/>
              </a:tblGrid>
              <a:tr h="216024">
                <a:tc>
                  <a:txBody>
                    <a:bodyPr/>
                    <a:lstStyle/>
                    <a:p>
                      <a:r>
                        <a:rPr lang="pt-BR" sz="1000" b="1" dirty="0" smtClean="0">
                          <a:solidFill>
                            <a:srgbClr val="000000"/>
                          </a:solidFill>
                        </a:rPr>
                        <a:t>R        T</a:t>
                      </a:r>
                      <a:endParaRPr lang="pt-BR" sz="10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>
                          <a:solidFill>
                            <a:srgbClr val="000000"/>
                          </a:solidFill>
                        </a:rPr>
                        <a:t>P(A)</a:t>
                      </a:r>
                      <a:endParaRPr lang="pt-BR" sz="10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pt-BR" sz="1000" b="0" dirty="0" smtClean="0">
                          <a:solidFill>
                            <a:srgbClr val="000000"/>
                          </a:solidFill>
                        </a:rPr>
                        <a:t>V        V</a:t>
                      </a:r>
                      <a:r>
                        <a:rPr lang="pt-BR" sz="1000" b="0" baseline="0" dirty="0" smtClean="0">
                          <a:solidFill>
                            <a:srgbClr val="000000"/>
                          </a:solidFill>
                        </a:rPr>
                        <a:t>       </a:t>
                      </a:r>
                      <a:r>
                        <a:rPr lang="pt-BR" sz="1000" b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endParaRPr lang="pt-BR" sz="10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0" dirty="0" smtClean="0">
                          <a:solidFill>
                            <a:srgbClr val="000000"/>
                          </a:solidFill>
                        </a:rPr>
                        <a:t>0.95</a:t>
                      </a:r>
                      <a:endParaRPr lang="pt-BR" sz="10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pt-BR" sz="1000" b="0" dirty="0" smtClean="0">
                          <a:solidFill>
                            <a:srgbClr val="000000"/>
                          </a:solidFill>
                        </a:rPr>
                        <a:t>V        F</a:t>
                      </a:r>
                      <a:endParaRPr lang="pt-BR" sz="10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0" dirty="0" smtClean="0">
                          <a:solidFill>
                            <a:srgbClr val="000000"/>
                          </a:solidFill>
                        </a:rPr>
                        <a:t>0.94</a:t>
                      </a:r>
                      <a:endParaRPr lang="pt-BR" sz="10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pt-BR" sz="1000" b="0" dirty="0" smtClean="0">
                          <a:solidFill>
                            <a:srgbClr val="000000"/>
                          </a:solidFill>
                        </a:rPr>
                        <a:t>F        V</a:t>
                      </a:r>
                      <a:endParaRPr lang="pt-BR" sz="10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0" dirty="0" smtClean="0">
                          <a:solidFill>
                            <a:srgbClr val="000000"/>
                          </a:solidFill>
                        </a:rPr>
                        <a:t>0.29</a:t>
                      </a:r>
                      <a:endParaRPr lang="pt-BR" sz="10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pt-BR" sz="1000" b="0" dirty="0" smtClean="0">
                          <a:solidFill>
                            <a:srgbClr val="000000"/>
                          </a:solidFill>
                        </a:rPr>
                        <a:t>F        F</a:t>
                      </a:r>
                      <a:endParaRPr lang="pt-BR" sz="10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0" dirty="0" smtClean="0">
                          <a:solidFill>
                            <a:srgbClr val="000000"/>
                          </a:solidFill>
                        </a:rPr>
                        <a:t>0.001</a:t>
                      </a:r>
                      <a:endParaRPr lang="pt-BR" sz="10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2833587" y="5043656"/>
          <a:ext cx="1175792" cy="779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7896"/>
                <a:gridCol w="587896"/>
              </a:tblGrid>
              <a:tr h="259916"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endParaRPr lang="pt-BR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>
                          <a:solidFill>
                            <a:sysClr val="windowText" lastClr="000000"/>
                          </a:solidFill>
                        </a:rPr>
                        <a:t>P(J)</a:t>
                      </a:r>
                      <a:endParaRPr lang="pt-BR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9916">
                <a:tc>
                  <a:txBody>
                    <a:bodyPr/>
                    <a:lstStyle/>
                    <a:p>
                      <a:pPr algn="ctr"/>
                      <a:r>
                        <a:rPr lang="pt-BR" sz="1000" b="0" dirty="0" smtClean="0">
                          <a:solidFill>
                            <a:sysClr val="windowText" lastClr="000000"/>
                          </a:solidFill>
                        </a:rPr>
                        <a:t>V</a:t>
                      </a:r>
                      <a:endParaRPr lang="pt-BR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0" dirty="0" smtClean="0">
                          <a:solidFill>
                            <a:sysClr val="windowText" lastClr="000000"/>
                          </a:solidFill>
                        </a:rPr>
                        <a:t>0.90</a:t>
                      </a:r>
                      <a:endParaRPr lang="pt-BR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9916">
                <a:tc>
                  <a:txBody>
                    <a:bodyPr/>
                    <a:lstStyle/>
                    <a:p>
                      <a:pPr algn="ctr"/>
                      <a:r>
                        <a:rPr lang="pt-BR" sz="1000" b="0" dirty="0" smtClean="0">
                          <a:solidFill>
                            <a:sysClr val="windowText" lastClr="000000"/>
                          </a:solidFill>
                        </a:rPr>
                        <a:t>F</a:t>
                      </a:r>
                      <a:endParaRPr lang="pt-BR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0" dirty="0" smtClean="0">
                          <a:solidFill>
                            <a:sysClr val="windowText" lastClr="000000"/>
                          </a:solidFill>
                        </a:rPr>
                        <a:t>0.05</a:t>
                      </a:r>
                      <a:endParaRPr lang="pt-BR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6930423" y="5077564"/>
          <a:ext cx="1175792" cy="779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7896"/>
                <a:gridCol w="587896"/>
              </a:tblGrid>
              <a:tr h="259916"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endParaRPr lang="pt-BR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>
                          <a:solidFill>
                            <a:sysClr val="windowText" lastClr="000000"/>
                          </a:solidFill>
                        </a:rPr>
                        <a:t>P(M)</a:t>
                      </a:r>
                      <a:endParaRPr lang="pt-BR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9916">
                <a:tc>
                  <a:txBody>
                    <a:bodyPr/>
                    <a:lstStyle/>
                    <a:p>
                      <a:pPr algn="ctr"/>
                      <a:r>
                        <a:rPr lang="pt-BR" sz="1000" b="0" dirty="0" smtClean="0">
                          <a:solidFill>
                            <a:sysClr val="windowText" lastClr="000000"/>
                          </a:solidFill>
                        </a:rPr>
                        <a:t>V</a:t>
                      </a:r>
                      <a:endParaRPr lang="pt-BR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0" dirty="0" smtClean="0">
                          <a:solidFill>
                            <a:sysClr val="windowText" lastClr="000000"/>
                          </a:solidFill>
                        </a:rPr>
                        <a:t>0.70</a:t>
                      </a:r>
                      <a:endParaRPr lang="pt-BR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9916">
                <a:tc>
                  <a:txBody>
                    <a:bodyPr/>
                    <a:lstStyle/>
                    <a:p>
                      <a:pPr algn="ctr"/>
                      <a:r>
                        <a:rPr lang="pt-BR" sz="1000" b="0" dirty="0" smtClean="0">
                          <a:solidFill>
                            <a:sysClr val="windowText" lastClr="000000"/>
                          </a:solidFill>
                        </a:rPr>
                        <a:t>F</a:t>
                      </a:r>
                      <a:endParaRPr lang="pt-BR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0" dirty="0" smtClean="0">
                          <a:solidFill>
                            <a:sysClr val="windowText" lastClr="000000"/>
                          </a:solidFill>
                        </a:rPr>
                        <a:t>0.01</a:t>
                      </a:r>
                      <a:endParaRPr lang="pt-BR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Exemplo – Topologia da Rede</a:t>
            </a:r>
            <a:endParaRPr lang="pt-BR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dirty="0" smtClean="0"/>
              <a:t>Roubos e terremotos afetam diretamente a probabilidade do alarme tocar. </a:t>
            </a:r>
          </a:p>
          <a:p>
            <a:endParaRPr lang="pt-BR" sz="2400" dirty="0" smtClean="0"/>
          </a:p>
          <a:p>
            <a:r>
              <a:rPr lang="pt-BR" sz="2400" dirty="0" smtClean="0"/>
              <a:t>O fato de João e Maria telefonarem só depende do alarme.</a:t>
            </a:r>
          </a:p>
          <a:p>
            <a:endParaRPr lang="pt-BR" sz="2400" dirty="0" smtClean="0"/>
          </a:p>
          <a:p>
            <a:r>
              <a:rPr lang="pt-BR" sz="2400" dirty="0" smtClean="0"/>
              <a:t>Desse modo, a rede representa as suposições de que eles não percebem quaisquer roubos diretamente, não notam os terremotos e não verificam antes de ligar.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445TGp_tech_dark_ani">
  <a:themeElements>
    <a:clrScheme name="445TGp_tech_dark_ani 1">
      <a:dk1>
        <a:srgbClr val="000000"/>
      </a:dk1>
      <a:lt1>
        <a:srgbClr val="FFFFFF"/>
      </a:lt1>
      <a:dk2>
        <a:srgbClr val="445E7A"/>
      </a:dk2>
      <a:lt2>
        <a:srgbClr val="DDDDDD"/>
      </a:lt2>
      <a:accent1>
        <a:srgbClr val="417799"/>
      </a:accent1>
      <a:accent2>
        <a:srgbClr val="009999"/>
      </a:accent2>
      <a:accent3>
        <a:srgbClr val="B0B6BE"/>
      </a:accent3>
      <a:accent4>
        <a:srgbClr val="DADADA"/>
      </a:accent4>
      <a:accent5>
        <a:srgbClr val="B0BDCA"/>
      </a:accent5>
      <a:accent6>
        <a:srgbClr val="008A8A"/>
      </a:accent6>
      <a:hlink>
        <a:srgbClr val="C47C40"/>
      </a:hlink>
      <a:folHlink>
        <a:srgbClr val="E25832"/>
      </a:folHlink>
    </a:clrScheme>
    <a:fontScheme name="445TGp_tech_dark_ani">
      <a:majorFont>
        <a:latin typeface="Lucida Sans Unicode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hlink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hlink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445TGp_tech_dark_ani 1">
        <a:dk1>
          <a:srgbClr val="000000"/>
        </a:dk1>
        <a:lt1>
          <a:srgbClr val="FFFFFF"/>
        </a:lt1>
        <a:dk2>
          <a:srgbClr val="445E7A"/>
        </a:dk2>
        <a:lt2>
          <a:srgbClr val="DDDDDD"/>
        </a:lt2>
        <a:accent1>
          <a:srgbClr val="417799"/>
        </a:accent1>
        <a:accent2>
          <a:srgbClr val="009999"/>
        </a:accent2>
        <a:accent3>
          <a:srgbClr val="B0B6BE"/>
        </a:accent3>
        <a:accent4>
          <a:srgbClr val="DADADA"/>
        </a:accent4>
        <a:accent5>
          <a:srgbClr val="B0BDCA"/>
        </a:accent5>
        <a:accent6>
          <a:srgbClr val="008A8A"/>
        </a:accent6>
        <a:hlink>
          <a:srgbClr val="C47C40"/>
        </a:hlink>
        <a:folHlink>
          <a:srgbClr val="E2583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45TGp_tech_dark_ani 2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2A7CD6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CBFE8"/>
        </a:accent5>
        <a:accent6>
          <a:srgbClr val="9879CB"/>
        </a:accent6>
        <a:hlink>
          <a:srgbClr val="25B9E7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45TGp_tech_dark_ani 3">
        <a:dk1>
          <a:srgbClr val="000000"/>
        </a:dk1>
        <a:lt1>
          <a:srgbClr val="FFFFFF"/>
        </a:lt1>
        <a:dk2>
          <a:srgbClr val="445E7A"/>
        </a:dk2>
        <a:lt2>
          <a:srgbClr val="DDDDDD"/>
        </a:lt2>
        <a:accent1>
          <a:srgbClr val="3468A6"/>
        </a:accent1>
        <a:accent2>
          <a:srgbClr val="E49D1C"/>
        </a:accent2>
        <a:accent3>
          <a:srgbClr val="B0B6BE"/>
        </a:accent3>
        <a:accent4>
          <a:srgbClr val="DADADA"/>
        </a:accent4>
        <a:accent5>
          <a:srgbClr val="AEB9D0"/>
        </a:accent5>
        <a:accent6>
          <a:srgbClr val="CF8E18"/>
        </a:accent6>
        <a:hlink>
          <a:srgbClr val="4EA5B6"/>
        </a:hlink>
        <a:folHlink>
          <a:srgbClr val="E258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445TGp_tech_dark_ani</Template>
  <TotalTime>13506</TotalTime>
  <Words>1206</Words>
  <Application>Microsoft Office PowerPoint</Application>
  <PresentationFormat>On-screen Show (4:3)</PresentationFormat>
  <Paragraphs>226</Paragraphs>
  <Slides>23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445TGp_tech_dark_ani</vt:lpstr>
      <vt:lpstr>Equation</vt:lpstr>
      <vt:lpstr>INF 1771 – Inteligência Artificial</vt:lpstr>
      <vt:lpstr>Vantagens e Desvantagens da Probabilidade</vt:lpstr>
      <vt:lpstr>Vantagens e Desvantagens da Probabilidade</vt:lpstr>
      <vt:lpstr>Redes Bayesianas</vt:lpstr>
      <vt:lpstr>Redes Bayesianas - Exemplo</vt:lpstr>
      <vt:lpstr>Redes Bayesianas – Exemplo</vt:lpstr>
      <vt:lpstr>Redes Bayesianas – Exemplo</vt:lpstr>
      <vt:lpstr>Redes Bayesianas – Exemplo</vt:lpstr>
      <vt:lpstr>Exemplo – Topologia da Rede</vt:lpstr>
      <vt:lpstr>Exemplo – Probabilidades</vt:lpstr>
      <vt:lpstr>Tabelas de Probabilidade Condicional</vt:lpstr>
      <vt:lpstr>Semântica das Redes Bayesianas </vt:lpstr>
      <vt:lpstr>Semântica Global</vt:lpstr>
      <vt:lpstr>Semântica Local</vt:lpstr>
      <vt:lpstr>Semântica Local e Global</vt:lpstr>
      <vt:lpstr>Construindo uma Rede Bayesiana</vt:lpstr>
      <vt:lpstr>Ordem para as Variáveis</vt:lpstr>
      <vt:lpstr>Exemplo – Ordenação “Errada”</vt:lpstr>
      <vt:lpstr>Inferência em Redes Bayesianas</vt:lpstr>
      <vt:lpstr>Inferência em Redes Bayesianas</vt:lpstr>
      <vt:lpstr>Inferencia em Redes Bayesianas</vt:lpstr>
      <vt:lpstr>Exemplo</vt:lpstr>
      <vt:lpstr>Exemplos de Softwares</vt:lpstr>
    </vt:vector>
  </TitlesOfParts>
  <Company>BreakDownSoft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Inteligência Artificial - Redes Bayesianas</dc:title>
  <dc:creator>Edirlei E. Soares de Lima</dc:creator>
  <cp:lastModifiedBy>Edirlei Soares de Lima</cp:lastModifiedBy>
  <cp:revision>1138</cp:revision>
  <dcterms:created xsi:type="dcterms:W3CDTF">2008-12-04T05:04:49Z</dcterms:created>
  <dcterms:modified xsi:type="dcterms:W3CDTF">2012-06-06T11:51:41Z</dcterms:modified>
</cp:coreProperties>
</file>