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0"/>
  </p:notesMasterIdLst>
  <p:sldIdLst>
    <p:sldId id="31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80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75" r:id="rId20"/>
    <p:sldId id="276" r:id="rId21"/>
    <p:sldId id="277" r:id="rId22"/>
    <p:sldId id="290" r:id="rId23"/>
    <p:sldId id="291" r:id="rId24"/>
    <p:sldId id="292" r:id="rId25"/>
    <p:sldId id="294" r:id="rId26"/>
    <p:sldId id="293" r:id="rId27"/>
    <p:sldId id="295" r:id="rId28"/>
    <p:sldId id="296" r:id="rId29"/>
    <p:sldId id="297" r:id="rId30"/>
    <p:sldId id="298" r:id="rId31"/>
    <p:sldId id="299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78" r:id="rId42"/>
    <p:sldId id="279" r:id="rId43"/>
    <p:sldId id="303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01" r:id="rId56"/>
    <p:sldId id="302" r:id="rId57"/>
    <p:sldId id="300" r:id="rId58"/>
    <p:sldId id="316" r:id="rId5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8A3CC4"/>
    <a:srgbClr val="0000FF"/>
    <a:srgbClr val="000000"/>
    <a:srgbClr val="FFCC00"/>
    <a:srgbClr val="4161A9"/>
    <a:srgbClr val="FFFFFF"/>
    <a:srgbClr val="F8F8F8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3838" autoAdjust="0"/>
  </p:normalViewPr>
  <p:slideViewPr>
    <p:cSldViewPr>
      <p:cViewPr varScale="1">
        <p:scale>
          <a:sx n="69" d="100"/>
          <a:sy n="69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3504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309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 smtClean="0">
                <a:effectLst/>
              </a:rPr>
              <a:t>Aula 20 – Aprendizado Não-Supervisionado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300" dirty="0" smtClean="0"/>
              <a:t>Processo de Aprendizado Não-Supervisionado</a:t>
            </a:r>
            <a:endParaRPr lang="pt-BR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As </a:t>
            </a:r>
            <a:r>
              <a:rPr lang="pt-BR" sz="2400" b="1" dirty="0" smtClean="0"/>
              <a:t>etapas do processo </a:t>
            </a:r>
            <a:r>
              <a:rPr lang="pt-BR" sz="2400" dirty="0" smtClean="0"/>
              <a:t>de aprendizagem não supervisionada são:</a:t>
            </a:r>
          </a:p>
          <a:p>
            <a:endParaRPr lang="pt-BR" sz="2400" dirty="0" smtClean="0"/>
          </a:p>
          <a:p>
            <a:pPr lvl="1">
              <a:buNone/>
            </a:pPr>
            <a:r>
              <a:rPr lang="pt-BR" sz="2200" b="1" dirty="0" smtClean="0"/>
              <a:t>(1) </a:t>
            </a:r>
            <a:r>
              <a:rPr lang="pt-BR" sz="2200" dirty="0" smtClean="0"/>
              <a:t>Seleção de atributos </a:t>
            </a:r>
          </a:p>
          <a:p>
            <a:pPr lvl="1">
              <a:buNone/>
            </a:pPr>
            <a:r>
              <a:rPr lang="pt-BR" sz="2200" b="1" dirty="0" smtClean="0"/>
              <a:t>(2) </a:t>
            </a:r>
            <a:r>
              <a:rPr lang="pt-BR" sz="2200" dirty="0" smtClean="0"/>
              <a:t>Medida de proximidade</a:t>
            </a:r>
          </a:p>
          <a:p>
            <a:pPr lvl="1">
              <a:buNone/>
            </a:pPr>
            <a:r>
              <a:rPr lang="pt-BR" sz="2200" b="1" dirty="0" smtClean="0"/>
              <a:t>(3) </a:t>
            </a:r>
            <a:r>
              <a:rPr lang="pt-BR" sz="2200" dirty="0" smtClean="0"/>
              <a:t>Critério de agrupamento</a:t>
            </a:r>
          </a:p>
          <a:p>
            <a:pPr lvl="1">
              <a:buNone/>
            </a:pPr>
            <a:r>
              <a:rPr lang="pt-BR" sz="2200" b="1" dirty="0" smtClean="0"/>
              <a:t>(4) </a:t>
            </a:r>
            <a:r>
              <a:rPr lang="pt-BR" sz="2200" dirty="0" smtClean="0"/>
              <a:t>Algoritmo de agrupamento </a:t>
            </a:r>
          </a:p>
          <a:p>
            <a:pPr lvl="1">
              <a:buNone/>
            </a:pPr>
            <a:r>
              <a:rPr lang="pt-BR" sz="2200" b="1" dirty="0" smtClean="0"/>
              <a:t>(5) </a:t>
            </a:r>
            <a:r>
              <a:rPr lang="pt-BR" sz="2200" dirty="0" smtClean="0"/>
              <a:t>Verificação dos resultados</a:t>
            </a:r>
          </a:p>
          <a:p>
            <a:pPr lvl="1">
              <a:buNone/>
            </a:pPr>
            <a:r>
              <a:rPr lang="pt-BR" sz="2200" b="1" dirty="0" smtClean="0"/>
              <a:t>(6) </a:t>
            </a:r>
            <a:r>
              <a:rPr lang="pt-BR" sz="2200" dirty="0" smtClean="0"/>
              <a:t>Interpretação dos resultados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300" dirty="0" smtClean="0"/>
              <a:t>Processo de Aprendizado Não-Supervisionado</a:t>
            </a:r>
            <a:endParaRPr lang="pt-BR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(1) Seleção de Atributos</a:t>
            </a:r>
            <a:r>
              <a:rPr lang="pt-BR" sz="2800" dirty="0" smtClean="0"/>
              <a:t>: </a:t>
            </a:r>
          </a:p>
          <a:p>
            <a:endParaRPr lang="pt-BR" sz="2800" dirty="0" smtClean="0"/>
          </a:p>
          <a:p>
            <a:pPr lvl="1"/>
            <a:r>
              <a:rPr lang="pt-BR" sz="2400" dirty="0" smtClean="0"/>
              <a:t>Atributos devem ser adequadamente selecionados de forma a codificar a </a:t>
            </a:r>
            <a:r>
              <a:rPr lang="pt-BR" sz="2400" b="1" dirty="0" smtClean="0"/>
              <a:t>maior quantidade possível de informações</a:t>
            </a:r>
            <a:r>
              <a:rPr lang="pt-BR" sz="2400" dirty="0" smtClean="0"/>
              <a:t> relacionada a tarefa de interesse.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Os atributos devem ter também uma </a:t>
            </a:r>
            <a:r>
              <a:rPr lang="pt-BR" sz="2400" b="1" dirty="0" smtClean="0"/>
              <a:t>redundância mínima </a:t>
            </a:r>
            <a:r>
              <a:rPr lang="pt-BR" sz="2400" dirty="0" smtClean="0"/>
              <a:t>entre eles.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300" dirty="0" smtClean="0"/>
              <a:t>Processo de Aprendizado Não-Supervisionado</a:t>
            </a:r>
            <a:endParaRPr lang="pt-BR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(2) Medida de Proximidade</a:t>
            </a:r>
            <a:r>
              <a:rPr lang="pt-BR" sz="2800" dirty="0" smtClean="0"/>
              <a:t>:</a:t>
            </a:r>
          </a:p>
          <a:p>
            <a:endParaRPr lang="pt-BR" sz="2800" dirty="0" smtClean="0"/>
          </a:p>
          <a:p>
            <a:pPr lvl="1"/>
            <a:r>
              <a:rPr lang="pt-BR" sz="2000" dirty="0" smtClean="0"/>
              <a:t>Medida para quantificar quão </a:t>
            </a:r>
            <a:r>
              <a:rPr lang="pt-BR" sz="2000" b="1" dirty="0" smtClean="0"/>
              <a:t>similar</a:t>
            </a:r>
            <a:r>
              <a:rPr lang="pt-BR" sz="2000" dirty="0" smtClean="0"/>
              <a:t> ou </a:t>
            </a:r>
            <a:r>
              <a:rPr lang="pt-BR" sz="2000" b="1" dirty="0" smtClean="0"/>
              <a:t>dissimilar</a:t>
            </a:r>
            <a:r>
              <a:rPr lang="pt-BR" sz="2000" dirty="0" smtClean="0"/>
              <a:t> são dois vetores de atributos. 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É ideal que todos os atributos </a:t>
            </a:r>
            <a:r>
              <a:rPr lang="pt-BR" sz="2000" b="1" dirty="0" smtClean="0"/>
              <a:t>contribuam de maneira igual</a:t>
            </a:r>
            <a:r>
              <a:rPr lang="pt-BR" sz="2000" dirty="0" smtClean="0"/>
              <a:t> no cálculo da medida de proximidade.</a:t>
            </a:r>
          </a:p>
          <a:p>
            <a:pPr lvl="1"/>
            <a:endParaRPr lang="pt-BR" sz="2000" dirty="0" smtClean="0"/>
          </a:p>
          <a:p>
            <a:pPr lvl="2"/>
            <a:r>
              <a:rPr lang="pt-BR" sz="1800" dirty="0" smtClean="0"/>
              <a:t>Um atributo não pode ser dominante sobre o outro, ou seja, é importante normalizar os dados.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300" dirty="0" smtClean="0"/>
              <a:t>Processo de Aprendizado Não-Supervisionado</a:t>
            </a:r>
            <a:endParaRPr lang="pt-BR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(3) Critério de Agrupamento</a:t>
            </a:r>
            <a:r>
              <a:rPr lang="pt-BR" sz="2800" dirty="0" smtClean="0"/>
              <a:t>:</a:t>
            </a:r>
          </a:p>
          <a:p>
            <a:endParaRPr lang="pt-BR" sz="2800" dirty="0" smtClean="0"/>
          </a:p>
          <a:p>
            <a:pPr lvl="1"/>
            <a:r>
              <a:rPr lang="pt-BR" sz="2000" dirty="0" smtClean="0"/>
              <a:t>Depende da interpretação que o especialista dá ao termo </a:t>
            </a:r>
            <a:r>
              <a:rPr lang="pt-BR" sz="2000" b="1" dirty="0" smtClean="0"/>
              <a:t>sensível</a:t>
            </a:r>
            <a:r>
              <a:rPr lang="pt-BR" sz="2000" dirty="0" smtClean="0"/>
              <a:t> com base no tipo de cluster que são esperados.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Por exemplo, um cluster compacto de vetores de atributos pode ser sensível de acordo com um critério enquanto outro cluster alongado, pode ser sensível de acordo com outro critério.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300" dirty="0" smtClean="0"/>
              <a:t>Processo de Aprendizado Não-Supervisionado</a:t>
            </a:r>
            <a:endParaRPr lang="pt-BR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(4) Algoritmo de Agrupamento</a:t>
            </a:r>
            <a:r>
              <a:rPr lang="pt-BR" sz="2800" dirty="0" smtClean="0"/>
              <a:t>:</a:t>
            </a:r>
          </a:p>
          <a:p>
            <a:endParaRPr lang="pt-BR" sz="2800" dirty="0" smtClean="0"/>
          </a:p>
          <a:p>
            <a:pPr lvl="1"/>
            <a:r>
              <a:rPr lang="pt-BR" sz="2000" dirty="0" smtClean="0"/>
              <a:t>Tendo adotado uma medida de proximidade e um critério de agrupamento devemos escolher um </a:t>
            </a:r>
            <a:r>
              <a:rPr lang="pt-BR" sz="2000" b="1" dirty="0" smtClean="0"/>
              <a:t>algoritmo de clusterização </a:t>
            </a:r>
            <a:r>
              <a:rPr lang="pt-BR" sz="2000" dirty="0" smtClean="0"/>
              <a:t>que revele a estrutura agrupada do conjunto de dados.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300" dirty="0" smtClean="0"/>
              <a:t>Processo de Aprendizado Não-Supervisionado</a:t>
            </a:r>
            <a:endParaRPr lang="pt-BR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(5) Validação dos Resultados</a:t>
            </a:r>
            <a:r>
              <a:rPr lang="pt-BR" sz="2800" dirty="0" smtClean="0"/>
              <a:t>:</a:t>
            </a:r>
          </a:p>
          <a:p>
            <a:endParaRPr lang="pt-BR" sz="2800" dirty="0" smtClean="0"/>
          </a:p>
          <a:p>
            <a:pPr lvl="1"/>
            <a:r>
              <a:rPr lang="pt-BR" sz="2000" dirty="0" smtClean="0"/>
              <a:t>Uma vez obtidos os resultados do algoritmo de agrupamento, devemos verificar se o </a:t>
            </a:r>
            <a:r>
              <a:rPr lang="pt-BR" sz="2000" b="1" dirty="0" smtClean="0"/>
              <a:t>resultado esta correto</a:t>
            </a:r>
            <a:r>
              <a:rPr lang="pt-BR" sz="2000" dirty="0" smtClean="0"/>
              <a:t>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Isto geralmente é feito através de testes apropriados.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300" dirty="0" smtClean="0"/>
              <a:t>Processo de Aprendizado Não-Supervisionado</a:t>
            </a:r>
            <a:endParaRPr lang="pt-BR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(6) Interpretação dos Resultados</a:t>
            </a:r>
            <a:r>
              <a:rPr lang="pt-BR" sz="2800" dirty="0" smtClean="0"/>
              <a:t>:</a:t>
            </a:r>
          </a:p>
          <a:p>
            <a:endParaRPr lang="pt-BR" sz="2800" dirty="0" smtClean="0"/>
          </a:p>
          <a:p>
            <a:pPr lvl="1"/>
            <a:r>
              <a:rPr lang="pt-BR" sz="2000" dirty="0" smtClean="0"/>
              <a:t>Em geral, os resultados da clusterização devem ser integrados com outras </a:t>
            </a:r>
            <a:r>
              <a:rPr lang="pt-BR" sz="2000" b="1" dirty="0" smtClean="0"/>
              <a:t>evidências experimentais </a:t>
            </a:r>
            <a:r>
              <a:rPr lang="pt-BR" sz="2000" dirty="0" smtClean="0"/>
              <a:t>e análises para chegar as conclusões corretas.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300" dirty="0" smtClean="0"/>
              <a:t>Processo de Aprendizado Não-Supervisionado</a:t>
            </a:r>
            <a:endParaRPr lang="pt-BR" sz="2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Diferentes escolhas de atributos, medidas de proximidade, critérios de agrupamento e algoritmos de clusterização levam a </a:t>
            </a:r>
            <a:r>
              <a:rPr lang="pt-BR" sz="2400" b="1" dirty="0" smtClean="0"/>
              <a:t>resultados totalmente diferentes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Qual resultado é o correto?</a:t>
            </a:r>
          </a:p>
          <a:p>
            <a:endParaRPr lang="pt-BR" sz="2800" dirty="0" smtClean="0"/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800" dirty="0" smtClean="0"/>
              <a:t>Dado um conjunto de dados X: </a:t>
            </a:r>
          </a:p>
          <a:p>
            <a:pPr>
              <a:buNone/>
            </a:pPr>
            <a:r>
              <a:rPr lang="pt-BR" sz="1800" dirty="0" smtClean="0"/>
              <a:t>	</a:t>
            </a:r>
          </a:p>
          <a:p>
            <a:pPr>
              <a:buNone/>
            </a:pPr>
            <a:r>
              <a:rPr lang="pt-BR" sz="1800" dirty="0" smtClean="0"/>
              <a:t>	</a:t>
            </a:r>
            <a:r>
              <a:rPr lang="pt-BR" sz="1800" i="1" dirty="0" smtClean="0"/>
              <a:t>X = {x</a:t>
            </a:r>
            <a:r>
              <a:rPr lang="pt-BR" sz="1800" i="1" baseline="-25000" dirty="0" smtClean="0"/>
              <a:t>1</a:t>
            </a:r>
            <a:r>
              <a:rPr lang="pt-BR" sz="1800" i="1" dirty="0" smtClean="0"/>
              <a:t>, x</a:t>
            </a:r>
            <a:r>
              <a:rPr lang="pt-BR" sz="1800" i="1" baseline="-25000" dirty="0" smtClean="0"/>
              <a:t>2</a:t>
            </a:r>
            <a:r>
              <a:rPr lang="pt-BR" sz="1800" i="1" dirty="0" smtClean="0"/>
              <a:t>, . . ., </a:t>
            </a:r>
            <a:r>
              <a:rPr lang="pt-BR" sz="1800" i="1" dirty="0" err="1" smtClean="0"/>
              <a:t>x</a:t>
            </a:r>
            <a:r>
              <a:rPr lang="pt-BR" sz="1800" i="1" baseline="-25000" dirty="0" err="1" smtClean="0"/>
              <a:t>n</a:t>
            </a:r>
            <a:r>
              <a:rPr lang="pt-BR" sz="1800" i="1" dirty="0" smtClean="0"/>
              <a:t>} </a:t>
            </a:r>
          </a:p>
          <a:p>
            <a:endParaRPr lang="pt-BR" sz="1800" dirty="0" smtClean="0"/>
          </a:p>
          <a:p>
            <a:r>
              <a:rPr lang="pt-BR" sz="1800" dirty="0" smtClean="0"/>
              <a:t>Definimos como um </a:t>
            </a:r>
            <a:r>
              <a:rPr lang="pt-BR" sz="1800" i="1" dirty="0" smtClean="0"/>
              <a:t>m</a:t>
            </a:r>
            <a:r>
              <a:rPr lang="pt-BR" sz="1800" dirty="0" smtClean="0"/>
              <a:t>–agrupamento de X a partição de </a:t>
            </a:r>
            <a:r>
              <a:rPr lang="pt-BR" sz="1800" i="1" dirty="0" smtClean="0"/>
              <a:t>X</a:t>
            </a:r>
            <a:r>
              <a:rPr lang="pt-BR" sz="1800" dirty="0" smtClean="0"/>
              <a:t> em </a:t>
            </a:r>
            <a:r>
              <a:rPr lang="pt-BR" sz="1800" i="1" dirty="0" smtClean="0"/>
              <a:t>m</a:t>
            </a:r>
            <a:r>
              <a:rPr lang="pt-BR" sz="1800" dirty="0" smtClean="0"/>
              <a:t> conjuntos (clusters ou grupos) C</a:t>
            </a:r>
            <a:r>
              <a:rPr lang="pt-BR" sz="1800" baseline="-25000" dirty="0" smtClean="0"/>
              <a:t>1</a:t>
            </a:r>
            <a:r>
              <a:rPr lang="pt-BR" sz="1800" dirty="0" smtClean="0"/>
              <a:t>, C</a:t>
            </a:r>
            <a:r>
              <a:rPr lang="pt-BR" sz="1800" baseline="-25000" dirty="0" smtClean="0"/>
              <a:t>2</a:t>
            </a:r>
            <a:r>
              <a:rPr lang="pt-BR" sz="1800" dirty="0" smtClean="0"/>
              <a:t>, ..., C</a:t>
            </a:r>
            <a:r>
              <a:rPr lang="pt-BR" sz="1800" baseline="-25000" dirty="0" smtClean="0"/>
              <a:t>m</a:t>
            </a:r>
            <a:r>
              <a:rPr lang="pt-BR" sz="1800" dirty="0" smtClean="0"/>
              <a:t> tal que as três condições seguintes sejam satisfeitas:</a:t>
            </a:r>
          </a:p>
          <a:p>
            <a:pPr lvl="1"/>
            <a:r>
              <a:rPr lang="pt-BR" sz="1400" dirty="0" smtClean="0"/>
              <a:t>Nenhum cluster pode ser vazio (</a:t>
            </a:r>
            <a:r>
              <a:rPr lang="pt-BR" sz="1400" dirty="0" err="1" smtClean="0"/>
              <a:t>C</a:t>
            </a:r>
            <a:r>
              <a:rPr lang="pt-BR" sz="1400" baseline="-25000" dirty="0" err="1" smtClean="0"/>
              <a:t>i</a:t>
            </a:r>
            <a:r>
              <a:rPr lang="pt-BR" sz="1400" baseline="-25000" dirty="0" smtClean="0"/>
              <a:t> </a:t>
            </a:r>
            <a:r>
              <a:rPr lang="pt-BR" sz="1400" dirty="0" smtClean="0"/>
              <a:t>≠ Ø).</a:t>
            </a:r>
          </a:p>
          <a:p>
            <a:pPr lvl="1">
              <a:buNone/>
            </a:pPr>
            <a:r>
              <a:rPr lang="pt-BR" sz="1400" dirty="0" smtClean="0"/>
              <a:t>	</a:t>
            </a:r>
          </a:p>
          <a:p>
            <a:pPr lvl="1"/>
            <a:r>
              <a:rPr lang="pt-BR" sz="1400" dirty="0" smtClean="0"/>
              <a:t>A união de todos os cluster deve ser igual ao conjunto de dados que gerou os clusters, ou seja, X.</a:t>
            </a:r>
          </a:p>
          <a:p>
            <a:pPr lvl="1"/>
            <a:endParaRPr lang="pt-BR" sz="1400" dirty="0" smtClean="0"/>
          </a:p>
          <a:p>
            <a:pPr lvl="1"/>
            <a:r>
              <a:rPr lang="pt-BR" sz="1400" dirty="0" smtClean="0"/>
              <a:t>A interseção de dois clusters deve ser vazio, i.e., dois cluster não podem conter vetores em comum (</a:t>
            </a:r>
            <a:r>
              <a:rPr lang="pt-BR" sz="1400" dirty="0" err="1" smtClean="0"/>
              <a:t>C</a:t>
            </a:r>
            <a:r>
              <a:rPr lang="pt-BR" sz="1400" baseline="-25000" dirty="0" err="1" smtClean="0"/>
              <a:t>i</a:t>
            </a:r>
            <a:r>
              <a:rPr lang="pt-BR" sz="1400" baseline="-25000" dirty="0" smtClean="0"/>
              <a:t>  </a:t>
            </a:r>
            <a:r>
              <a:rPr lang="pt-BR" sz="1400" dirty="0" smtClean="0"/>
              <a:t>∩ </a:t>
            </a:r>
            <a:r>
              <a:rPr lang="pt-BR" sz="1400" dirty="0" err="1" smtClean="0"/>
              <a:t>C</a:t>
            </a:r>
            <a:r>
              <a:rPr lang="pt-BR" sz="1400" baseline="-25000" dirty="0" err="1" smtClean="0"/>
              <a:t>j</a:t>
            </a:r>
            <a:r>
              <a:rPr lang="pt-BR" sz="1400" baseline="-25000" dirty="0" smtClean="0"/>
              <a:t> </a:t>
            </a:r>
            <a:r>
              <a:rPr lang="pt-BR" sz="1400" dirty="0" smtClean="0"/>
              <a:t>= Ø). 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Os vetores contidos em um cluster C</a:t>
            </a:r>
            <a:r>
              <a:rPr lang="pt-BR" sz="2000" baseline="-25000" dirty="0" smtClean="0"/>
              <a:t>i </a:t>
            </a:r>
            <a:r>
              <a:rPr lang="pt-BR" sz="2000" dirty="0" smtClean="0"/>
              <a:t>devem ser mais similares uns aos outros e menos similares aos vetores presentes nos outros clusters. </a:t>
            </a:r>
          </a:p>
          <a:p>
            <a:endParaRPr lang="pt-BR" sz="2000" dirty="0" smtClean="0"/>
          </a:p>
          <a:p>
            <a:r>
              <a:rPr lang="pt-BR" sz="2000" dirty="0" smtClean="0"/>
              <a:t>Tipos de Clusters: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pPr>
              <a:buNone/>
            </a:pPr>
            <a:r>
              <a:rPr lang="pt-BR" sz="1200" dirty="0" smtClean="0"/>
              <a:t>    Clusters compactos                 Clusters alongados               Clusters esféricos e </a:t>
            </a:r>
            <a:r>
              <a:rPr lang="pt-BR" sz="1200" dirty="0" err="1" smtClean="0"/>
              <a:t>ellipsoidals</a:t>
            </a:r>
            <a:endParaRPr lang="pt-BR" sz="1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437" t="9861" r="11228" b="17827"/>
          <a:stretch>
            <a:fillRect/>
          </a:stretch>
        </p:blipFill>
        <p:spPr bwMode="auto">
          <a:xfrm>
            <a:off x="1115616" y="3717032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17032"/>
            <a:ext cx="1440160" cy="138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1" y="3717031"/>
            <a:ext cx="1800199" cy="135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de Aprendizado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Aprendizado Supervisionado</a:t>
            </a:r>
          </a:p>
          <a:p>
            <a:pPr lvl="1"/>
            <a:r>
              <a:rPr lang="pt-BR" sz="2300" dirty="0" smtClean="0"/>
              <a:t>Árvores de Decisão.</a:t>
            </a:r>
          </a:p>
          <a:p>
            <a:pPr lvl="1"/>
            <a:r>
              <a:rPr lang="pt-BR" sz="2300" dirty="0" err="1" smtClean="0"/>
              <a:t>K-Nearest</a:t>
            </a:r>
            <a:r>
              <a:rPr lang="pt-BR" sz="2300" dirty="0" smtClean="0"/>
              <a:t> </a:t>
            </a:r>
            <a:r>
              <a:rPr lang="pt-BR" sz="2300" dirty="0" err="1" smtClean="0"/>
              <a:t>Neighbor</a:t>
            </a:r>
            <a:r>
              <a:rPr lang="pt-BR" sz="2300" dirty="0" smtClean="0"/>
              <a:t> (KNN).</a:t>
            </a:r>
          </a:p>
          <a:p>
            <a:pPr lvl="1"/>
            <a:r>
              <a:rPr lang="pt-BR" sz="2300" dirty="0" err="1" smtClean="0"/>
              <a:t>Support</a:t>
            </a:r>
            <a:r>
              <a:rPr lang="pt-BR" sz="2300" dirty="0" smtClean="0"/>
              <a:t> </a:t>
            </a:r>
            <a:r>
              <a:rPr lang="pt-BR" sz="2300" dirty="0" err="1" smtClean="0"/>
              <a:t>Vector</a:t>
            </a:r>
            <a:r>
              <a:rPr lang="pt-BR" sz="2300" dirty="0" smtClean="0"/>
              <a:t> Machines (SVM).</a:t>
            </a:r>
          </a:p>
          <a:p>
            <a:pPr lvl="1"/>
            <a:r>
              <a:rPr lang="pt-BR" sz="2300" dirty="0" smtClean="0"/>
              <a:t>Redes Neurais.</a:t>
            </a:r>
          </a:p>
          <a:p>
            <a:endParaRPr lang="pt-BR" sz="2000" dirty="0" smtClean="0"/>
          </a:p>
          <a:p>
            <a:r>
              <a:rPr lang="pt-BR" sz="2800" b="1" dirty="0" smtClean="0"/>
              <a:t>Aprendizado Não-Supervisionado</a:t>
            </a:r>
          </a:p>
          <a:p>
            <a:endParaRPr lang="pt-BR" sz="2800" dirty="0" smtClean="0"/>
          </a:p>
          <a:p>
            <a:r>
              <a:rPr lang="pt-BR" sz="2800" dirty="0" smtClean="0"/>
              <a:t>Aprendizado Por Reforço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Proximidade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Medidas de Dissimilaridade:</a:t>
            </a:r>
          </a:p>
          <a:p>
            <a:pPr lvl="1"/>
            <a:r>
              <a:rPr lang="pt-BR" sz="2000" dirty="0" smtClean="0"/>
              <a:t>Métrica </a:t>
            </a:r>
            <a:r>
              <a:rPr lang="pt-BR" sz="2000" dirty="0" err="1" smtClean="0"/>
              <a:t>l</a:t>
            </a:r>
            <a:r>
              <a:rPr lang="pt-BR" sz="2000" baseline="-25000" dirty="0" err="1" smtClean="0"/>
              <a:t>p</a:t>
            </a:r>
            <a:r>
              <a:rPr lang="pt-BR" sz="2000" dirty="0" smtClean="0"/>
              <a:t> ponderada;</a:t>
            </a:r>
          </a:p>
          <a:p>
            <a:pPr lvl="1"/>
            <a:r>
              <a:rPr lang="pt-BR" sz="2000" dirty="0" smtClean="0"/>
              <a:t>Métrica Norma l</a:t>
            </a:r>
            <a:r>
              <a:rPr lang="pt-BR" sz="2000" baseline="-25000" dirty="0" smtClean="0"/>
              <a:t>∞</a:t>
            </a:r>
            <a:r>
              <a:rPr lang="pt-BR" sz="2000" dirty="0" smtClean="0"/>
              <a:t> ponderada;</a:t>
            </a:r>
          </a:p>
          <a:p>
            <a:pPr lvl="1"/>
            <a:r>
              <a:rPr lang="pt-BR" sz="2000" dirty="0" smtClean="0"/>
              <a:t>Métrica l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 ponderada (</a:t>
            </a:r>
            <a:r>
              <a:rPr lang="pt-BR" sz="2000" dirty="0" err="1" smtClean="0"/>
              <a:t>Mahalanobis</a:t>
            </a:r>
            <a:r>
              <a:rPr lang="pt-BR" sz="2000" dirty="0" smtClean="0"/>
              <a:t>);</a:t>
            </a:r>
          </a:p>
          <a:p>
            <a:pPr lvl="1"/>
            <a:r>
              <a:rPr lang="pt-BR" sz="2000" dirty="0" smtClean="0"/>
              <a:t>Métrica </a:t>
            </a:r>
            <a:r>
              <a:rPr lang="pt-BR" sz="2000" dirty="0" err="1" smtClean="0"/>
              <a:t>l</a:t>
            </a:r>
            <a:r>
              <a:rPr lang="pt-BR" sz="2000" baseline="-25000" dirty="0" err="1" smtClean="0"/>
              <a:t>p</a:t>
            </a:r>
            <a:r>
              <a:rPr lang="pt-BR" sz="2000" dirty="0" smtClean="0"/>
              <a:t> especial (Manhattan);</a:t>
            </a:r>
          </a:p>
          <a:p>
            <a:pPr lvl="1"/>
            <a:r>
              <a:rPr lang="pt-BR" sz="2000" dirty="0" smtClean="0"/>
              <a:t>Distância de </a:t>
            </a:r>
            <a:r>
              <a:rPr lang="pt-BR" sz="2000" dirty="0" err="1" smtClean="0"/>
              <a:t>Hamming</a:t>
            </a:r>
            <a:r>
              <a:rPr lang="pt-BR" sz="2000" dirty="0" smtClean="0"/>
              <a:t>;</a:t>
            </a:r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Medidas de Similaridade:</a:t>
            </a:r>
          </a:p>
          <a:p>
            <a:pPr lvl="1"/>
            <a:r>
              <a:rPr lang="pt-BR" sz="2000" dirty="0" smtClean="0"/>
              <a:t>Produto interno (</a:t>
            </a:r>
            <a:r>
              <a:rPr lang="pt-BR" sz="2000" dirty="0" err="1" smtClean="0"/>
              <a:t>inner</a:t>
            </a:r>
            <a:r>
              <a:rPr lang="pt-BR" sz="2000" dirty="0" smtClean="0"/>
              <a:t>);</a:t>
            </a:r>
          </a:p>
          <a:p>
            <a:pPr lvl="1"/>
            <a:r>
              <a:rPr lang="pt-BR" sz="2000" dirty="0" err="1" smtClean="0"/>
              <a:t>Medida</a:t>
            </a:r>
            <a:r>
              <a:rPr lang="pt-BR" sz="2000" dirty="0" smtClean="0"/>
              <a:t> de </a:t>
            </a:r>
            <a:r>
              <a:rPr lang="pt-BR" sz="2000" dirty="0" err="1" smtClean="0"/>
              <a:t>Tanimoto</a:t>
            </a:r>
            <a:r>
              <a:rPr lang="pt-BR" sz="2000" dirty="0" smtClean="0"/>
              <a:t>;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de Clustering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Os </a:t>
            </a:r>
            <a:r>
              <a:rPr lang="pt-BR" sz="2400" b="1" dirty="0" smtClean="0"/>
              <a:t>algoritmos de clusterização </a:t>
            </a:r>
            <a:r>
              <a:rPr lang="pt-BR" sz="2400" dirty="0" smtClean="0"/>
              <a:t>buscam identificar padrões existentes em conjuntos de dados.</a:t>
            </a:r>
          </a:p>
          <a:p>
            <a:endParaRPr lang="pt-BR" sz="2400" dirty="0" smtClean="0"/>
          </a:p>
          <a:p>
            <a:r>
              <a:rPr lang="pt-BR" sz="2400" dirty="0" smtClean="0"/>
              <a:t>Os algoritmos de clusterização podem ser divididos em varias categorias:</a:t>
            </a:r>
          </a:p>
          <a:p>
            <a:pPr lvl="1"/>
            <a:r>
              <a:rPr lang="pt-BR" sz="2000" dirty="0" smtClean="0"/>
              <a:t>Sequenciais;</a:t>
            </a:r>
          </a:p>
          <a:p>
            <a:pPr lvl="1"/>
            <a:r>
              <a:rPr lang="pt-BR" sz="2000" dirty="0" smtClean="0"/>
              <a:t>Hierárquicos;</a:t>
            </a:r>
          </a:p>
          <a:p>
            <a:pPr lvl="1"/>
            <a:r>
              <a:rPr lang="pt-BR" sz="2000" dirty="0" smtClean="0"/>
              <a:t>Baseados na otimização de funções custo;</a:t>
            </a:r>
          </a:p>
          <a:p>
            <a:pPr lvl="1"/>
            <a:r>
              <a:rPr lang="pt-BR" sz="2000" dirty="0" smtClean="0"/>
              <a:t>Outros: Fuzzy, SOM, LVQ...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Sequenciais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São algoritmos diretos e rápidos.</a:t>
            </a:r>
          </a:p>
          <a:p>
            <a:endParaRPr lang="pt-BR" sz="2400" dirty="0" smtClean="0"/>
          </a:p>
          <a:p>
            <a:r>
              <a:rPr lang="pt-BR" sz="2400" dirty="0" smtClean="0"/>
              <a:t>Geralmente, todos os vetores de características são apresentados ao algoritmo uma ou várias vezes (até 5 ou 6 vezes). </a:t>
            </a:r>
          </a:p>
          <a:p>
            <a:endParaRPr lang="pt-BR" sz="2400" dirty="0" smtClean="0"/>
          </a:p>
          <a:p>
            <a:r>
              <a:rPr lang="pt-BR" sz="2400" dirty="0" smtClean="0"/>
              <a:t>O resultado final geralmente depende da ordem de apresentação dos vetores de características.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 Sequenciais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err="1" smtClean="0"/>
              <a:t>Basic</a:t>
            </a:r>
            <a:r>
              <a:rPr lang="pt-BR" sz="2400" dirty="0" smtClean="0"/>
              <a:t> </a:t>
            </a:r>
            <a:r>
              <a:rPr lang="pt-BR" sz="2400" dirty="0" err="1" smtClean="0"/>
              <a:t>Sequential</a:t>
            </a:r>
            <a:r>
              <a:rPr lang="pt-BR" sz="2400" dirty="0" smtClean="0"/>
              <a:t> </a:t>
            </a:r>
            <a:r>
              <a:rPr lang="pt-BR" sz="2400" dirty="0" err="1" smtClean="0"/>
              <a:t>Algorithmic</a:t>
            </a:r>
            <a:r>
              <a:rPr lang="pt-BR" sz="2400" dirty="0" smtClean="0"/>
              <a:t> </a:t>
            </a:r>
            <a:r>
              <a:rPr lang="pt-BR" sz="2400" dirty="0" err="1" smtClean="0"/>
              <a:t>Scheme</a:t>
            </a:r>
            <a:r>
              <a:rPr lang="pt-BR" sz="2400" dirty="0" smtClean="0"/>
              <a:t> (BSAS)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Todos os vetores são apresentados uma única vez ao algoritmo. 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Número de clusters não é conhecido inicialmente.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Novos clusters são criados enquanto o algoritmo evolui.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Basic Sequential Algorithmic Scheme (BSAS)</a:t>
            </a:r>
            <a:endParaRPr lang="pt-B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Parâmetros do BSAS:</a:t>
            </a:r>
          </a:p>
          <a:p>
            <a:pPr lvl="1"/>
            <a:r>
              <a:rPr lang="pt-BR" sz="2000" b="1" dirty="0" smtClean="0"/>
              <a:t>d(x, C): </a:t>
            </a:r>
            <a:r>
              <a:rPr lang="pt-BR" sz="2000" dirty="0" smtClean="0"/>
              <a:t>métrica de distância entre um vetor de características x e um cluster C.  </a:t>
            </a:r>
          </a:p>
          <a:p>
            <a:pPr lvl="1"/>
            <a:r>
              <a:rPr lang="pt-BR" sz="2000" b="1" dirty="0" smtClean="0"/>
              <a:t>Θ: </a:t>
            </a:r>
            <a:r>
              <a:rPr lang="pt-BR" sz="2000" dirty="0" smtClean="0"/>
              <a:t>limiar de dissimilaridade.</a:t>
            </a:r>
          </a:p>
          <a:p>
            <a:pPr lvl="1"/>
            <a:r>
              <a:rPr lang="pt-BR" sz="2000" b="1" dirty="0" smtClean="0"/>
              <a:t>q: </a:t>
            </a:r>
            <a:r>
              <a:rPr lang="pt-BR" sz="2000" dirty="0" smtClean="0"/>
              <a:t>número máximo de clusters.</a:t>
            </a:r>
          </a:p>
          <a:p>
            <a:pPr lvl="1"/>
            <a:endParaRPr lang="pt-BR" sz="2400" dirty="0" smtClean="0"/>
          </a:p>
          <a:p>
            <a:r>
              <a:rPr lang="pt-BR" sz="2400" b="1" dirty="0" smtClean="0"/>
              <a:t>Idéia Geral do Algoritmo:</a:t>
            </a:r>
            <a:r>
              <a:rPr lang="pt-BR" sz="2400" dirty="0" smtClean="0"/>
              <a:t> </a:t>
            </a:r>
          </a:p>
          <a:p>
            <a:pPr lvl="1"/>
            <a:r>
              <a:rPr lang="pt-BR" sz="2000" dirty="0" smtClean="0"/>
              <a:t>Para um dado vetor de características, designá–lo para um cluster existente ou criar um novo cluster (depende da distância entre o vetor e os clusters já formados).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Basic Sequential Algorithmic Scheme (BSAS)</a:t>
            </a:r>
            <a:endParaRPr lang="pt-B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1:</a:t>
            </a:r>
            <a:endParaRPr lang="pt-BR" sz="2400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12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1800" dirty="0" smtClean="0"/>
              <a:t>	                  1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/>
          </a:p>
        </p:txBody>
      </p:sp>
      <p:sp>
        <p:nvSpPr>
          <p:cNvPr id="16" name="Oval 15"/>
          <p:cNvSpPr/>
          <p:nvPr/>
        </p:nvSpPr>
        <p:spPr>
          <a:xfrm>
            <a:off x="2400837" y="2743200"/>
            <a:ext cx="370963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Basic Sequential Algorithmic Scheme (BSAS)</a:t>
            </a:r>
            <a:endParaRPr lang="pt-BR" sz="2400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2400837" y="2743200"/>
            <a:ext cx="658995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Basic Sequential Algorithmic Scheme (BSAS)</a:t>
            </a:r>
            <a:endParaRPr lang="pt-B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12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1800" dirty="0" smtClean="0"/>
              <a:t>	                  2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12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1800" dirty="0" smtClean="0"/>
              <a:t>	                  3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/>
          </a:p>
        </p:txBody>
      </p:sp>
      <p:sp>
        <p:nvSpPr>
          <p:cNvPr id="16" name="Oval 15"/>
          <p:cNvSpPr/>
          <p:nvPr/>
        </p:nvSpPr>
        <p:spPr>
          <a:xfrm>
            <a:off x="2339753" y="270892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Basic Sequential Algorithmic Scheme (BSAS)</a:t>
            </a:r>
            <a:endParaRPr lang="pt-BR" sz="2400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12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1800" dirty="0" smtClean="0"/>
              <a:t>	                  4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/>
          </a:p>
        </p:txBody>
      </p:sp>
      <p:sp>
        <p:nvSpPr>
          <p:cNvPr id="10" name="Oval 9"/>
          <p:cNvSpPr/>
          <p:nvPr/>
        </p:nvSpPr>
        <p:spPr>
          <a:xfrm>
            <a:off x="5038546" y="2647186"/>
            <a:ext cx="325542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39753" y="270892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Basic Sequential Algorithmic Scheme (BSAS)</a:t>
            </a:r>
            <a:endParaRPr lang="pt-BR" sz="2400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56252" y="250432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>
            <a:stCxn id="9" idx="2"/>
            <a:endCxn id="16" idx="6"/>
          </p:cNvCxnSpPr>
          <p:nvPr/>
        </p:nvCxnSpPr>
        <p:spPr bwMode="auto">
          <a:xfrm rot="10800000" flipV="1">
            <a:off x="3059834" y="2819400"/>
            <a:ext cx="2045567" cy="24956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3491880" y="3068960"/>
            <a:ext cx="12747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d(x</a:t>
            </a:r>
            <a:r>
              <a:rPr lang="pt-BR" sz="1200" baseline="-25000" dirty="0" smtClean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, C</a:t>
            </a:r>
            <a:r>
              <a:rPr lang="pt-BR" sz="1200" baseline="-25000" dirty="0" smtClean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) &gt; </a:t>
            </a:r>
            <a:r>
              <a:rPr lang="el-GR" sz="1200" dirty="0" smtClean="0">
                <a:solidFill>
                  <a:srgbClr val="000000"/>
                </a:solidFill>
                <a:latin typeface="+mn-lt"/>
              </a:rPr>
              <a:t>Θ</a:t>
            </a:r>
            <a:r>
              <a:rPr lang="pt-BR" sz="1200" dirty="0" smtClean="0">
                <a:solidFill>
                  <a:srgbClr val="000000"/>
                </a:solidFill>
                <a:latin typeface="+mn-lt"/>
              </a:rPr>
              <a:t> </a:t>
            </a:r>
            <a:endParaRPr lang="pt-BR" sz="12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No aprendizado </a:t>
            </a:r>
            <a:r>
              <a:rPr lang="pt-BR" sz="2400" b="1" dirty="0" smtClean="0"/>
              <a:t>supervisionado</a:t>
            </a:r>
            <a:r>
              <a:rPr lang="pt-BR" sz="2400" dirty="0" smtClean="0"/>
              <a:t>, todas os exemplos de treinamento eram </a:t>
            </a:r>
            <a:r>
              <a:rPr lang="pt-BR" sz="2400" b="1" dirty="0" smtClean="0"/>
              <a:t>rotulados</a:t>
            </a:r>
            <a:r>
              <a:rPr lang="pt-BR" sz="2400" dirty="0" smtClean="0"/>
              <a:t>. </a:t>
            </a:r>
          </a:p>
          <a:p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	0.51 0.14 0.12 0.04 0.65 0.01 0.08    </a:t>
            </a:r>
            <a:r>
              <a:rPr lang="pt-BR" sz="2400" b="1" dirty="0" smtClean="0"/>
              <a:t>2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Estes exemplos são ditos “supervisionados”, pois, contém tanto a </a:t>
            </a:r>
            <a:r>
              <a:rPr lang="pt-BR" sz="2400" b="1" dirty="0" smtClean="0"/>
              <a:t>entrada</a:t>
            </a:r>
            <a:r>
              <a:rPr lang="pt-BR" sz="2400" dirty="0" smtClean="0"/>
              <a:t> (atributos), quanto a </a:t>
            </a:r>
            <a:r>
              <a:rPr lang="pt-BR" sz="2400" b="1" dirty="0" smtClean="0"/>
              <a:t>saída</a:t>
            </a:r>
            <a:r>
              <a:rPr lang="pt-BR" sz="2400" dirty="0" smtClean="0"/>
              <a:t> (classe).</a:t>
            </a:r>
          </a:p>
        </p:txBody>
      </p:sp>
      <p:sp>
        <p:nvSpPr>
          <p:cNvPr id="4" name="Right Brace 3"/>
          <p:cNvSpPr/>
          <p:nvPr/>
        </p:nvSpPr>
        <p:spPr bwMode="auto">
          <a:xfrm rot="5400000">
            <a:off x="3787532" y="764704"/>
            <a:ext cx="288032" cy="5472608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7040" y="3728080"/>
            <a:ext cx="229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2"/>
                </a:solidFill>
                <a:latin typeface="+mn-lt"/>
              </a:rPr>
              <a:t>Vetor de Atributos</a:t>
            </a:r>
            <a:endParaRPr lang="pt-BR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7044846" y="3256982"/>
            <a:ext cx="288032" cy="488052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3009" y="3717032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2"/>
                </a:solidFill>
                <a:latin typeface="+mn-lt"/>
              </a:rPr>
              <a:t>Classe</a:t>
            </a:r>
            <a:endParaRPr lang="pt-BR" b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12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1800" dirty="0" smtClean="0"/>
              <a:t>	                  5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/>
          </a:p>
        </p:txBody>
      </p:sp>
      <p:sp>
        <p:nvSpPr>
          <p:cNvPr id="10" name="Oval 9"/>
          <p:cNvSpPr/>
          <p:nvPr/>
        </p:nvSpPr>
        <p:spPr>
          <a:xfrm>
            <a:off x="5007724" y="2636912"/>
            <a:ext cx="613574" cy="5657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39753" y="2708920"/>
            <a:ext cx="720080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Basic Sequential Algorithmic Scheme (BSAS)</a:t>
            </a:r>
            <a:endParaRPr lang="pt-BR" sz="2400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56252" y="250432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3251770" y="3974242"/>
            <a:ext cx="1515616" cy="1584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12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1800" dirty="0" smtClean="0"/>
              <a:t>	                  </a:t>
            </a:r>
            <a:r>
              <a:rPr lang="en-US" sz="1800" dirty="0" err="1" smtClean="0"/>
              <a:t>n</a:t>
            </a:r>
            <a:r>
              <a:rPr lang="en-US" sz="1800" baseline="30000" dirty="0" err="1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/>
          </a:p>
        </p:txBody>
      </p:sp>
      <p:sp>
        <p:nvSpPr>
          <p:cNvPr id="10" name="Oval 9"/>
          <p:cNvSpPr/>
          <p:nvPr/>
        </p:nvSpPr>
        <p:spPr>
          <a:xfrm>
            <a:off x="4788024" y="2348880"/>
            <a:ext cx="2952328" cy="18722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63688" y="2636912"/>
            <a:ext cx="1440160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Basic Sequential Algorithmic Scheme (BSAS)</a:t>
            </a:r>
            <a:endParaRPr lang="pt-BR" sz="2400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97805" y="231939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56252" y="2504326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91880" y="373758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 Hierárquica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Os algoritmos de </a:t>
            </a:r>
            <a:r>
              <a:rPr lang="pt-BR" sz="2400" b="1" dirty="0" err="1" smtClean="0"/>
              <a:t>clusterização</a:t>
            </a:r>
            <a:r>
              <a:rPr lang="pt-BR" sz="2400" b="1" dirty="0" smtClean="0"/>
              <a:t> hierárquica </a:t>
            </a:r>
            <a:r>
              <a:rPr lang="pt-BR" sz="2400" dirty="0" smtClean="0"/>
              <a:t>pode ser divididos em 2 subcategorias:</a:t>
            </a:r>
          </a:p>
          <a:p>
            <a:endParaRPr lang="pt-BR" sz="1200" dirty="0" smtClean="0"/>
          </a:p>
          <a:p>
            <a:r>
              <a:rPr lang="pt-BR" sz="1800" b="1" dirty="0" err="1" smtClean="0"/>
              <a:t>Aglomerativos</a:t>
            </a:r>
            <a:r>
              <a:rPr lang="pt-BR" sz="1800" b="1" dirty="0" smtClean="0"/>
              <a:t>:</a:t>
            </a:r>
          </a:p>
          <a:p>
            <a:pPr lvl="1"/>
            <a:r>
              <a:rPr lang="pt-BR" sz="1600" dirty="0" smtClean="0"/>
              <a:t>Produzem uma sequência de agrupamentos com um número decrescente de clusters a cada passo.</a:t>
            </a:r>
          </a:p>
          <a:p>
            <a:pPr lvl="1"/>
            <a:r>
              <a:rPr lang="pt-BR" sz="1600" dirty="0" smtClean="0"/>
              <a:t>Os agrupamentos produzidos em cada passo resultam </a:t>
            </a:r>
            <a:r>
              <a:rPr lang="pt-BR" sz="1600" dirty="0" smtClean="0"/>
              <a:t>da fusão </a:t>
            </a:r>
            <a:r>
              <a:rPr lang="pt-BR" sz="1600" dirty="0" smtClean="0"/>
              <a:t>de dois clusters em um.</a:t>
            </a:r>
          </a:p>
          <a:p>
            <a:pPr lvl="1"/>
            <a:endParaRPr lang="pt-BR" sz="1100" dirty="0" smtClean="0"/>
          </a:p>
          <a:p>
            <a:r>
              <a:rPr lang="pt-BR" sz="1800" b="1" dirty="0" err="1" smtClean="0"/>
              <a:t>Divisivos</a:t>
            </a:r>
            <a:r>
              <a:rPr lang="pt-BR" sz="1800" b="1" dirty="0" smtClean="0"/>
              <a:t>:</a:t>
            </a:r>
          </a:p>
          <a:p>
            <a:pPr lvl="1"/>
            <a:r>
              <a:rPr lang="pt-BR" sz="1600" dirty="0" smtClean="0"/>
              <a:t>Atuam na direção oposta, isto é, eles produzem uma seqüência de agrupamentos com um número crescente de clusters a cada passo.</a:t>
            </a:r>
          </a:p>
          <a:p>
            <a:pPr lvl="1"/>
            <a:r>
              <a:rPr lang="pt-BR" sz="1600" dirty="0" smtClean="0"/>
              <a:t>Os agrupamentos produzidos em cada passo resultam da partição de um único cluster em dois.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 Hierárquica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 – Aglomerativo:</a:t>
            </a:r>
            <a:endParaRPr lang="pt-BR" sz="2400" dirty="0"/>
          </a:p>
        </p:txBody>
      </p:sp>
      <p:sp>
        <p:nvSpPr>
          <p:cNvPr id="4" name="Oval 3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 Hierárquica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 – Aglomerativo: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1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16" name="Oval 15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860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 Hierárquica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 – Aglomerativo: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1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30" name="Oval 29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 Hierárquica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 – Aglomerativo: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3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1800" dirty="0" smtClean="0"/>
          </a:p>
        </p:txBody>
      </p:sp>
      <p:sp>
        <p:nvSpPr>
          <p:cNvPr id="54" name="Oval 53"/>
          <p:cNvSpPr/>
          <p:nvPr/>
        </p:nvSpPr>
        <p:spPr>
          <a:xfrm>
            <a:off x="2209800" y="2438400"/>
            <a:ext cx="9144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574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 Hierárquica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 – Aglomerativo: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4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1800" dirty="0" smtClean="0"/>
          </a:p>
        </p:txBody>
      </p:sp>
      <p:sp>
        <p:nvSpPr>
          <p:cNvPr id="22" name="Oval 21"/>
          <p:cNvSpPr/>
          <p:nvPr/>
        </p:nvSpPr>
        <p:spPr>
          <a:xfrm>
            <a:off x="5207358" y="3429000"/>
            <a:ext cx="838200" cy="609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209800" y="2438400"/>
            <a:ext cx="9144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574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3000" y="3516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 Hierárquica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 – Aglomerativo: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5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1800" dirty="0" smtClean="0"/>
          </a:p>
        </p:txBody>
      </p:sp>
      <p:sp>
        <p:nvSpPr>
          <p:cNvPr id="42" name="Oval 41"/>
          <p:cNvSpPr/>
          <p:nvPr/>
        </p:nvSpPr>
        <p:spPr>
          <a:xfrm>
            <a:off x="4648200" y="2438400"/>
            <a:ext cx="19050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207358" y="3429000"/>
            <a:ext cx="838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209800" y="2438400"/>
            <a:ext cx="9144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574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53000" y="3516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53200" y="2743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5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 Hierárquica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1 – Aglomerativo: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err="1" smtClean="0"/>
              <a:t>n</a:t>
            </a:r>
            <a:r>
              <a:rPr lang="en-US" sz="1800" baseline="30000" dirty="0" err="1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1800" dirty="0" smtClean="0"/>
          </a:p>
        </p:txBody>
      </p:sp>
      <p:sp>
        <p:nvSpPr>
          <p:cNvPr id="26" name="Oval 25"/>
          <p:cNvSpPr/>
          <p:nvPr/>
        </p:nvSpPr>
        <p:spPr>
          <a:xfrm>
            <a:off x="3200400" y="3352800"/>
            <a:ext cx="1752600" cy="230844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76600" y="3886200"/>
            <a:ext cx="16002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495800" y="2209800"/>
            <a:ext cx="3505200" cy="1981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648200" y="2438400"/>
            <a:ext cx="19050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76400" y="2286000"/>
            <a:ext cx="1600200" cy="17335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5207358" y="3429000"/>
            <a:ext cx="838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209800" y="2438400"/>
            <a:ext cx="914400" cy="990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79642" y="2629437"/>
            <a:ext cx="4572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400837" y="2743200"/>
            <a:ext cx="609600" cy="304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5146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743200" y="2819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057400" y="3733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105400" y="2743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334000" y="2971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2578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867400" y="3657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290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7467600" y="3200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4419600" y="4343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3886200" y="52578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97805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1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6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574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3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953000" y="3516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447800" y="2514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6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8486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9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53200" y="2743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5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810000" y="3669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81400" y="3124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rot="5400000" flipH="1" flipV="1">
            <a:off x="-323851" y="4004371"/>
            <a:ext cx="3456384" cy="13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403648" y="5718570"/>
            <a:ext cx="5112568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Porém, muitas vezes temos que lidar com exemplos “</a:t>
            </a:r>
            <a:r>
              <a:rPr lang="pt-BR" sz="2400" b="1" dirty="0" smtClean="0"/>
              <a:t>não–supervisionados</a:t>
            </a:r>
            <a:r>
              <a:rPr lang="pt-BR" sz="2400" dirty="0" smtClean="0"/>
              <a:t>”, isto é, exemplos </a:t>
            </a:r>
            <a:r>
              <a:rPr lang="pt-BR" sz="2400" b="1" dirty="0" smtClean="0"/>
              <a:t>não rotulados</a:t>
            </a:r>
            <a:r>
              <a:rPr lang="pt-BR" sz="2400" dirty="0" smtClean="0"/>
              <a:t>. 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400" b="1" dirty="0" smtClean="0"/>
              <a:t>Por que? </a:t>
            </a:r>
          </a:p>
          <a:p>
            <a:pPr lvl="1"/>
            <a:endParaRPr lang="pt-BR" sz="2000" b="1" dirty="0" smtClean="0"/>
          </a:p>
          <a:p>
            <a:pPr lvl="1"/>
            <a:r>
              <a:rPr lang="pt-BR" sz="2000" dirty="0" smtClean="0"/>
              <a:t>Coletar e rotular um grande conjunto de exemplos pode custar muito tempo, esforço, dinheiro...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 Hierárquica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 2 – Divisivo: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Processo inverso.</a:t>
            </a: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556" y="2491934"/>
            <a:ext cx="7223836" cy="2305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K-Means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É a técnica </a:t>
            </a:r>
            <a:r>
              <a:rPr lang="pt-BR" sz="2000" b="1" dirty="0" smtClean="0"/>
              <a:t>mais simples </a:t>
            </a:r>
            <a:r>
              <a:rPr lang="pt-BR" sz="2000" dirty="0" smtClean="0"/>
              <a:t>de aprendizagem não supervisionada. </a:t>
            </a:r>
          </a:p>
          <a:p>
            <a:endParaRPr lang="pt-BR" sz="2000" dirty="0" smtClean="0"/>
          </a:p>
          <a:p>
            <a:r>
              <a:rPr lang="pt-BR" sz="2000" dirty="0" smtClean="0"/>
              <a:t>Consiste em fixar </a:t>
            </a:r>
            <a:r>
              <a:rPr lang="pt-BR" sz="2000" b="1" dirty="0" smtClean="0"/>
              <a:t>k centróides </a:t>
            </a:r>
            <a:r>
              <a:rPr lang="pt-BR" sz="2000" dirty="0" smtClean="0"/>
              <a:t>(de maneira aleatória), um para cada grupo (clusters). </a:t>
            </a:r>
          </a:p>
          <a:p>
            <a:endParaRPr lang="pt-BR" sz="2000" dirty="0" smtClean="0"/>
          </a:p>
          <a:p>
            <a:r>
              <a:rPr lang="pt-BR" sz="2000" dirty="0" smtClean="0"/>
              <a:t>Associar cada indivíduo ao seu </a:t>
            </a:r>
            <a:r>
              <a:rPr lang="pt-BR" sz="2000" b="1" dirty="0" smtClean="0"/>
              <a:t>centróide mais próximo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Recalcular os centróides com base nos indivíduos classificados.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/>
              <a:t>(1) </a:t>
            </a:r>
            <a:r>
              <a:rPr lang="pt-BR" sz="2400" dirty="0" smtClean="0"/>
              <a:t>Selecione k centróides iniciais.</a:t>
            </a:r>
          </a:p>
          <a:p>
            <a:endParaRPr lang="pt-BR" sz="2400" dirty="0" smtClean="0"/>
          </a:p>
          <a:p>
            <a:pPr lvl="1">
              <a:buNone/>
            </a:pPr>
            <a:r>
              <a:rPr lang="pt-BR" sz="2400" b="1" dirty="0" smtClean="0"/>
              <a:t>(2) </a:t>
            </a:r>
            <a:r>
              <a:rPr lang="pt-BR" sz="2400" dirty="0" smtClean="0"/>
              <a:t>Forme k clusters associando cada exemplo ao seu centróide mais próximo.</a:t>
            </a:r>
          </a:p>
          <a:p>
            <a:pPr lvl="1"/>
            <a:endParaRPr lang="pt-BR" sz="2400" dirty="0" smtClean="0"/>
          </a:p>
          <a:p>
            <a:pPr lvl="1">
              <a:buNone/>
            </a:pPr>
            <a:r>
              <a:rPr lang="pt-BR" sz="2400" b="1" dirty="0" smtClean="0"/>
              <a:t>(3) </a:t>
            </a:r>
            <a:r>
              <a:rPr lang="pt-BR" sz="2400" dirty="0" smtClean="0"/>
              <a:t>Recalcule a posição dos centróides com base no centro de gravidade do cluster.</a:t>
            </a:r>
          </a:p>
          <a:p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(4) </a:t>
            </a:r>
            <a:r>
              <a:rPr lang="pt-BR" sz="2400" dirty="0" smtClean="0"/>
              <a:t>Repita os passos 2 e 3 até que os centróides não sejam mais movimentados.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			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</a:t>
            </a:r>
            <a:endParaRPr lang="pt-BR" sz="18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49" name="Oval 48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			        k = 3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1600" dirty="0" smtClean="0"/>
              <a:t>Seleciona-se k centróides iniciais.</a:t>
            </a:r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49" name="Oval 48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1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50" name="Oval 4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1" name="Straight Connector 20"/>
          <p:cNvCxnSpPr>
            <a:stCxn id="52" idx="0"/>
            <a:endCxn id="17" idx="3"/>
          </p:cNvCxnSpPr>
          <p:nvPr/>
        </p:nvCxnSpPr>
        <p:spPr bwMode="auto">
          <a:xfrm rot="5400000" flipH="1" flipV="1">
            <a:off x="3092885" y="3099333"/>
            <a:ext cx="300716" cy="214422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52" idx="5"/>
          </p:cNvCxnSpPr>
          <p:nvPr/>
        </p:nvCxnSpPr>
        <p:spPr bwMode="auto">
          <a:xfrm rot="16200000" flipH="1">
            <a:off x="3581766" y="3095132"/>
            <a:ext cx="454366" cy="123807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52" idx="6"/>
            <a:endCxn id="19" idx="2"/>
          </p:cNvCxnSpPr>
          <p:nvPr/>
        </p:nvCxnSpPr>
        <p:spPr bwMode="auto">
          <a:xfrm>
            <a:off x="3212232" y="3433102"/>
            <a:ext cx="2511896" cy="49481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50" name="Oval 4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1" name="Straight Connector 20"/>
          <p:cNvCxnSpPr>
            <a:stCxn id="51" idx="1"/>
            <a:endCxn id="17" idx="4"/>
          </p:cNvCxnSpPr>
          <p:nvPr/>
        </p:nvCxnSpPr>
        <p:spPr bwMode="auto">
          <a:xfrm rot="16200000" flipV="1">
            <a:off x="3373333" y="3182460"/>
            <a:ext cx="186470" cy="21293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51" idx="4"/>
            <a:endCxn id="18" idx="2"/>
          </p:cNvCxnSpPr>
          <p:nvPr/>
        </p:nvCxnSpPr>
        <p:spPr bwMode="auto">
          <a:xfrm rot="16200000" flipH="1">
            <a:off x="3682652" y="3264868"/>
            <a:ext cx="583503" cy="886614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51" idx="6"/>
            <a:endCxn id="19" idx="2"/>
          </p:cNvCxnSpPr>
          <p:nvPr/>
        </p:nvCxnSpPr>
        <p:spPr bwMode="auto">
          <a:xfrm>
            <a:off x="3607296" y="3340224"/>
            <a:ext cx="2116832" cy="587695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3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50" name="Oval 4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1" name="Straight Connector 20"/>
          <p:cNvCxnSpPr>
            <a:stCxn id="50" idx="2"/>
            <a:endCxn id="17" idx="6"/>
          </p:cNvCxnSpPr>
          <p:nvPr/>
        </p:nvCxnSpPr>
        <p:spPr bwMode="auto">
          <a:xfrm rot="10800000" flipV="1">
            <a:off x="3605074" y="2920751"/>
            <a:ext cx="462870" cy="2996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50" idx="5"/>
            <a:endCxn id="18" idx="0"/>
          </p:cNvCxnSpPr>
          <p:nvPr/>
        </p:nvCxnSpPr>
        <p:spPr bwMode="auto">
          <a:xfrm rot="16200000" flipH="1">
            <a:off x="3944374" y="3228285"/>
            <a:ext cx="876140" cy="36883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50" idx="6"/>
            <a:endCxn id="19" idx="2"/>
          </p:cNvCxnSpPr>
          <p:nvPr/>
        </p:nvCxnSpPr>
        <p:spPr bwMode="auto">
          <a:xfrm>
            <a:off x="4220344" y="2920752"/>
            <a:ext cx="1503784" cy="100716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4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50" name="Oval 4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1" name="Straight Connector 20"/>
          <p:cNvCxnSpPr>
            <a:stCxn id="57" idx="1"/>
            <a:endCxn id="17" idx="6"/>
          </p:cNvCxnSpPr>
          <p:nvPr/>
        </p:nvCxnSpPr>
        <p:spPr bwMode="auto">
          <a:xfrm rot="16200000" flipV="1">
            <a:off x="3601561" y="2954233"/>
            <a:ext cx="564223" cy="557196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57" idx="5"/>
            <a:endCxn id="18" idx="0"/>
          </p:cNvCxnSpPr>
          <p:nvPr/>
        </p:nvCxnSpPr>
        <p:spPr bwMode="auto">
          <a:xfrm rot="16200000" flipH="1">
            <a:off x="4304414" y="3588325"/>
            <a:ext cx="228068" cy="296829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57" idx="6"/>
            <a:endCxn id="19" idx="2"/>
          </p:cNvCxnSpPr>
          <p:nvPr/>
        </p:nvCxnSpPr>
        <p:spPr bwMode="auto">
          <a:xfrm>
            <a:off x="4292352" y="3568824"/>
            <a:ext cx="1431776" cy="359095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5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50" name="Oval 4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1" name="Straight Connector 20"/>
          <p:cNvCxnSpPr>
            <a:stCxn id="55" idx="3"/>
            <a:endCxn id="17" idx="6"/>
          </p:cNvCxnSpPr>
          <p:nvPr/>
        </p:nvCxnSpPr>
        <p:spPr bwMode="auto">
          <a:xfrm rot="5400000" flipH="1">
            <a:off x="3043622" y="3512171"/>
            <a:ext cx="1536083" cy="41318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55" idx="7"/>
            <a:endCxn id="18" idx="3"/>
          </p:cNvCxnSpPr>
          <p:nvPr/>
        </p:nvCxnSpPr>
        <p:spPr bwMode="auto">
          <a:xfrm rot="5400000" flipH="1" flipV="1">
            <a:off x="4156885" y="4074527"/>
            <a:ext cx="273644" cy="335378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55" idx="7"/>
            <a:endCxn id="19" idx="2"/>
          </p:cNvCxnSpPr>
          <p:nvPr/>
        </p:nvCxnSpPr>
        <p:spPr bwMode="auto">
          <a:xfrm rot="5400000" flipH="1" flipV="1">
            <a:off x="4699514" y="3354424"/>
            <a:ext cx="451119" cy="159811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Entretanto, podemos utilizar grandes quantidades de dados </a:t>
            </a:r>
            <a:r>
              <a:rPr lang="pt-BR" sz="2400" b="1" dirty="0" smtClean="0"/>
              <a:t>não rotulados</a:t>
            </a:r>
            <a:r>
              <a:rPr lang="pt-BR" sz="2400" dirty="0" smtClean="0"/>
              <a:t> para encontrar padrões existentes nestes dados. E somente depois supervisionar a rotulação dos agrupamentos encontrados.</a:t>
            </a:r>
          </a:p>
          <a:p>
            <a:endParaRPr lang="pt-BR" sz="2400" dirty="0" smtClean="0"/>
          </a:p>
          <a:p>
            <a:r>
              <a:rPr lang="pt-BR" sz="2400" dirty="0" smtClean="0"/>
              <a:t>Esta abordagem é bastante utilizada em aplicações de </a:t>
            </a:r>
            <a:r>
              <a:rPr lang="pt-BR" sz="2400" b="1" dirty="0" smtClean="0"/>
              <a:t>mineração de dados </a:t>
            </a:r>
            <a:r>
              <a:rPr lang="pt-BR" sz="2400" dirty="0" smtClean="0"/>
              <a:t>(</a:t>
            </a:r>
            <a:r>
              <a:rPr lang="pt-BR" sz="2400" dirty="0" err="1" smtClean="0"/>
              <a:t>datamining</a:t>
            </a:r>
            <a:r>
              <a:rPr lang="pt-BR" sz="2400" dirty="0" smtClean="0"/>
              <a:t>), onde o conteúdo de grandes bases de dados não é conhecido antecipadamente.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2874460" y="2539592"/>
            <a:ext cx="1513915" cy="1124407"/>
          </a:xfrm>
          <a:custGeom>
            <a:avLst/>
            <a:gdLst>
              <a:gd name="connsiteX0" fmla="*/ 0 w 1706488"/>
              <a:gd name="connsiteY0" fmla="*/ 684076 h 1368152"/>
              <a:gd name="connsiteX1" fmla="*/ 319523 w 1706488"/>
              <a:gd name="connsiteY1" fmla="*/ 150355 h 1368152"/>
              <a:gd name="connsiteX2" fmla="*/ 853245 w 1706488"/>
              <a:gd name="connsiteY2" fmla="*/ 1 h 1368152"/>
              <a:gd name="connsiteX3" fmla="*/ 1386967 w 1706488"/>
              <a:gd name="connsiteY3" fmla="*/ 150356 h 1368152"/>
              <a:gd name="connsiteX4" fmla="*/ 1706489 w 1706488"/>
              <a:gd name="connsiteY4" fmla="*/ 684078 h 1368152"/>
              <a:gd name="connsiteX5" fmla="*/ 1386966 w 1706488"/>
              <a:gd name="connsiteY5" fmla="*/ 1217800 h 1368152"/>
              <a:gd name="connsiteX6" fmla="*/ 853244 w 1706488"/>
              <a:gd name="connsiteY6" fmla="*/ 1368154 h 1368152"/>
              <a:gd name="connsiteX7" fmla="*/ 319522 w 1706488"/>
              <a:gd name="connsiteY7" fmla="*/ 1217799 h 1368152"/>
              <a:gd name="connsiteX8" fmla="*/ 0 w 1706488"/>
              <a:gd name="connsiteY8" fmla="*/ 684077 h 1368152"/>
              <a:gd name="connsiteX9" fmla="*/ 0 w 1706488"/>
              <a:gd name="connsiteY9" fmla="*/ 684076 h 1368152"/>
              <a:gd name="connsiteX0" fmla="*/ 247334 w 1706489"/>
              <a:gd name="connsiteY0" fmla="*/ 648071 h 1368153"/>
              <a:gd name="connsiteX1" fmla="*/ 319523 w 1706489"/>
              <a:gd name="connsiteY1" fmla="*/ 150354 h 1368153"/>
              <a:gd name="connsiteX2" fmla="*/ 853245 w 1706489"/>
              <a:gd name="connsiteY2" fmla="*/ 0 h 1368153"/>
              <a:gd name="connsiteX3" fmla="*/ 1386967 w 1706489"/>
              <a:gd name="connsiteY3" fmla="*/ 150355 h 1368153"/>
              <a:gd name="connsiteX4" fmla="*/ 1706489 w 1706489"/>
              <a:gd name="connsiteY4" fmla="*/ 684077 h 1368153"/>
              <a:gd name="connsiteX5" fmla="*/ 1386966 w 1706489"/>
              <a:gd name="connsiteY5" fmla="*/ 1217799 h 1368153"/>
              <a:gd name="connsiteX6" fmla="*/ 853244 w 1706489"/>
              <a:gd name="connsiteY6" fmla="*/ 1368153 h 1368153"/>
              <a:gd name="connsiteX7" fmla="*/ 319522 w 1706489"/>
              <a:gd name="connsiteY7" fmla="*/ 1217798 h 1368153"/>
              <a:gd name="connsiteX8" fmla="*/ 0 w 1706489"/>
              <a:gd name="connsiteY8" fmla="*/ 684076 h 1368153"/>
              <a:gd name="connsiteX9" fmla="*/ 247334 w 1706489"/>
              <a:gd name="connsiteY9" fmla="*/ 648071 h 1368153"/>
              <a:gd name="connsiteX0" fmla="*/ 129796 w 1588951"/>
              <a:gd name="connsiteY0" fmla="*/ 648071 h 1368153"/>
              <a:gd name="connsiteX1" fmla="*/ 201985 w 1588951"/>
              <a:gd name="connsiteY1" fmla="*/ 150354 h 1368153"/>
              <a:gd name="connsiteX2" fmla="*/ 735707 w 1588951"/>
              <a:gd name="connsiteY2" fmla="*/ 0 h 1368153"/>
              <a:gd name="connsiteX3" fmla="*/ 1269429 w 1588951"/>
              <a:gd name="connsiteY3" fmla="*/ 150355 h 1368153"/>
              <a:gd name="connsiteX4" fmla="*/ 1588951 w 1588951"/>
              <a:gd name="connsiteY4" fmla="*/ 684077 h 1368153"/>
              <a:gd name="connsiteX5" fmla="*/ 1269428 w 1588951"/>
              <a:gd name="connsiteY5" fmla="*/ 1217799 h 1368153"/>
              <a:gd name="connsiteX6" fmla="*/ 735706 w 1588951"/>
              <a:gd name="connsiteY6" fmla="*/ 1368153 h 1368153"/>
              <a:gd name="connsiteX7" fmla="*/ 201984 w 1588951"/>
              <a:gd name="connsiteY7" fmla="*/ 1217798 h 1368153"/>
              <a:gd name="connsiteX8" fmla="*/ 129796 w 1588951"/>
              <a:gd name="connsiteY8" fmla="*/ 864095 h 1368153"/>
              <a:gd name="connsiteX9" fmla="*/ 129796 w 1588951"/>
              <a:gd name="connsiteY9" fmla="*/ 648071 h 1368153"/>
              <a:gd name="connsiteX0" fmla="*/ 129796 w 1588951"/>
              <a:gd name="connsiteY0" fmla="*/ 671017 h 1391099"/>
              <a:gd name="connsiteX1" fmla="*/ 542018 w 1588951"/>
              <a:gd name="connsiteY1" fmla="*/ 310977 h 1391099"/>
              <a:gd name="connsiteX2" fmla="*/ 735707 w 1588951"/>
              <a:gd name="connsiteY2" fmla="*/ 22946 h 1391099"/>
              <a:gd name="connsiteX3" fmla="*/ 1269429 w 1588951"/>
              <a:gd name="connsiteY3" fmla="*/ 173301 h 1391099"/>
              <a:gd name="connsiteX4" fmla="*/ 1588951 w 1588951"/>
              <a:gd name="connsiteY4" fmla="*/ 707023 h 1391099"/>
              <a:gd name="connsiteX5" fmla="*/ 1269428 w 1588951"/>
              <a:gd name="connsiteY5" fmla="*/ 1240745 h 1391099"/>
              <a:gd name="connsiteX6" fmla="*/ 735706 w 1588951"/>
              <a:gd name="connsiteY6" fmla="*/ 1391099 h 1391099"/>
              <a:gd name="connsiteX7" fmla="*/ 201984 w 1588951"/>
              <a:gd name="connsiteY7" fmla="*/ 1240744 h 1391099"/>
              <a:gd name="connsiteX8" fmla="*/ 129796 w 1588951"/>
              <a:gd name="connsiteY8" fmla="*/ 887041 h 1391099"/>
              <a:gd name="connsiteX9" fmla="*/ 129796 w 1588951"/>
              <a:gd name="connsiteY9" fmla="*/ 671017 h 1391099"/>
              <a:gd name="connsiteX0" fmla="*/ 129796 w 1588951"/>
              <a:gd name="connsiteY0" fmla="*/ 595036 h 1315118"/>
              <a:gd name="connsiteX1" fmla="*/ 542018 w 1588951"/>
              <a:gd name="connsiteY1" fmla="*/ 234996 h 1315118"/>
              <a:gd name="connsiteX2" fmla="*/ 1036686 w 1588951"/>
              <a:gd name="connsiteY2" fmla="*/ 234996 h 1315118"/>
              <a:gd name="connsiteX3" fmla="*/ 1269429 w 1588951"/>
              <a:gd name="connsiteY3" fmla="*/ 97320 h 1315118"/>
              <a:gd name="connsiteX4" fmla="*/ 1588951 w 1588951"/>
              <a:gd name="connsiteY4" fmla="*/ 631042 h 1315118"/>
              <a:gd name="connsiteX5" fmla="*/ 1269428 w 1588951"/>
              <a:gd name="connsiteY5" fmla="*/ 1164764 h 1315118"/>
              <a:gd name="connsiteX6" fmla="*/ 735706 w 1588951"/>
              <a:gd name="connsiteY6" fmla="*/ 1315118 h 1315118"/>
              <a:gd name="connsiteX7" fmla="*/ 201984 w 1588951"/>
              <a:gd name="connsiteY7" fmla="*/ 1164763 h 1315118"/>
              <a:gd name="connsiteX8" fmla="*/ 129796 w 1588951"/>
              <a:gd name="connsiteY8" fmla="*/ 811060 h 1315118"/>
              <a:gd name="connsiteX9" fmla="*/ 129796 w 1588951"/>
              <a:gd name="connsiteY9" fmla="*/ 595036 h 1315118"/>
              <a:gd name="connsiteX0" fmla="*/ 129796 w 1733338"/>
              <a:gd name="connsiteY0" fmla="*/ 457360 h 1177442"/>
              <a:gd name="connsiteX1" fmla="*/ 542018 w 1733338"/>
              <a:gd name="connsiteY1" fmla="*/ 97320 h 1177442"/>
              <a:gd name="connsiteX2" fmla="*/ 1036686 w 1733338"/>
              <a:gd name="connsiteY2" fmla="*/ 97320 h 1177442"/>
              <a:gd name="connsiteX3" fmla="*/ 1531354 w 1733338"/>
              <a:gd name="connsiteY3" fmla="*/ 241335 h 1177442"/>
              <a:gd name="connsiteX4" fmla="*/ 1588951 w 1733338"/>
              <a:gd name="connsiteY4" fmla="*/ 493366 h 1177442"/>
              <a:gd name="connsiteX5" fmla="*/ 1269428 w 1733338"/>
              <a:gd name="connsiteY5" fmla="*/ 1027088 h 1177442"/>
              <a:gd name="connsiteX6" fmla="*/ 735706 w 1733338"/>
              <a:gd name="connsiteY6" fmla="*/ 1177442 h 1177442"/>
              <a:gd name="connsiteX7" fmla="*/ 201984 w 1733338"/>
              <a:gd name="connsiteY7" fmla="*/ 1027087 h 1177442"/>
              <a:gd name="connsiteX8" fmla="*/ 129796 w 1733338"/>
              <a:gd name="connsiteY8" fmla="*/ 673384 h 1177442"/>
              <a:gd name="connsiteX9" fmla="*/ 129796 w 1733338"/>
              <a:gd name="connsiteY9" fmla="*/ 457360 h 1177442"/>
              <a:gd name="connsiteX0" fmla="*/ 129796 w 1733338"/>
              <a:gd name="connsiteY0" fmla="*/ 457360 h 1212390"/>
              <a:gd name="connsiteX1" fmla="*/ 542018 w 1733338"/>
              <a:gd name="connsiteY1" fmla="*/ 97320 h 1212390"/>
              <a:gd name="connsiteX2" fmla="*/ 1036686 w 1733338"/>
              <a:gd name="connsiteY2" fmla="*/ 97320 h 1212390"/>
              <a:gd name="connsiteX3" fmla="*/ 1531354 w 1733338"/>
              <a:gd name="connsiteY3" fmla="*/ 241335 h 1212390"/>
              <a:gd name="connsiteX4" fmla="*/ 1588951 w 1733338"/>
              <a:gd name="connsiteY4" fmla="*/ 493366 h 1212390"/>
              <a:gd name="connsiteX5" fmla="*/ 1119131 w 1733338"/>
              <a:gd name="connsiteY5" fmla="*/ 817399 h 1212390"/>
              <a:gd name="connsiteX6" fmla="*/ 735706 w 1733338"/>
              <a:gd name="connsiteY6" fmla="*/ 1177442 h 1212390"/>
              <a:gd name="connsiteX7" fmla="*/ 201984 w 1733338"/>
              <a:gd name="connsiteY7" fmla="*/ 1027087 h 1212390"/>
              <a:gd name="connsiteX8" fmla="*/ 129796 w 1733338"/>
              <a:gd name="connsiteY8" fmla="*/ 673384 h 1212390"/>
              <a:gd name="connsiteX9" fmla="*/ 129796 w 1733338"/>
              <a:gd name="connsiteY9" fmla="*/ 457360 h 1212390"/>
              <a:gd name="connsiteX0" fmla="*/ 129796 w 1733338"/>
              <a:gd name="connsiteY0" fmla="*/ 457360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129796 w 1733338"/>
              <a:gd name="connsiteY9" fmla="*/ 457360 h 1124407"/>
              <a:gd name="connsiteX0" fmla="*/ 377129 w 1733338"/>
              <a:gd name="connsiteY0" fmla="*/ 529368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377129 w 1733338"/>
              <a:gd name="connsiteY9" fmla="*/ 529368 h 1124407"/>
              <a:gd name="connsiteX0" fmla="*/ 377129 w 1733338"/>
              <a:gd name="connsiteY0" fmla="*/ 529368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377129 w 1733338"/>
              <a:gd name="connsiteY9" fmla="*/ 529368 h 1124407"/>
              <a:gd name="connsiteX0" fmla="*/ 377129 w 1733338"/>
              <a:gd name="connsiteY0" fmla="*/ 529368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5 w 1733338"/>
              <a:gd name="connsiteY8" fmla="*/ 745392 h 1124407"/>
              <a:gd name="connsiteX9" fmla="*/ 377129 w 1733338"/>
              <a:gd name="connsiteY9" fmla="*/ 529368 h 1124407"/>
              <a:gd name="connsiteX0" fmla="*/ 377129 w 1733338"/>
              <a:gd name="connsiteY0" fmla="*/ 529368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5 w 1733338"/>
              <a:gd name="connsiteY8" fmla="*/ 745392 h 1124407"/>
              <a:gd name="connsiteX9" fmla="*/ 377129 w 1733338"/>
              <a:gd name="connsiteY9" fmla="*/ 529368 h 112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3338" h="1124407">
                <a:moveTo>
                  <a:pt x="377129" y="529368"/>
                </a:moveTo>
                <a:cubicBezTo>
                  <a:pt x="377129" y="321810"/>
                  <a:pt x="340034" y="227151"/>
                  <a:pt x="542018" y="97320"/>
                </a:cubicBezTo>
                <a:cubicBezTo>
                  <a:pt x="693423" y="0"/>
                  <a:pt x="871797" y="73318"/>
                  <a:pt x="1036686" y="97320"/>
                </a:cubicBezTo>
                <a:cubicBezTo>
                  <a:pt x="1201575" y="121323"/>
                  <a:pt x="1379949" y="144015"/>
                  <a:pt x="1531354" y="241335"/>
                </a:cubicBezTo>
                <a:cubicBezTo>
                  <a:pt x="1733338" y="371167"/>
                  <a:pt x="1657655" y="397355"/>
                  <a:pt x="1588951" y="493366"/>
                </a:cubicBezTo>
                <a:cubicBezTo>
                  <a:pt x="1520247" y="589377"/>
                  <a:pt x="1321116" y="687567"/>
                  <a:pt x="1119131" y="817399"/>
                </a:cubicBezTo>
                <a:cubicBezTo>
                  <a:pt x="967726" y="914719"/>
                  <a:pt x="777321" y="998475"/>
                  <a:pt x="624463" y="1033423"/>
                </a:cubicBezTo>
                <a:cubicBezTo>
                  <a:pt x="471605" y="1068371"/>
                  <a:pt x="353389" y="1124407"/>
                  <a:pt x="201984" y="1027087"/>
                </a:cubicBezTo>
                <a:cubicBezTo>
                  <a:pt x="0" y="897255"/>
                  <a:pt x="37928" y="862962"/>
                  <a:pt x="129795" y="745392"/>
                </a:cubicBezTo>
                <a:cubicBezTo>
                  <a:pt x="212239" y="697387"/>
                  <a:pt x="308484" y="621394"/>
                  <a:pt x="377129" y="529368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065782" y="3017591"/>
            <a:ext cx="1513915" cy="1227298"/>
          </a:xfrm>
          <a:custGeom>
            <a:avLst/>
            <a:gdLst>
              <a:gd name="connsiteX0" fmla="*/ 0 w 1706488"/>
              <a:gd name="connsiteY0" fmla="*/ 684076 h 1368152"/>
              <a:gd name="connsiteX1" fmla="*/ 319523 w 1706488"/>
              <a:gd name="connsiteY1" fmla="*/ 150355 h 1368152"/>
              <a:gd name="connsiteX2" fmla="*/ 853245 w 1706488"/>
              <a:gd name="connsiteY2" fmla="*/ 1 h 1368152"/>
              <a:gd name="connsiteX3" fmla="*/ 1386967 w 1706488"/>
              <a:gd name="connsiteY3" fmla="*/ 150356 h 1368152"/>
              <a:gd name="connsiteX4" fmla="*/ 1706489 w 1706488"/>
              <a:gd name="connsiteY4" fmla="*/ 684078 h 1368152"/>
              <a:gd name="connsiteX5" fmla="*/ 1386966 w 1706488"/>
              <a:gd name="connsiteY5" fmla="*/ 1217800 h 1368152"/>
              <a:gd name="connsiteX6" fmla="*/ 853244 w 1706488"/>
              <a:gd name="connsiteY6" fmla="*/ 1368154 h 1368152"/>
              <a:gd name="connsiteX7" fmla="*/ 319522 w 1706488"/>
              <a:gd name="connsiteY7" fmla="*/ 1217799 h 1368152"/>
              <a:gd name="connsiteX8" fmla="*/ 0 w 1706488"/>
              <a:gd name="connsiteY8" fmla="*/ 684077 h 1368152"/>
              <a:gd name="connsiteX9" fmla="*/ 0 w 1706488"/>
              <a:gd name="connsiteY9" fmla="*/ 684076 h 1368152"/>
              <a:gd name="connsiteX0" fmla="*/ 247334 w 1706489"/>
              <a:gd name="connsiteY0" fmla="*/ 648071 h 1368153"/>
              <a:gd name="connsiteX1" fmla="*/ 319523 w 1706489"/>
              <a:gd name="connsiteY1" fmla="*/ 150354 h 1368153"/>
              <a:gd name="connsiteX2" fmla="*/ 853245 w 1706489"/>
              <a:gd name="connsiteY2" fmla="*/ 0 h 1368153"/>
              <a:gd name="connsiteX3" fmla="*/ 1386967 w 1706489"/>
              <a:gd name="connsiteY3" fmla="*/ 150355 h 1368153"/>
              <a:gd name="connsiteX4" fmla="*/ 1706489 w 1706489"/>
              <a:gd name="connsiteY4" fmla="*/ 684077 h 1368153"/>
              <a:gd name="connsiteX5" fmla="*/ 1386966 w 1706489"/>
              <a:gd name="connsiteY5" fmla="*/ 1217799 h 1368153"/>
              <a:gd name="connsiteX6" fmla="*/ 853244 w 1706489"/>
              <a:gd name="connsiteY6" fmla="*/ 1368153 h 1368153"/>
              <a:gd name="connsiteX7" fmla="*/ 319522 w 1706489"/>
              <a:gd name="connsiteY7" fmla="*/ 1217798 h 1368153"/>
              <a:gd name="connsiteX8" fmla="*/ 0 w 1706489"/>
              <a:gd name="connsiteY8" fmla="*/ 684076 h 1368153"/>
              <a:gd name="connsiteX9" fmla="*/ 247334 w 1706489"/>
              <a:gd name="connsiteY9" fmla="*/ 648071 h 1368153"/>
              <a:gd name="connsiteX0" fmla="*/ 129796 w 1588951"/>
              <a:gd name="connsiteY0" fmla="*/ 648071 h 1368153"/>
              <a:gd name="connsiteX1" fmla="*/ 201985 w 1588951"/>
              <a:gd name="connsiteY1" fmla="*/ 150354 h 1368153"/>
              <a:gd name="connsiteX2" fmla="*/ 735707 w 1588951"/>
              <a:gd name="connsiteY2" fmla="*/ 0 h 1368153"/>
              <a:gd name="connsiteX3" fmla="*/ 1269429 w 1588951"/>
              <a:gd name="connsiteY3" fmla="*/ 150355 h 1368153"/>
              <a:gd name="connsiteX4" fmla="*/ 1588951 w 1588951"/>
              <a:gd name="connsiteY4" fmla="*/ 684077 h 1368153"/>
              <a:gd name="connsiteX5" fmla="*/ 1269428 w 1588951"/>
              <a:gd name="connsiteY5" fmla="*/ 1217799 h 1368153"/>
              <a:gd name="connsiteX6" fmla="*/ 735706 w 1588951"/>
              <a:gd name="connsiteY6" fmla="*/ 1368153 h 1368153"/>
              <a:gd name="connsiteX7" fmla="*/ 201984 w 1588951"/>
              <a:gd name="connsiteY7" fmla="*/ 1217798 h 1368153"/>
              <a:gd name="connsiteX8" fmla="*/ 129796 w 1588951"/>
              <a:gd name="connsiteY8" fmla="*/ 864095 h 1368153"/>
              <a:gd name="connsiteX9" fmla="*/ 129796 w 1588951"/>
              <a:gd name="connsiteY9" fmla="*/ 648071 h 1368153"/>
              <a:gd name="connsiteX0" fmla="*/ 129796 w 1588951"/>
              <a:gd name="connsiteY0" fmla="*/ 671017 h 1391099"/>
              <a:gd name="connsiteX1" fmla="*/ 542018 w 1588951"/>
              <a:gd name="connsiteY1" fmla="*/ 310977 h 1391099"/>
              <a:gd name="connsiteX2" fmla="*/ 735707 w 1588951"/>
              <a:gd name="connsiteY2" fmla="*/ 22946 h 1391099"/>
              <a:gd name="connsiteX3" fmla="*/ 1269429 w 1588951"/>
              <a:gd name="connsiteY3" fmla="*/ 173301 h 1391099"/>
              <a:gd name="connsiteX4" fmla="*/ 1588951 w 1588951"/>
              <a:gd name="connsiteY4" fmla="*/ 707023 h 1391099"/>
              <a:gd name="connsiteX5" fmla="*/ 1269428 w 1588951"/>
              <a:gd name="connsiteY5" fmla="*/ 1240745 h 1391099"/>
              <a:gd name="connsiteX6" fmla="*/ 735706 w 1588951"/>
              <a:gd name="connsiteY6" fmla="*/ 1391099 h 1391099"/>
              <a:gd name="connsiteX7" fmla="*/ 201984 w 1588951"/>
              <a:gd name="connsiteY7" fmla="*/ 1240744 h 1391099"/>
              <a:gd name="connsiteX8" fmla="*/ 129796 w 1588951"/>
              <a:gd name="connsiteY8" fmla="*/ 887041 h 1391099"/>
              <a:gd name="connsiteX9" fmla="*/ 129796 w 1588951"/>
              <a:gd name="connsiteY9" fmla="*/ 671017 h 1391099"/>
              <a:gd name="connsiteX0" fmla="*/ 129796 w 1588951"/>
              <a:gd name="connsiteY0" fmla="*/ 595036 h 1315118"/>
              <a:gd name="connsiteX1" fmla="*/ 542018 w 1588951"/>
              <a:gd name="connsiteY1" fmla="*/ 234996 h 1315118"/>
              <a:gd name="connsiteX2" fmla="*/ 1036686 w 1588951"/>
              <a:gd name="connsiteY2" fmla="*/ 234996 h 1315118"/>
              <a:gd name="connsiteX3" fmla="*/ 1269429 w 1588951"/>
              <a:gd name="connsiteY3" fmla="*/ 97320 h 1315118"/>
              <a:gd name="connsiteX4" fmla="*/ 1588951 w 1588951"/>
              <a:gd name="connsiteY4" fmla="*/ 631042 h 1315118"/>
              <a:gd name="connsiteX5" fmla="*/ 1269428 w 1588951"/>
              <a:gd name="connsiteY5" fmla="*/ 1164764 h 1315118"/>
              <a:gd name="connsiteX6" fmla="*/ 735706 w 1588951"/>
              <a:gd name="connsiteY6" fmla="*/ 1315118 h 1315118"/>
              <a:gd name="connsiteX7" fmla="*/ 201984 w 1588951"/>
              <a:gd name="connsiteY7" fmla="*/ 1164763 h 1315118"/>
              <a:gd name="connsiteX8" fmla="*/ 129796 w 1588951"/>
              <a:gd name="connsiteY8" fmla="*/ 811060 h 1315118"/>
              <a:gd name="connsiteX9" fmla="*/ 129796 w 1588951"/>
              <a:gd name="connsiteY9" fmla="*/ 595036 h 1315118"/>
              <a:gd name="connsiteX0" fmla="*/ 129796 w 1733338"/>
              <a:gd name="connsiteY0" fmla="*/ 457360 h 1177442"/>
              <a:gd name="connsiteX1" fmla="*/ 542018 w 1733338"/>
              <a:gd name="connsiteY1" fmla="*/ 97320 h 1177442"/>
              <a:gd name="connsiteX2" fmla="*/ 1036686 w 1733338"/>
              <a:gd name="connsiteY2" fmla="*/ 97320 h 1177442"/>
              <a:gd name="connsiteX3" fmla="*/ 1531354 w 1733338"/>
              <a:gd name="connsiteY3" fmla="*/ 241335 h 1177442"/>
              <a:gd name="connsiteX4" fmla="*/ 1588951 w 1733338"/>
              <a:gd name="connsiteY4" fmla="*/ 493366 h 1177442"/>
              <a:gd name="connsiteX5" fmla="*/ 1269428 w 1733338"/>
              <a:gd name="connsiteY5" fmla="*/ 1027088 h 1177442"/>
              <a:gd name="connsiteX6" fmla="*/ 735706 w 1733338"/>
              <a:gd name="connsiteY6" fmla="*/ 1177442 h 1177442"/>
              <a:gd name="connsiteX7" fmla="*/ 201984 w 1733338"/>
              <a:gd name="connsiteY7" fmla="*/ 1027087 h 1177442"/>
              <a:gd name="connsiteX8" fmla="*/ 129796 w 1733338"/>
              <a:gd name="connsiteY8" fmla="*/ 673384 h 1177442"/>
              <a:gd name="connsiteX9" fmla="*/ 129796 w 1733338"/>
              <a:gd name="connsiteY9" fmla="*/ 457360 h 1177442"/>
              <a:gd name="connsiteX0" fmla="*/ 129796 w 1733338"/>
              <a:gd name="connsiteY0" fmla="*/ 457360 h 1212390"/>
              <a:gd name="connsiteX1" fmla="*/ 542018 w 1733338"/>
              <a:gd name="connsiteY1" fmla="*/ 97320 h 1212390"/>
              <a:gd name="connsiteX2" fmla="*/ 1036686 w 1733338"/>
              <a:gd name="connsiteY2" fmla="*/ 97320 h 1212390"/>
              <a:gd name="connsiteX3" fmla="*/ 1531354 w 1733338"/>
              <a:gd name="connsiteY3" fmla="*/ 241335 h 1212390"/>
              <a:gd name="connsiteX4" fmla="*/ 1588951 w 1733338"/>
              <a:gd name="connsiteY4" fmla="*/ 493366 h 1212390"/>
              <a:gd name="connsiteX5" fmla="*/ 1119131 w 1733338"/>
              <a:gd name="connsiteY5" fmla="*/ 817399 h 1212390"/>
              <a:gd name="connsiteX6" fmla="*/ 735706 w 1733338"/>
              <a:gd name="connsiteY6" fmla="*/ 1177442 h 1212390"/>
              <a:gd name="connsiteX7" fmla="*/ 201984 w 1733338"/>
              <a:gd name="connsiteY7" fmla="*/ 1027087 h 1212390"/>
              <a:gd name="connsiteX8" fmla="*/ 129796 w 1733338"/>
              <a:gd name="connsiteY8" fmla="*/ 673384 h 1212390"/>
              <a:gd name="connsiteX9" fmla="*/ 129796 w 1733338"/>
              <a:gd name="connsiteY9" fmla="*/ 457360 h 1212390"/>
              <a:gd name="connsiteX0" fmla="*/ 129796 w 1733338"/>
              <a:gd name="connsiteY0" fmla="*/ 457360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129796 w 1733338"/>
              <a:gd name="connsiteY9" fmla="*/ 457360 h 1124407"/>
              <a:gd name="connsiteX0" fmla="*/ 129796 w 1733338"/>
              <a:gd name="connsiteY0" fmla="*/ 457360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319115 w 1733338"/>
              <a:gd name="connsiteY5" fmla="*/ 1008112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129796 w 1733338"/>
              <a:gd name="connsiteY9" fmla="*/ 457360 h 1124407"/>
              <a:gd name="connsiteX0" fmla="*/ 129796 w 1733338"/>
              <a:gd name="connsiteY0" fmla="*/ 457360 h 1227298"/>
              <a:gd name="connsiteX1" fmla="*/ 542018 w 1733338"/>
              <a:gd name="connsiteY1" fmla="*/ 97320 h 1227298"/>
              <a:gd name="connsiteX2" fmla="*/ 1036686 w 1733338"/>
              <a:gd name="connsiteY2" fmla="*/ 97320 h 1227298"/>
              <a:gd name="connsiteX3" fmla="*/ 1531354 w 1733338"/>
              <a:gd name="connsiteY3" fmla="*/ 241335 h 1227298"/>
              <a:gd name="connsiteX4" fmla="*/ 1588951 w 1733338"/>
              <a:gd name="connsiteY4" fmla="*/ 493366 h 1227298"/>
              <a:gd name="connsiteX5" fmla="*/ 1319115 w 1733338"/>
              <a:gd name="connsiteY5" fmla="*/ 1008112 h 1227298"/>
              <a:gd name="connsiteX6" fmla="*/ 742002 w 1733338"/>
              <a:gd name="connsiteY6" fmla="*/ 1224136 h 1227298"/>
              <a:gd name="connsiteX7" fmla="*/ 201984 w 1733338"/>
              <a:gd name="connsiteY7" fmla="*/ 1027087 h 1227298"/>
              <a:gd name="connsiteX8" fmla="*/ 129796 w 1733338"/>
              <a:gd name="connsiteY8" fmla="*/ 673384 h 1227298"/>
              <a:gd name="connsiteX9" fmla="*/ 129796 w 1733338"/>
              <a:gd name="connsiteY9" fmla="*/ 457360 h 122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3338" h="1227298">
                <a:moveTo>
                  <a:pt x="129796" y="457360"/>
                </a:moveTo>
                <a:cubicBezTo>
                  <a:pt x="129796" y="249802"/>
                  <a:pt x="340034" y="227151"/>
                  <a:pt x="542018" y="97320"/>
                </a:cubicBezTo>
                <a:cubicBezTo>
                  <a:pt x="693423" y="0"/>
                  <a:pt x="871797" y="73318"/>
                  <a:pt x="1036686" y="97320"/>
                </a:cubicBezTo>
                <a:cubicBezTo>
                  <a:pt x="1201575" y="121323"/>
                  <a:pt x="1379949" y="144015"/>
                  <a:pt x="1531354" y="241335"/>
                </a:cubicBezTo>
                <a:cubicBezTo>
                  <a:pt x="1733338" y="371167"/>
                  <a:pt x="1624324" y="365570"/>
                  <a:pt x="1588951" y="493366"/>
                </a:cubicBezTo>
                <a:cubicBezTo>
                  <a:pt x="1553578" y="621162"/>
                  <a:pt x="1521100" y="878280"/>
                  <a:pt x="1319115" y="1008112"/>
                </a:cubicBezTo>
                <a:cubicBezTo>
                  <a:pt x="1167710" y="1105432"/>
                  <a:pt x="928190" y="1220974"/>
                  <a:pt x="742002" y="1224136"/>
                </a:cubicBezTo>
                <a:cubicBezTo>
                  <a:pt x="555814" y="1227298"/>
                  <a:pt x="353389" y="1124407"/>
                  <a:pt x="201984" y="1027087"/>
                </a:cubicBezTo>
                <a:cubicBezTo>
                  <a:pt x="0" y="897255"/>
                  <a:pt x="129796" y="880942"/>
                  <a:pt x="129796" y="673384"/>
                </a:cubicBezTo>
                <a:lnTo>
                  <a:pt x="129796" y="457360"/>
                </a:lnTo>
                <a:close/>
              </a:path>
            </a:pathLst>
          </a:custGeom>
          <a:solidFill>
            <a:srgbClr val="8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lvl="1">
              <a:buNone/>
            </a:pPr>
            <a:r>
              <a:rPr lang="pt-BR" sz="2400" dirty="0" smtClean="0"/>
              <a:t>	</a:t>
            </a:r>
          </a:p>
          <a:p>
            <a:pPr lvl="1">
              <a:buNone/>
            </a:pPr>
            <a:endParaRPr lang="pt-BR" sz="400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err="1" smtClean="0"/>
              <a:t>n</a:t>
            </a:r>
            <a:r>
              <a:rPr lang="en-US" sz="1800" baseline="30000" dirty="0" err="1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  <a:p>
            <a:endParaRPr lang="pt-BR" sz="2400" dirty="0" smtClean="0"/>
          </a:p>
        </p:txBody>
      </p:sp>
      <p:sp>
        <p:nvSpPr>
          <p:cNvPr id="24" name="Freeform 23"/>
          <p:cNvSpPr/>
          <p:nvPr/>
        </p:nvSpPr>
        <p:spPr>
          <a:xfrm>
            <a:off x="3747515" y="3356993"/>
            <a:ext cx="1256533" cy="1836204"/>
          </a:xfrm>
          <a:custGeom>
            <a:avLst/>
            <a:gdLst>
              <a:gd name="connsiteX0" fmla="*/ 0 w 1706488"/>
              <a:gd name="connsiteY0" fmla="*/ 684076 h 1368152"/>
              <a:gd name="connsiteX1" fmla="*/ 319523 w 1706488"/>
              <a:gd name="connsiteY1" fmla="*/ 150355 h 1368152"/>
              <a:gd name="connsiteX2" fmla="*/ 853245 w 1706488"/>
              <a:gd name="connsiteY2" fmla="*/ 1 h 1368152"/>
              <a:gd name="connsiteX3" fmla="*/ 1386967 w 1706488"/>
              <a:gd name="connsiteY3" fmla="*/ 150356 h 1368152"/>
              <a:gd name="connsiteX4" fmla="*/ 1706489 w 1706488"/>
              <a:gd name="connsiteY4" fmla="*/ 684078 h 1368152"/>
              <a:gd name="connsiteX5" fmla="*/ 1386966 w 1706488"/>
              <a:gd name="connsiteY5" fmla="*/ 1217800 h 1368152"/>
              <a:gd name="connsiteX6" fmla="*/ 853244 w 1706488"/>
              <a:gd name="connsiteY6" fmla="*/ 1368154 h 1368152"/>
              <a:gd name="connsiteX7" fmla="*/ 319522 w 1706488"/>
              <a:gd name="connsiteY7" fmla="*/ 1217799 h 1368152"/>
              <a:gd name="connsiteX8" fmla="*/ 0 w 1706488"/>
              <a:gd name="connsiteY8" fmla="*/ 684077 h 1368152"/>
              <a:gd name="connsiteX9" fmla="*/ 0 w 1706488"/>
              <a:gd name="connsiteY9" fmla="*/ 684076 h 1368152"/>
              <a:gd name="connsiteX0" fmla="*/ 247334 w 1706489"/>
              <a:gd name="connsiteY0" fmla="*/ 648071 h 1368153"/>
              <a:gd name="connsiteX1" fmla="*/ 319523 w 1706489"/>
              <a:gd name="connsiteY1" fmla="*/ 150354 h 1368153"/>
              <a:gd name="connsiteX2" fmla="*/ 853245 w 1706489"/>
              <a:gd name="connsiteY2" fmla="*/ 0 h 1368153"/>
              <a:gd name="connsiteX3" fmla="*/ 1386967 w 1706489"/>
              <a:gd name="connsiteY3" fmla="*/ 150355 h 1368153"/>
              <a:gd name="connsiteX4" fmla="*/ 1706489 w 1706489"/>
              <a:gd name="connsiteY4" fmla="*/ 684077 h 1368153"/>
              <a:gd name="connsiteX5" fmla="*/ 1386966 w 1706489"/>
              <a:gd name="connsiteY5" fmla="*/ 1217799 h 1368153"/>
              <a:gd name="connsiteX6" fmla="*/ 853244 w 1706489"/>
              <a:gd name="connsiteY6" fmla="*/ 1368153 h 1368153"/>
              <a:gd name="connsiteX7" fmla="*/ 319522 w 1706489"/>
              <a:gd name="connsiteY7" fmla="*/ 1217798 h 1368153"/>
              <a:gd name="connsiteX8" fmla="*/ 0 w 1706489"/>
              <a:gd name="connsiteY8" fmla="*/ 684076 h 1368153"/>
              <a:gd name="connsiteX9" fmla="*/ 247334 w 1706489"/>
              <a:gd name="connsiteY9" fmla="*/ 648071 h 1368153"/>
              <a:gd name="connsiteX0" fmla="*/ 129796 w 1588951"/>
              <a:gd name="connsiteY0" fmla="*/ 648071 h 1368153"/>
              <a:gd name="connsiteX1" fmla="*/ 201985 w 1588951"/>
              <a:gd name="connsiteY1" fmla="*/ 150354 h 1368153"/>
              <a:gd name="connsiteX2" fmla="*/ 735707 w 1588951"/>
              <a:gd name="connsiteY2" fmla="*/ 0 h 1368153"/>
              <a:gd name="connsiteX3" fmla="*/ 1269429 w 1588951"/>
              <a:gd name="connsiteY3" fmla="*/ 150355 h 1368153"/>
              <a:gd name="connsiteX4" fmla="*/ 1588951 w 1588951"/>
              <a:gd name="connsiteY4" fmla="*/ 684077 h 1368153"/>
              <a:gd name="connsiteX5" fmla="*/ 1269428 w 1588951"/>
              <a:gd name="connsiteY5" fmla="*/ 1217799 h 1368153"/>
              <a:gd name="connsiteX6" fmla="*/ 735706 w 1588951"/>
              <a:gd name="connsiteY6" fmla="*/ 1368153 h 1368153"/>
              <a:gd name="connsiteX7" fmla="*/ 201984 w 1588951"/>
              <a:gd name="connsiteY7" fmla="*/ 1217798 h 1368153"/>
              <a:gd name="connsiteX8" fmla="*/ 129796 w 1588951"/>
              <a:gd name="connsiteY8" fmla="*/ 864095 h 1368153"/>
              <a:gd name="connsiteX9" fmla="*/ 129796 w 1588951"/>
              <a:gd name="connsiteY9" fmla="*/ 648071 h 1368153"/>
              <a:gd name="connsiteX0" fmla="*/ 129796 w 1588951"/>
              <a:gd name="connsiteY0" fmla="*/ 671017 h 1391099"/>
              <a:gd name="connsiteX1" fmla="*/ 542018 w 1588951"/>
              <a:gd name="connsiteY1" fmla="*/ 310977 h 1391099"/>
              <a:gd name="connsiteX2" fmla="*/ 735707 w 1588951"/>
              <a:gd name="connsiteY2" fmla="*/ 22946 h 1391099"/>
              <a:gd name="connsiteX3" fmla="*/ 1269429 w 1588951"/>
              <a:gd name="connsiteY3" fmla="*/ 173301 h 1391099"/>
              <a:gd name="connsiteX4" fmla="*/ 1588951 w 1588951"/>
              <a:gd name="connsiteY4" fmla="*/ 707023 h 1391099"/>
              <a:gd name="connsiteX5" fmla="*/ 1269428 w 1588951"/>
              <a:gd name="connsiteY5" fmla="*/ 1240745 h 1391099"/>
              <a:gd name="connsiteX6" fmla="*/ 735706 w 1588951"/>
              <a:gd name="connsiteY6" fmla="*/ 1391099 h 1391099"/>
              <a:gd name="connsiteX7" fmla="*/ 201984 w 1588951"/>
              <a:gd name="connsiteY7" fmla="*/ 1240744 h 1391099"/>
              <a:gd name="connsiteX8" fmla="*/ 129796 w 1588951"/>
              <a:gd name="connsiteY8" fmla="*/ 887041 h 1391099"/>
              <a:gd name="connsiteX9" fmla="*/ 129796 w 1588951"/>
              <a:gd name="connsiteY9" fmla="*/ 671017 h 1391099"/>
              <a:gd name="connsiteX0" fmla="*/ 129796 w 1588951"/>
              <a:gd name="connsiteY0" fmla="*/ 595036 h 1315118"/>
              <a:gd name="connsiteX1" fmla="*/ 542018 w 1588951"/>
              <a:gd name="connsiteY1" fmla="*/ 234996 h 1315118"/>
              <a:gd name="connsiteX2" fmla="*/ 1036686 w 1588951"/>
              <a:gd name="connsiteY2" fmla="*/ 234996 h 1315118"/>
              <a:gd name="connsiteX3" fmla="*/ 1269429 w 1588951"/>
              <a:gd name="connsiteY3" fmla="*/ 97320 h 1315118"/>
              <a:gd name="connsiteX4" fmla="*/ 1588951 w 1588951"/>
              <a:gd name="connsiteY4" fmla="*/ 631042 h 1315118"/>
              <a:gd name="connsiteX5" fmla="*/ 1269428 w 1588951"/>
              <a:gd name="connsiteY5" fmla="*/ 1164764 h 1315118"/>
              <a:gd name="connsiteX6" fmla="*/ 735706 w 1588951"/>
              <a:gd name="connsiteY6" fmla="*/ 1315118 h 1315118"/>
              <a:gd name="connsiteX7" fmla="*/ 201984 w 1588951"/>
              <a:gd name="connsiteY7" fmla="*/ 1164763 h 1315118"/>
              <a:gd name="connsiteX8" fmla="*/ 129796 w 1588951"/>
              <a:gd name="connsiteY8" fmla="*/ 811060 h 1315118"/>
              <a:gd name="connsiteX9" fmla="*/ 129796 w 1588951"/>
              <a:gd name="connsiteY9" fmla="*/ 595036 h 1315118"/>
              <a:gd name="connsiteX0" fmla="*/ 129796 w 1733338"/>
              <a:gd name="connsiteY0" fmla="*/ 457360 h 1177442"/>
              <a:gd name="connsiteX1" fmla="*/ 542018 w 1733338"/>
              <a:gd name="connsiteY1" fmla="*/ 97320 h 1177442"/>
              <a:gd name="connsiteX2" fmla="*/ 1036686 w 1733338"/>
              <a:gd name="connsiteY2" fmla="*/ 97320 h 1177442"/>
              <a:gd name="connsiteX3" fmla="*/ 1531354 w 1733338"/>
              <a:gd name="connsiteY3" fmla="*/ 241335 h 1177442"/>
              <a:gd name="connsiteX4" fmla="*/ 1588951 w 1733338"/>
              <a:gd name="connsiteY4" fmla="*/ 493366 h 1177442"/>
              <a:gd name="connsiteX5" fmla="*/ 1269428 w 1733338"/>
              <a:gd name="connsiteY5" fmla="*/ 1027088 h 1177442"/>
              <a:gd name="connsiteX6" fmla="*/ 735706 w 1733338"/>
              <a:gd name="connsiteY6" fmla="*/ 1177442 h 1177442"/>
              <a:gd name="connsiteX7" fmla="*/ 201984 w 1733338"/>
              <a:gd name="connsiteY7" fmla="*/ 1027087 h 1177442"/>
              <a:gd name="connsiteX8" fmla="*/ 129796 w 1733338"/>
              <a:gd name="connsiteY8" fmla="*/ 673384 h 1177442"/>
              <a:gd name="connsiteX9" fmla="*/ 129796 w 1733338"/>
              <a:gd name="connsiteY9" fmla="*/ 457360 h 1177442"/>
              <a:gd name="connsiteX0" fmla="*/ 129796 w 1733338"/>
              <a:gd name="connsiteY0" fmla="*/ 457360 h 1212390"/>
              <a:gd name="connsiteX1" fmla="*/ 542018 w 1733338"/>
              <a:gd name="connsiteY1" fmla="*/ 97320 h 1212390"/>
              <a:gd name="connsiteX2" fmla="*/ 1036686 w 1733338"/>
              <a:gd name="connsiteY2" fmla="*/ 97320 h 1212390"/>
              <a:gd name="connsiteX3" fmla="*/ 1531354 w 1733338"/>
              <a:gd name="connsiteY3" fmla="*/ 241335 h 1212390"/>
              <a:gd name="connsiteX4" fmla="*/ 1588951 w 1733338"/>
              <a:gd name="connsiteY4" fmla="*/ 493366 h 1212390"/>
              <a:gd name="connsiteX5" fmla="*/ 1119131 w 1733338"/>
              <a:gd name="connsiteY5" fmla="*/ 817399 h 1212390"/>
              <a:gd name="connsiteX6" fmla="*/ 735706 w 1733338"/>
              <a:gd name="connsiteY6" fmla="*/ 1177442 h 1212390"/>
              <a:gd name="connsiteX7" fmla="*/ 201984 w 1733338"/>
              <a:gd name="connsiteY7" fmla="*/ 1027087 h 1212390"/>
              <a:gd name="connsiteX8" fmla="*/ 129796 w 1733338"/>
              <a:gd name="connsiteY8" fmla="*/ 673384 h 1212390"/>
              <a:gd name="connsiteX9" fmla="*/ 129796 w 1733338"/>
              <a:gd name="connsiteY9" fmla="*/ 457360 h 1212390"/>
              <a:gd name="connsiteX0" fmla="*/ 129796 w 1733338"/>
              <a:gd name="connsiteY0" fmla="*/ 457360 h 1124407"/>
              <a:gd name="connsiteX1" fmla="*/ 542018 w 1733338"/>
              <a:gd name="connsiteY1" fmla="*/ 97320 h 1124407"/>
              <a:gd name="connsiteX2" fmla="*/ 1036686 w 1733338"/>
              <a:gd name="connsiteY2" fmla="*/ 97320 h 1124407"/>
              <a:gd name="connsiteX3" fmla="*/ 1531354 w 1733338"/>
              <a:gd name="connsiteY3" fmla="*/ 241335 h 1124407"/>
              <a:gd name="connsiteX4" fmla="*/ 1588951 w 1733338"/>
              <a:gd name="connsiteY4" fmla="*/ 493366 h 1124407"/>
              <a:gd name="connsiteX5" fmla="*/ 1119131 w 1733338"/>
              <a:gd name="connsiteY5" fmla="*/ 817399 h 1124407"/>
              <a:gd name="connsiteX6" fmla="*/ 624463 w 1733338"/>
              <a:gd name="connsiteY6" fmla="*/ 1033423 h 1124407"/>
              <a:gd name="connsiteX7" fmla="*/ 201984 w 1733338"/>
              <a:gd name="connsiteY7" fmla="*/ 1027087 h 1124407"/>
              <a:gd name="connsiteX8" fmla="*/ 129796 w 1733338"/>
              <a:gd name="connsiteY8" fmla="*/ 673384 h 1124407"/>
              <a:gd name="connsiteX9" fmla="*/ 129796 w 1733338"/>
              <a:gd name="connsiteY9" fmla="*/ 457360 h 1124407"/>
              <a:gd name="connsiteX0" fmla="*/ 129796 w 1733338"/>
              <a:gd name="connsiteY0" fmla="*/ 457360 h 1835148"/>
              <a:gd name="connsiteX1" fmla="*/ 542018 w 1733338"/>
              <a:gd name="connsiteY1" fmla="*/ 97320 h 1835148"/>
              <a:gd name="connsiteX2" fmla="*/ 1036686 w 1733338"/>
              <a:gd name="connsiteY2" fmla="*/ 97320 h 1835148"/>
              <a:gd name="connsiteX3" fmla="*/ 1531354 w 1733338"/>
              <a:gd name="connsiteY3" fmla="*/ 241335 h 1835148"/>
              <a:gd name="connsiteX4" fmla="*/ 1588951 w 1733338"/>
              <a:gd name="connsiteY4" fmla="*/ 493366 h 1835148"/>
              <a:gd name="connsiteX5" fmla="*/ 1119131 w 1733338"/>
              <a:gd name="connsiteY5" fmla="*/ 817399 h 1835148"/>
              <a:gd name="connsiteX6" fmla="*/ 824447 w 1733338"/>
              <a:gd name="connsiteY6" fmla="*/ 1800200 h 1835148"/>
              <a:gd name="connsiteX7" fmla="*/ 201984 w 1733338"/>
              <a:gd name="connsiteY7" fmla="*/ 1027087 h 1835148"/>
              <a:gd name="connsiteX8" fmla="*/ 129796 w 1733338"/>
              <a:gd name="connsiteY8" fmla="*/ 673384 h 1835148"/>
              <a:gd name="connsiteX9" fmla="*/ 129796 w 1733338"/>
              <a:gd name="connsiteY9" fmla="*/ 457360 h 1835148"/>
              <a:gd name="connsiteX0" fmla="*/ 2002 w 1605544"/>
              <a:gd name="connsiteY0" fmla="*/ 457360 h 1867989"/>
              <a:gd name="connsiteX1" fmla="*/ 414224 w 1605544"/>
              <a:gd name="connsiteY1" fmla="*/ 97320 h 1867989"/>
              <a:gd name="connsiteX2" fmla="*/ 908892 w 1605544"/>
              <a:gd name="connsiteY2" fmla="*/ 97320 h 1867989"/>
              <a:gd name="connsiteX3" fmla="*/ 1403560 w 1605544"/>
              <a:gd name="connsiteY3" fmla="*/ 241335 h 1867989"/>
              <a:gd name="connsiteX4" fmla="*/ 1461157 w 1605544"/>
              <a:gd name="connsiteY4" fmla="*/ 493366 h 1867989"/>
              <a:gd name="connsiteX5" fmla="*/ 991337 w 1605544"/>
              <a:gd name="connsiteY5" fmla="*/ 817399 h 1867989"/>
              <a:gd name="connsiteX6" fmla="*/ 696653 w 1605544"/>
              <a:gd name="connsiteY6" fmla="*/ 1800200 h 1867989"/>
              <a:gd name="connsiteX7" fmla="*/ 201985 w 1605544"/>
              <a:gd name="connsiteY7" fmla="*/ 1224135 h 1867989"/>
              <a:gd name="connsiteX8" fmla="*/ 2002 w 1605544"/>
              <a:gd name="connsiteY8" fmla="*/ 673384 h 1867989"/>
              <a:gd name="connsiteX9" fmla="*/ 2002 w 1605544"/>
              <a:gd name="connsiteY9" fmla="*/ 457360 h 1867989"/>
              <a:gd name="connsiteX0" fmla="*/ 2001 w 1605543"/>
              <a:gd name="connsiteY0" fmla="*/ 457360 h 1836204"/>
              <a:gd name="connsiteX1" fmla="*/ 414223 w 1605543"/>
              <a:gd name="connsiteY1" fmla="*/ 97320 h 1836204"/>
              <a:gd name="connsiteX2" fmla="*/ 908891 w 1605543"/>
              <a:gd name="connsiteY2" fmla="*/ 97320 h 1836204"/>
              <a:gd name="connsiteX3" fmla="*/ 1403559 w 1605543"/>
              <a:gd name="connsiteY3" fmla="*/ 241335 h 1836204"/>
              <a:gd name="connsiteX4" fmla="*/ 1461156 w 1605543"/>
              <a:gd name="connsiteY4" fmla="*/ 493366 h 1836204"/>
              <a:gd name="connsiteX5" fmla="*/ 1191318 w 1605543"/>
              <a:gd name="connsiteY5" fmla="*/ 1440159 h 1836204"/>
              <a:gd name="connsiteX6" fmla="*/ 696652 w 1605543"/>
              <a:gd name="connsiteY6" fmla="*/ 1800200 h 1836204"/>
              <a:gd name="connsiteX7" fmla="*/ 201984 w 1605543"/>
              <a:gd name="connsiteY7" fmla="*/ 1224135 h 1836204"/>
              <a:gd name="connsiteX8" fmla="*/ 2001 w 1605543"/>
              <a:gd name="connsiteY8" fmla="*/ 673384 h 1836204"/>
              <a:gd name="connsiteX9" fmla="*/ 2001 w 1605543"/>
              <a:gd name="connsiteY9" fmla="*/ 457360 h 1836204"/>
              <a:gd name="connsiteX0" fmla="*/ 2001 w 1605543"/>
              <a:gd name="connsiteY0" fmla="*/ 457360 h 1836204"/>
              <a:gd name="connsiteX1" fmla="*/ 414223 w 1605543"/>
              <a:gd name="connsiteY1" fmla="*/ 97320 h 1836204"/>
              <a:gd name="connsiteX2" fmla="*/ 908891 w 1605543"/>
              <a:gd name="connsiteY2" fmla="*/ 97320 h 1836204"/>
              <a:gd name="connsiteX3" fmla="*/ 1403559 w 1605543"/>
              <a:gd name="connsiteY3" fmla="*/ 241335 h 1836204"/>
              <a:gd name="connsiteX4" fmla="*/ 1438652 w 1605543"/>
              <a:gd name="connsiteY4" fmla="*/ 936103 h 1836204"/>
              <a:gd name="connsiteX5" fmla="*/ 1191318 w 1605543"/>
              <a:gd name="connsiteY5" fmla="*/ 1440159 h 1836204"/>
              <a:gd name="connsiteX6" fmla="*/ 696652 w 1605543"/>
              <a:gd name="connsiteY6" fmla="*/ 1800200 h 1836204"/>
              <a:gd name="connsiteX7" fmla="*/ 201984 w 1605543"/>
              <a:gd name="connsiteY7" fmla="*/ 1224135 h 1836204"/>
              <a:gd name="connsiteX8" fmla="*/ 2001 w 1605543"/>
              <a:gd name="connsiteY8" fmla="*/ 673384 h 1836204"/>
              <a:gd name="connsiteX9" fmla="*/ 2001 w 1605543"/>
              <a:gd name="connsiteY9" fmla="*/ 457360 h 1836204"/>
              <a:gd name="connsiteX0" fmla="*/ 201982 w 1605543"/>
              <a:gd name="connsiteY0" fmla="*/ 432047 h 1836204"/>
              <a:gd name="connsiteX1" fmla="*/ 414223 w 1605543"/>
              <a:gd name="connsiteY1" fmla="*/ 97320 h 1836204"/>
              <a:gd name="connsiteX2" fmla="*/ 908891 w 1605543"/>
              <a:gd name="connsiteY2" fmla="*/ 97320 h 1836204"/>
              <a:gd name="connsiteX3" fmla="*/ 1403559 w 1605543"/>
              <a:gd name="connsiteY3" fmla="*/ 241335 h 1836204"/>
              <a:gd name="connsiteX4" fmla="*/ 1438652 w 1605543"/>
              <a:gd name="connsiteY4" fmla="*/ 936103 h 1836204"/>
              <a:gd name="connsiteX5" fmla="*/ 1191318 w 1605543"/>
              <a:gd name="connsiteY5" fmla="*/ 1440159 h 1836204"/>
              <a:gd name="connsiteX6" fmla="*/ 696652 w 1605543"/>
              <a:gd name="connsiteY6" fmla="*/ 1800200 h 1836204"/>
              <a:gd name="connsiteX7" fmla="*/ 201984 w 1605543"/>
              <a:gd name="connsiteY7" fmla="*/ 1224135 h 1836204"/>
              <a:gd name="connsiteX8" fmla="*/ 2001 w 1605543"/>
              <a:gd name="connsiteY8" fmla="*/ 673384 h 1836204"/>
              <a:gd name="connsiteX9" fmla="*/ 201982 w 1605543"/>
              <a:gd name="connsiteY9" fmla="*/ 432047 h 1836204"/>
              <a:gd name="connsiteX0" fmla="*/ 201982 w 1605543"/>
              <a:gd name="connsiteY0" fmla="*/ 432047 h 1836204"/>
              <a:gd name="connsiteX1" fmla="*/ 414223 w 1605543"/>
              <a:gd name="connsiteY1" fmla="*/ 97320 h 1836204"/>
              <a:gd name="connsiteX2" fmla="*/ 908891 w 1605543"/>
              <a:gd name="connsiteY2" fmla="*/ 97320 h 1836204"/>
              <a:gd name="connsiteX3" fmla="*/ 1403559 w 1605543"/>
              <a:gd name="connsiteY3" fmla="*/ 241335 h 1836204"/>
              <a:gd name="connsiteX4" fmla="*/ 1438652 w 1605543"/>
              <a:gd name="connsiteY4" fmla="*/ 936103 h 1836204"/>
              <a:gd name="connsiteX5" fmla="*/ 1191318 w 1605543"/>
              <a:gd name="connsiteY5" fmla="*/ 1440159 h 1836204"/>
              <a:gd name="connsiteX6" fmla="*/ 696652 w 1605543"/>
              <a:gd name="connsiteY6" fmla="*/ 1800200 h 1836204"/>
              <a:gd name="connsiteX7" fmla="*/ 201984 w 1605543"/>
              <a:gd name="connsiteY7" fmla="*/ 1224135 h 1836204"/>
              <a:gd name="connsiteX8" fmla="*/ 2001 w 1605543"/>
              <a:gd name="connsiteY8" fmla="*/ 673384 h 1836204"/>
              <a:gd name="connsiteX9" fmla="*/ 201982 w 1605543"/>
              <a:gd name="connsiteY9" fmla="*/ 432047 h 1836204"/>
              <a:gd name="connsiteX0" fmla="*/ 201982 w 1438652"/>
              <a:gd name="connsiteY0" fmla="*/ 432047 h 1836204"/>
              <a:gd name="connsiteX1" fmla="*/ 414223 w 1438652"/>
              <a:gd name="connsiteY1" fmla="*/ 97320 h 1836204"/>
              <a:gd name="connsiteX2" fmla="*/ 908891 w 1438652"/>
              <a:gd name="connsiteY2" fmla="*/ 97320 h 1836204"/>
              <a:gd name="connsiteX3" fmla="*/ 1191318 w 1438652"/>
              <a:gd name="connsiteY3" fmla="*/ 360039 h 1836204"/>
              <a:gd name="connsiteX4" fmla="*/ 1438652 w 1438652"/>
              <a:gd name="connsiteY4" fmla="*/ 936103 h 1836204"/>
              <a:gd name="connsiteX5" fmla="*/ 1191318 w 1438652"/>
              <a:gd name="connsiteY5" fmla="*/ 1440159 h 1836204"/>
              <a:gd name="connsiteX6" fmla="*/ 696652 w 1438652"/>
              <a:gd name="connsiteY6" fmla="*/ 1800200 h 1836204"/>
              <a:gd name="connsiteX7" fmla="*/ 201984 w 1438652"/>
              <a:gd name="connsiteY7" fmla="*/ 1224135 h 1836204"/>
              <a:gd name="connsiteX8" fmla="*/ 2001 w 1438652"/>
              <a:gd name="connsiteY8" fmla="*/ 673384 h 1836204"/>
              <a:gd name="connsiteX9" fmla="*/ 201982 w 1438652"/>
              <a:gd name="connsiteY9" fmla="*/ 432047 h 183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8652" h="1836204">
                <a:moveTo>
                  <a:pt x="201982" y="432047"/>
                </a:moveTo>
                <a:cubicBezTo>
                  <a:pt x="273478" y="267976"/>
                  <a:pt x="212239" y="227151"/>
                  <a:pt x="414223" y="97320"/>
                </a:cubicBezTo>
                <a:cubicBezTo>
                  <a:pt x="565628" y="0"/>
                  <a:pt x="779375" y="53534"/>
                  <a:pt x="908891" y="97320"/>
                </a:cubicBezTo>
                <a:cubicBezTo>
                  <a:pt x="1038407" y="141107"/>
                  <a:pt x="1039913" y="262719"/>
                  <a:pt x="1191318" y="360039"/>
                </a:cubicBezTo>
                <a:cubicBezTo>
                  <a:pt x="1393302" y="489871"/>
                  <a:pt x="1438652" y="756083"/>
                  <a:pt x="1438652" y="936103"/>
                </a:cubicBezTo>
                <a:cubicBezTo>
                  <a:pt x="1438652" y="1116123"/>
                  <a:pt x="1393303" y="1310327"/>
                  <a:pt x="1191318" y="1440159"/>
                </a:cubicBezTo>
                <a:cubicBezTo>
                  <a:pt x="1039913" y="1537479"/>
                  <a:pt x="861541" y="1836204"/>
                  <a:pt x="696652" y="1800200"/>
                </a:cubicBezTo>
                <a:cubicBezTo>
                  <a:pt x="531763" y="1764196"/>
                  <a:pt x="353389" y="1321455"/>
                  <a:pt x="201984" y="1224135"/>
                </a:cubicBezTo>
                <a:cubicBezTo>
                  <a:pt x="0" y="1094303"/>
                  <a:pt x="2001" y="880942"/>
                  <a:pt x="2001" y="673384"/>
                </a:cubicBezTo>
                <a:lnTo>
                  <a:pt x="201982" y="432047"/>
                </a:lnTo>
                <a:close/>
              </a:path>
            </a:pathLst>
          </a:custGeom>
          <a:solidFill>
            <a:srgbClr val="8A3C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50" name="Oval 49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59832" y="335690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3306768" y="28015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417710" y="3850774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24128" y="3778766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0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endParaRPr lang="pt-BR" sz="1050" dirty="0" smtClean="0"/>
          </a:p>
          <a:p>
            <a:pPr>
              <a:buNone/>
            </a:pPr>
            <a:r>
              <a:rPr lang="pt-BR" sz="1400" dirty="0" smtClean="0"/>
              <a:t>Repite-se os passos anteriores até que os centróides não se movam mais.</a:t>
            </a:r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18" name="Oval 17"/>
          <p:cNvSpPr/>
          <p:nvPr/>
        </p:nvSpPr>
        <p:spPr bwMode="auto">
          <a:xfrm>
            <a:off x="4222504" y="4097350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90566" y="3501368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 bwMode="auto">
          <a:xfrm>
            <a:off x="3460878" y="2996772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0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endParaRPr lang="pt-BR" sz="105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1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17" name="Oval 16"/>
          <p:cNvSpPr/>
          <p:nvPr/>
        </p:nvSpPr>
        <p:spPr bwMode="auto">
          <a:xfrm>
            <a:off x="3460878" y="2996772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222504" y="4097350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90566" y="3501368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8" idx="1"/>
            <a:endCxn id="28" idx="5"/>
          </p:cNvCxnSpPr>
          <p:nvPr/>
        </p:nvCxnSpPr>
        <p:spPr bwMode="auto">
          <a:xfrm rot="16200000" flipV="1">
            <a:off x="3552119" y="3426965"/>
            <a:ext cx="746930" cy="681212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9" idx="2"/>
            <a:endCxn id="28" idx="5"/>
          </p:cNvCxnSpPr>
          <p:nvPr/>
        </p:nvCxnSpPr>
        <p:spPr bwMode="auto">
          <a:xfrm rot="10800000">
            <a:off x="3584978" y="3394107"/>
            <a:ext cx="2005588" cy="256415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0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endParaRPr lang="pt-BR" sz="105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17" name="Oval 16"/>
          <p:cNvSpPr/>
          <p:nvPr/>
        </p:nvSpPr>
        <p:spPr bwMode="auto">
          <a:xfrm>
            <a:off x="3460878" y="2996772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222504" y="4097350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90566" y="3501368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8" idx="1"/>
            <a:endCxn id="27" idx="4"/>
          </p:cNvCxnSpPr>
          <p:nvPr/>
        </p:nvCxnSpPr>
        <p:spPr bwMode="auto">
          <a:xfrm rot="16200000" flipV="1">
            <a:off x="3633125" y="3507971"/>
            <a:ext cx="1144084" cy="122046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9" idx="2"/>
            <a:endCxn id="27" idx="5"/>
          </p:cNvCxnSpPr>
          <p:nvPr/>
        </p:nvCxnSpPr>
        <p:spPr bwMode="auto">
          <a:xfrm rot="10800000">
            <a:off x="4198026" y="2974635"/>
            <a:ext cx="1392540" cy="67588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7" idx="7"/>
            <a:endCxn id="27" idx="2"/>
          </p:cNvCxnSpPr>
          <p:nvPr/>
        </p:nvCxnSpPr>
        <p:spPr bwMode="auto">
          <a:xfrm rot="5400000" flipH="1" flipV="1">
            <a:off x="3831868" y="2804382"/>
            <a:ext cx="119706" cy="352446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400" dirty="0" smtClean="0"/>
              <a:t>Exemplo:		  			        k = 3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0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endParaRPr lang="pt-BR" sz="1050" dirty="0" smtClean="0"/>
          </a:p>
          <a:p>
            <a:pPr lvl="1">
              <a:buNone/>
            </a:pPr>
            <a:r>
              <a:rPr lang="pt-BR" sz="2400" dirty="0" smtClean="0"/>
              <a:t> 							 </a:t>
            </a:r>
            <a:r>
              <a:rPr lang="en-US" sz="2000" dirty="0" smtClean="0"/>
              <a:t>    </a:t>
            </a:r>
            <a:r>
              <a:rPr lang="en-US" sz="1800" dirty="0" smtClean="0"/>
              <a:t>3</a:t>
            </a:r>
            <a:r>
              <a:rPr lang="en-US" sz="1800" baseline="30000" dirty="0" smtClean="0"/>
              <a:t>a</a:t>
            </a:r>
            <a:r>
              <a:rPr lang="en-US" sz="1800" dirty="0" smtClean="0"/>
              <a:t> </a:t>
            </a:r>
            <a:r>
              <a:rPr lang="pt-PT" sz="1800" dirty="0" smtClean="0"/>
              <a:t>iteração</a:t>
            </a:r>
            <a:endParaRPr lang="pt-BR" sz="1800" dirty="0" smtClean="0"/>
          </a:p>
          <a:p>
            <a:endParaRPr lang="pt-BR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K-Means</a:t>
            </a:r>
            <a:endParaRPr lang="pt-BR" dirty="0"/>
          </a:p>
        </p:txBody>
      </p:sp>
      <p:sp>
        <p:nvSpPr>
          <p:cNvPr id="17" name="Oval 16"/>
          <p:cNvSpPr/>
          <p:nvPr/>
        </p:nvSpPr>
        <p:spPr bwMode="auto">
          <a:xfrm>
            <a:off x="3460878" y="2996772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222504" y="4097350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590566" y="3501368"/>
            <a:ext cx="298306" cy="298306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78696" y="288302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067944" y="2844552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454896" y="32640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059832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92080" y="371703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499992" y="3924672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95936" y="435672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36096" y="3276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39952" y="3492624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96136" y="3852664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211960" y="478876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644008" y="44287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084168" y="334860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8" idx="1"/>
            <a:endCxn id="34" idx="4"/>
          </p:cNvCxnSpPr>
          <p:nvPr/>
        </p:nvCxnSpPr>
        <p:spPr bwMode="auto">
          <a:xfrm rot="16200000" flipV="1">
            <a:off x="3993165" y="3868011"/>
            <a:ext cx="496012" cy="50038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9" idx="2"/>
            <a:endCxn id="34" idx="6"/>
          </p:cNvCxnSpPr>
          <p:nvPr/>
        </p:nvCxnSpPr>
        <p:spPr bwMode="auto">
          <a:xfrm rot="10800000">
            <a:off x="4292352" y="3568825"/>
            <a:ext cx="1298214" cy="81697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7" idx="5"/>
            <a:endCxn id="34" idx="1"/>
          </p:cNvCxnSpPr>
          <p:nvPr/>
        </p:nvCxnSpPr>
        <p:spPr bwMode="auto">
          <a:xfrm rot="16200000" flipH="1">
            <a:off x="3807109" y="3159781"/>
            <a:ext cx="263550" cy="446772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864382" y="3824250"/>
            <a:ext cx="2952328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2340546" y="5285728"/>
            <a:ext cx="4608512" cy="14686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do K-Means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 principal problema do </a:t>
            </a:r>
            <a:r>
              <a:rPr lang="pt-BR" sz="2400" dirty="0" err="1" smtClean="0"/>
              <a:t>K-Means</a:t>
            </a:r>
            <a:r>
              <a:rPr lang="pt-BR" sz="2400" dirty="0" smtClean="0"/>
              <a:t> é a dependência de uma </a:t>
            </a:r>
            <a:r>
              <a:rPr lang="pt-BR" sz="2400" b="1" dirty="0" smtClean="0"/>
              <a:t>boa inicialização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172" y="2914851"/>
            <a:ext cx="5441786" cy="258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do K-Means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 principal problema do </a:t>
            </a:r>
            <a:r>
              <a:rPr lang="pt-BR" sz="2400" dirty="0" err="1" smtClean="0"/>
              <a:t>K-Means</a:t>
            </a:r>
            <a:r>
              <a:rPr lang="pt-BR" sz="2400" dirty="0" smtClean="0"/>
              <a:t> é a dependência de uma </a:t>
            </a:r>
            <a:r>
              <a:rPr lang="pt-BR" sz="2400" b="1" dirty="0" smtClean="0"/>
              <a:t>boa inicialização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172" y="2914851"/>
            <a:ext cx="5441786" cy="258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339752" y="3933056"/>
            <a:ext cx="110083" cy="110083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7904" y="3895725"/>
            <a:ext cx="110083" cy="110083"/>
          </a:xfrm>
          <a:prstGeom prst="ellipse">
            <a:avLst/>
          </a:prstGeom>
          <a:solidFill>
            <a:srgbClr val="8A3CC4"/>
          </a:solidFill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84168" y="4869160"/>
            <a:ext cx="110083" cy="11008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do K-Means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 principal problema do </a:t>
            </a:r>
            <a:r>
              <a:rPr lang="pt-BR" sz="2400" dirty="0" err="1" smtClean="0"/>
              <a:t>K-Means</a:t>
            </a:r>
            <a:r>
              <a:rPr lang="pt-BR" sz="2400" dirty="0" smtClean="0"/>
              <a:t> é a dependência de uma </a:t>
            </a:r>
            <a:r>
              <a:rPr lang="pt-BR" sz="2400" b="1" dirty="0" smtClean="0"/>
              <a:t>boa inicialização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519"/>
          <a:stretch>
            <a:fillRect/>
          </a:stretch>
        </p:blipFill>
        <p:spPr bwMode="auto">
          <a:xfrm>
            <a:off x="1979712" y="2924944"/>
            <a:ext cx="5572100" cy="258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 dirty="0" smtClean="0"/>
              <a:t>Aprendizado Não-Supervisionado</a:t>
            </a:r>
            <a:endParaRPr lang="pt-BR" sz="2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O </a:t>
            </a:r>
            <a:r>
              <a:rPr lang="pt-BR" sz="2000" b="1" dirty="0" smtClean="0"/>
              <a:t>aprendizado não-supervisionado</a:t>
            </a:r>
            <a:r>
              <a:rPr lang="pt-BR" sz="2000" dirty="0" smtClean="0"/>
              <a:t> ou clusterização (agrupamento) busca extrair informação relevante de dados </a:t>
            </a:r>
            <a:r>
              <a:rPr lang="pt-BR" sz="2000" b="1" dirty="0" smtClean="0"/>
              <a:t>não rotulados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Existem </a:t>
            </a:r>
            <a:r>
              <a:rPr lang="pt-BR" sz="2000" b="1" dirty="0" smtClean="0"/>
              <a:t>vários</a:t>
            </a:r>
            <a:r>
              <a:rPr lang="pt-BR" sz="2000" dirty="0" smtClean="0"/>
              <a:t> algoritmos agrupamento de dados.</a:t>
            </a:r>
          </a:p>
          <a:p>
            <a:endParaRPr lang="pt-BR" sz="2000" dirty="0" smtClean="0"/>
          </a:p>
          <a:p>
            <a:r>
              <a:rPr lang="pt-BR" sz="2000" dirty="0" smtClean="0"/>
              <a:t>Diferentes escolhas de atributos, medidas de proximidade, critérios de agrupamento e algoritmos de clusterização levam a resultados totalmente diferentes.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 principal interesse do aprendizado não-supervisionado é desvendar a organização dos padrões existentes nos dados através de </a:t>
            </a:r>
            <a:r>
              <a:rPr lang="pt-BR" sz="2400" b="1" dirty="0" smtClean="0"/>
              <a:t>clusters</a:t>
            </a:r>
            <a:r>
              <a:rPr lang="pt-BR" sz="2400" dirty="0" smtClean="0"/>
              <a:t> (agrupamentos) consistentes. </a:t>
            </a:r>
          </a:p>
          <a:p>
            <a:endParaRPr lang="pt-BR" sz="2400" dirty="0" smtClean="0"/>
          </a:p>
          <a:p>
            <a:r>
              <a:rPr lang="pt-BR" sz="2400" dirty="0" smtClean="0"/>
              <a:t>Com isso, é possível descobrir </a:t>
            </a:r>
            <a:r>
              <a:rPr lang="pt-BR" sz="2400" b="1" dirty="0" smtClean="0"/>
              <a:t>similaridades e diferenças</a:t>
            </a:r>
            <a:r>
              <a:rPr lang="pt-BR" sz="2400" dirty="0" smtClean="0"/>
              <a:t> entre os padrões existentes, assim como derivar conclusões úteis a respeito deles.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Exemplos de agrupamentos (clusters):</a:t>
            </a:r>
            <a:endParaRPr lang="pt-B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212976"/>
            <a:ext cx="61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Gato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645024"/>
            <a:ext cx="995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Cachorro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3580636"/>
            <a:ext cx="657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Peixe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3789040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Sapo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924944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Lagarto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3076580"/>
            <a:ext cx="904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Tubarão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2852936"/>
            <a:ext cx="876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Passaro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3356992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Ovelha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2667" y="4581128"/>
            <a:ext cx="2193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Existencia de pulmões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83568" y="2564904"/>
            <a:ext cx="2520280" cy="1728192"/>
          </a:xfrm>
          <a:prstGeom prst="ellips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419872" y="2852936"/>
            <a:ext cx="1008112" cy="1224136"/>
          </a:xfrm>
          <a:prstGeom prst="ellips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8104" y="3509392"/>
            <a:ext cx="61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Gato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3941440"/>
            <a:ext cx="995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Cachorro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96336" y="3221360"/>
            <a:ext cx="657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Peixe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18412" y="3949060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Sapo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2200" y="3221360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Lagarto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2940948"/>
            <a:ext cx="904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Tubarão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8104" y="3149352"/>
            <a:ext cx="876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Passaro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176" y="3581400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Ovelha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8144" y="4581128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000000"/>
                </a:solidFill>
                <a:latin typeface="+mn-lt"/>
              </a:rPr>
              <a:t>Ambiente onde vivem</a:t>
            </a:r>
            <a:endParaRPr 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364088" y="2933328"/>
            <a:ext cx="1872208" cy="1368152"/>
          </a:xfrm>
          <a:prstGeom prst="ellips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452320" y="2717304"/>
            <a:ext cx="1008112" cy="936104"/>
          </a:xfrm>
          <a:prstGeom prst="ellips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380312" y="3869432"/>
            <a:ext cx="711696" cy="495672"/>
          </a:xfrm>
          <a:prstGeom prst="ellips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Clusterização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 </a:t>
            </a:r>
            <a:r>
              <a:rPr lang="pt-BR" sz="2400" b="1" dirty="0" err="1" smtClean="0"/>
              <a:t>clusterização</a:t>
            </a:r>
            <a:r>
              <a:rPr lang="pt-BR" sz="2400" dirty="0" smtClean="0"/>
              <a:t> é o processo de </a:t>
            </a:r>
            <a:r>
              <a:rPr lang="pt-BR" sz="2400" b="1" dirty="0" smtClean="0"/>
              <a:t>agrupar</a:t>
            </a:r>
            <a:r>
              <a:rPr lang="pt-BR" sz="2400" dirty="0" smtClean="0"/>
              <a:t> um conjunto de objetos físicos ou abstratos em classes de objetos </a:t>
            </a:r>
            <a:r>
              <a:rPr lang="pt-BR" sz="2400" b="1" dirty="0" smtClean="0"/>
              <a:t>similares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Um cluster é uma coleção de objetos que são similares uns aos outros (de acordo com algum </a:t>
            </a:r>
            <a:r>
              <a:rPr lang="pt-BR" sz="2400" b="1" dirty="0" smtClean="0"/>
              <a:t>critério de similaridade </a:t>
            </a:r>
            <a:r>
              <a:rPr lang="pt-BR" sz="2400" dirty="0" smtClean="0"/>
              <a:t>pré-definido) e dissimilares a objetos pertencentes a outros clusters.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 de Similaridade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A similaridade é difícil de ser definida...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9248" y="2419316"/>
            <a:ext cx="4180984" cy="288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17996</TotalTime>
  <Words>1458</Words>
  <Application>Microsoft Office PowerPoint</Application>
  <PresentationFormat>On-screen Show (4:3)</PresentationFormat>
  <Paragraphs>524</Paragraphs>
  <Slides>58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445TGp_tech_dark_ani</vt:lpstr>
      <vt:lpstr>INF 1771 – Inteligência Artificial</vt:lpstr>
      <vt:lpstr>Formas de Aprendizado</vt:lpstr>
      <vt:lpstr>Introdução</vt:lpstr>
      <vt:lpstr>Introdução</vt:lpstr>
      <vt:lpstr>Introdução</vt:lpstr>
      <vt:lpstr>Introdução</vt:lpstr>
      <vt:lpstr>Introdução</vt:lpstr>
      <vt:lpstr>Clusterização</vt:lpstr>
      <vt:lpstr>Critério de Similaridade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Processo de Aprendizado Não-Supervisionado</vt:lpstr>
      <vt:lpstr>Clusterização</vt:lpstr>
      <vt:lpstr>Clusterização</vt:lpstr>
      <vt:lpstr>Medidas de Proximidade</vt:lpstr>
      <vt:lpstr>Algoritmos de Clustering</vt:lpstr>
      <vt:lpstr>Algoritmos Sequenciais</vt:lpstr>
      <vt:lpstr>Algoritmos Sequenciais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Basic Sequential Algorithmic Scheme (BSAS)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Clusterização Hierárquica</vt:lpstr>
      <vt:lpstr>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Algoritmo K-Means</vt:lpstr>
      <vt:lpstr>Problemas do K-Means</vt:lpstr>
      <vt:lpstr>Problemas do K-Means</vt:lpstr>
      <vt:lpstr>Problemas do K-Means</vt:lpstr>
      <vt:lpstr>Aprendizado Não-Supervisionado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Inteligência Artificial - Aprendizado Não-Supervisionado</dc:title>
  <dc:creator>Edirlei E. Soares de Lima</dc:creator>
  <cp:lastModifiedBy>Edirlei Soares de Lima</cp:lastModifiedBy>
  <cp:revision>1643</cp:revision>
  <dcterms:created xsi:type="dcterms:W3CDTF">2008-12-04T05:04:49Z</dcterms:created>
  <dcterms:modified xsi:type="dcterms:W3CDTF">2012-05-30T12:41:43Z</dcterms:modified>
</cp:coreProperties>
</file>