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92" r:id="rId12"/>
    <p:sldId id="294" r:id="rId13"/>
    <p:sldId id="295" r:id="rId14"/>
    <p:sldId id="297" r:id="rId15"/>
    <p:sldId id="299" r:id="rId16"/>
    <p:sldId id="300" r:id="rId17"/>
    <p:sldId id="301" r:id="rId18"/>
    <p:sldId id="302" r:id="rId19"/>
    <p:sldId id="303" r:id="rId20"/>
    <p:sldId id="305" r:id="rId21"/>
    <p:sldId id="306" r:id="rId2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CC00"/>
    <a:srgbClr val="4161A9"/>
    <a:srgbClr val="FFFFFF"/>
    <a:srgbClr val="F8F8F8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3838" autoAdjust="0"/>
  </p:normalViewPr>
  <p:slideViewPr>
    <p:cSldViewPr>
      <p:cViewPr varScale="1">
        <p:scale>
          <a:sx n="125" d="100"/>
          <a:sy n="125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3504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0932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ikato.ac.nz/ml/weka/index_datasets.html" TargetMode="External"/><Relationship Id="rId2" Type="http://schemas.openxmlformats.org/officeDocument/2006/relationships/hyperlink" Target="http://www.cs.waikato.ac.nz/ml/wek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gnuplot/files/gnuplot/4.4.3/gp443win32.zip/download" TargetMode="External"/><Relationship Id="rId2" Type="http://schemas.openxmlformats.org/officeDocument/2006/relationships/hyperlink" Target="http://www.csie.ntu.edu.tw/~cjlin/libsv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ie.ntu.edu.tw/~cjlin/libsvmtools/datasets/" TargetMode="External"/><Relationship Id="rId4" Type="http://schemas.openxmlformats.org/officeDocument/2006/relationships/hyperlink" Target="http://python.org/download/releases/2.7.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dirty="0" smtClean="0">
                <a:effectLst/>
              </a:rPr>
              <a:t>Aula 19 – Bibliotecas e Ferramentas para Aprendizado de Máquina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4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err="1" smtClean="0"/>
              <a:t>Weka</a:t>
            </a:r>
            <a:r>
              <a:rPr lang="pt-BR" sz="2400" b="1" dirty="0" smtClean="0"/>
              <a:t>:</a:t>
            </a:r>
          </a:p>
          <a:p>
            <a:pPr lvl="1"/>
            <a:r>
              <a:rPr lang="pt-BR" sz="2000" dirty="0">
                <a:hlinkClick r:id="rId2"/>
              </a:rPr>
              <a:t>http://www.cs.waikato.ac.nz/ml/weka</a:t>
            </a:r>
            <a:r>
              <a:rPr lang="pt-BR" sz="2000" dirty="0" smtClean="0">
                <a:hlinkClick r:id="rId2"/>
              </a:rPr>
              <a:t>/</a:t>
            </a:r>
            <a:r>
              <a:rPr lang="pt-BR" sz="2000" dirty="0" smtClean="0"/>
              <a:t> 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/>
          </a:p>
          <a:p>
            <a:r>
              <a:rPr lang="pt-BR" sz="2400" b="1" dirty="0" smtClean="0"/>
              <a:t>Exemplos de </a:t>
            </a:r>
            <a:r>
              <a:rPr lang="pt-BR" sz="2400" b="1" dirty="0" err="1" smtClean="0"/>
              <a:t>Datasets</a:t>
            </a:r>
            <a:r>
              <a:rPr lang="pt-BR" sz="2400" b="1" dirty="0" smtClean="0"/>
              <a:t>:</a:t>
            </a:r>
          </a:p>
          <a:p>
            <a:pPr lvl="1"/>
            <a:r>
              <a:rPr lang="pt-BR" sz="2000" dirty="0" smtClean="0"/>
              <a:t>“C</a:t>
            </a:r>
            <a:r>
              <a:rPr lang="pt-BR" sz="2000" dirty="0"/>
              <a:t>:\</a:t>
            </a:r>
            <a:r>
              <a:rPr lang="pt-BR" sz="2000" dirty="0" err="1"/>
              <a:t>Program</a:t>
            </a:r>
            <a:r>
              <a:rPr lang="pt-BR" sz="2000" dirty="0"/>
              <a:t> </a:t>
            </a:r>
            <a:r>
              <a:rPr lang="pt-BR" sz="2000" dirty="0" smtClean="0"/>
              <a:t>Files\Weka-3-6\data\”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>
                <a:hlinkClick r:id="rId3"/>
              </a:rPr>
              <a:t>http://</a:t>
            </a:r>
            <a:r>
              <a:rPr lang="pt-BR" sz="2000" dirty="0" smtClean="0">
                <a:hlinkClick r:id="rId3"/>
              </a:rPr>
              <a:t>www.cs.waikato.ac.nz/ml/weka/index_datasets.html</a:t>
            </a:r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857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4104456"/>
          </a:xfrm>
        </p:spPr>
        <p:txBody>
          <a:bodyPr/>
          <a:lstStyle/>
          <a:p>
            <a:r>
              <a:rPr lang="pt-BR" sz="2400" b="1" dirty="0" smtClean="0"/>
              <a:t>Formato do arquivo de treinamento/testes: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r>
              <a:rPr lang="pt-BR" sz="1800" b="1" dirty="0" smtClean="0"/>
              <a:t>Cabeçalho </a:t>
            </a:r>
            <a:r>
              <a:rPr lang="pt-BR" sz="1800" b="1" dirty="0"/>
              <a:t>do </a:t>
            </a:r>
            <a:r>
              <a:rPr lang="pt-BR" sz="1800" b="1" dirty="0" smtClean="0"/>
              <a:t>arquivo:</a:t>
            </a:r>
            <a:r>
              <a:rPr lang="pt-BR" sz="1800" dirty="0" smtClean="0"/>
              <a:t> 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en-US" sz="1800" dirty="0"/>
              <a:t>@relation </a:t>
            </a:r>
            <a:r>
              <a:rPr lang="en-US" sz="1800" dirty="0" smtClean="0"/>
              <a:t>(</a:t>
            </a:r>
            <a:r>
              <a:rPr lang="en-US" sz="1800" dirty="0" err="1" smtClean="0"/>
              <a:t>DatasetName</a:t>
            </a:r>
            <a:r>
              <a:rPr lang="en-US" sz="1800" dirty="0" smtClean="0"/>
              <a:t>)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@attribute </a:t>
            </a:r>
            <a:r>
              <a:rPr lang="en-US" sz="1800" dirty="0" smtClean="0"/>
              <a:t>(Atrib</a:t>
            </a:r>
            <a:r>
              <a:rPr lang="en-US" sz="1800" dirty="0"/>
              <a:t>Name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 </a:t>
            </a:r>
            <a:r>
              <a:rPr lang="en-US" sz="1800" dirty="0"/>
              <a:t>(</a:t>
            </a:r>
            <a:r>
              <a:rPr lang="en-US" sz="1800" dirty="0" smtClean="0"/>
              <a:t>Atrib</a:t>
            </a:r>
            <a:r>
              <a:rPr lang="en-US" sz="1800" dirty="0"/>
              <a:t>Type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@attribute (</a:t>
            </a:r>
            <a:r>
              <a:rPr lang="en-US" sz="1800" dirty="0" smtClean="0"/>
              <a:t>Atrib</a:t>
            </a:r>
            <a:r>
              <a:rPr lang="en-US" sz="1800" dirty="0"/>
              <a:t>Name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) </a:t>
            </a:r>
            <a:r>
              <a:rPr lang="en-US" sz="1800" dirty="0"/>
              <a:t>(</a:t>
            </a:r>
            <a:r>
              <a:rPr lang="en-US" sz="1800" dirty="0" smtClean="0"/>
              <a:t>AtribType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)</a:t>
            </a:r>
          </a:p>
          <a:p>
            <a:pPr marL="457200" lvl="1" indent="0">
              <a:buNone/>
            </a:pPr>
            <a:r>
              <a:rPr lang="en-US" sz="1800" dirty="0" smtClean="0"/>
              <a:t>.</a:t>
            </a:r>
          </a:p>
          <a:p>
            <a:pPr marL="457200" lvl="1" indent="0">
              <a:buNone/>
            </a:pPr>
            <a:r>
              <a:rPr lang="en-US" sz="1800" dirty="0" smtClean="0"/>
              <a:t>. 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@attribute (</a:t>
            </a:r>
            <a:r>
              <a:rPr lang="en-US" sz="1800" dirty="0" err="1" smtClean="0"/>
              <a:t>Atrib</a:t>
            </a:r>
            <a:r>
              <a:rPr lang="en-US" sz="1800" dirty="0" err="1"/>
              <a:t>Name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</a:t>
            </a:r>
            <a:r>
              <a:rPr lang="en-US" sz="1800" dirty="0"/>
              <a:t>(</a:t>
            </a:r>
            <a:r>
              <a:rPr lang="en-US" sz="1800" dirty="0" err="1" smtClean="0"/>
              <a:t>AtribType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@attribute (Class) {(Class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Class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… </a:t>
            </a:r>
            <a:r>
              <a:rPr lang="en-US" sz="1800" dirty="0" err="1" smtClean="0"/>
              <a:t>Class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)}</a:t>
            </a:r>
          </a:p>
          <a:p>
            <a:pPr marL="457200" lvl="1" indent="0">
              <a:buNone/>
            </a:pPr>
            <a:r>
              <a:rPr lang="en-US" sz="1800" dirty="0"/>
              <a:t>@data</a:t>
            </a:r>
          </a:p>
          <a:p>
            <a:pPr marL="457200" lvl="1" indent="0">
              <a:buNone/>
            </a:pPr>
            <a:r>
              <a:rPr lang="en-US" sz="1800" dirty="0"/>
              <a:t>(Atrib</a:t>
            </a:r>
            <a:r>
              <a:rPr lang="en-US" sz="1800" baseline="-25000" dirty="0"/>
              <a:t>1</a:t>
            </a:r>
            <a:r>
              <a:rPr lang="en-US" sz="1800" dirty="0"/>
              <a:t>), (Atrib</a:t>
            </a:r>
            <a:r>
              <a:rPr lang="en-US" sz="1800" baseline="-25000" dirty="0"/>
              <a:t>2</a:t>
            </a:r>
            <a:r>
              <a:rPr lang="en-US" sz="1800" dirty="0"/>
              <a:t>), … , (</a:t>
            </a:r>
            <a:r>
              <a:rPr lang="en-US" sz="1800" dirty="0" err="1"/>
              <a:t>Atrib</a:t>
            </a:r>
            <a:r>
              <a:rPr lang="en-US" sz="1800" baseline="-25000" dirty="0" err="1"/>
              <a:t>N</a:t>
            </a:r>
            <a:r>
              <a:rPr lang="en-US" sz="1800" dirty="0"/>
              <a:t>),(Class</a:t>
            </a:r>
            <a:r>
              <a:rPr lang="en-US" sz="1800" dirty="0" smtClean="0"/>
              <a:t>)</a:t>
            </a:r>
          </a:p>
          <a:p>
            <a:pPr marL="457200" lvl="1" indent="0">
              <a:buNone/>
            </a:pPr>
            <a:r>
              <a:rPr lang="en-US" sz="1800" dirty="0" smtClean="0"/>
              <a:t>.</a:t>
            </a:r>
          </a:p>
          <a:p>
            <a:pPr marL="457200" lvl="1" indent="0">
              <a:buNone/>
            </a:pPr>
            <a:r>
              <a:rPr lang="en-US" sz="1800" dirty="0"/>
              <a:t>.</a:t>
            </a:r>
          </a:p>
          <a:p>
            <a:pPr marL="45720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59923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 smtClean="0"/>
              <a:t>Formato do arquivo de treinamento/testes: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r>
              <a:rPr lang="pt-BR" sz="1800" b="1" dirty="0" smtClean="0"/>
              <a:t>Exemplo:</a:t>
            </a:r>
            <a:r>
              <a:rPr lang="pt-BR" sz="1800" dirty="0" smtClean="0"/>
              <a:t> 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en-US" sz="1800" dirty="0"/>
              <a:t>@relation </a:t>
            </a:r>
            <a:r>
              <a:rPr lang="en-US" sz="1800" dirty="0" err="1" smtClean="0"/>
              <a:t>Activity_Recognition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@attribute </a:t>
            </a:r>
            <a:r>
              <a:rPr lang="en-US" sz="1800" dirty="0" smtClean="0"/>
              <a:t>'valor1</a:t>
            </a:r>
            <a:r>
              <a:rPr lang="en-US" sz="1800" dirty="0"/>
              <a:t>' real</a:t>
            </a:r>
          </a:p>
          <a:p>
            <a:pPr marL="457200" lvl="1" indent="0">
              <a:buNone/>
            </a:pPr>
            <a:r>
              <a:rPr lang="en-US" sz="1800" dirty="0"/>
              <a:t>@attribute </a:t>
            </a:r>
            <a:r>
              <a:rPr lang="en-US" sz="1800" dirty="0" smtClean="0"/>
              <a:t>'valor2</a:t>
            </a:r>
            <a:r>
              <a:rPr lang="en-US" sz="1800" dirty="0"/>
              <a:t>' real</a:t>
            </a:r>
          </a:p>
          <a:p>
            <a:pPr marL="457200" lvl="1" indent="0">
              <a:buNone/>
            </a:pPr>
            <a:r>
              <a:rPr lang="en-US" sz="1800" dirty="0"/>
              <a:t>@attribute </a:t>
            </a:r>
            <a:r>
              <a:rPr lang="en-US" sz="1800" dirty="0" smtClean="0"/>
              <a:t>'valor3</a:t>
            </a:r>
            <a:r>
              <a:rPr lang="en-US" sz="1800" dirty="0"/>
              <a:t>' </a:t>
            </a:r>
            <a:r>
              <a:rPr lang="en-US" sz="1800" dirty="0" smtClean="0"/>
              <a:t>real</a:t>
            </a:r>
          </a:p>
          <a:p>
            <a:pPr marL="457200" lvl="1" indent="0">
              <a:buNone/>
            </a:pPr>
            <a:r>
              <a:rPr lang="en-US" sz="1800" dirty="0"/>
              <a:t>@attribute 'class' {</a:t>
            </a:r>
            <a:r>
              <a:rPr lang="en-US" sz="1800" dirty="0" smtClean="0"/>
              <a:t>0,1,2,3,4,5,6,7,8,9,10}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@data</a:t>
            </a:r>
          </a:p>
          <a:p>
            <a:pPr marL="457200" lvl="1" indent="0">
              <a:buNone/>
            </a:pPr>
            <a:r>
              <a:rPr lang="en-US" sz="1800" dirty="0" smtClean="0"/>
              <a:t>0.24679,0.210083,0.0873606,0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0.546452,0.811992,0.0163704,1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0.745887,0.114372,0.0957822,3</a:t>
            </a:r>
          </a:p>
          <a:p>
            <a:pPr marL="457200" lvl="1" indent="0">
              <a:buNone/>
            </a:pPr>
            <a:r>
              <a:rPr lang="en-US" sz="1800" dirty="0"/>
              <a:t>0.245887,0.214372,0.0857822,0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91004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 smtClean="0"/>
              <a:t>Interface para Testes: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2664296" cy="183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20888"/>
            <a:ext cx="5616624" cy="421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230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 smtClean="0"/>
              <a:t>Selecionando uma Base de Treinamento: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120" y="2371700"/>
            <a:ext cx="5538192" cy="415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1869212" y="2708920"/>
            <a:ext cx="864096" cy="36004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86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/>
              <a:t>Selecionando um </a:t>
            </a:r>
            <a:r>
              <a:rPr lang="pt-BR" sz="2400" b="1" dirty="0" smtClean="0"/>
              <a:t>Algoritmo: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566462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788341" y="2453653"/>
            <a:ext cx="576064" cy="24002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428" y="2852937"/>
            <a:ext cx="1893859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493114" y="2763403"/>
            <a:ext cx="576064" cy="24002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66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 smtClean="0"/>
              <a:t>Alterando Parâmetros do Algoritmo: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71700"/>
            <a:ext cx="5346171" cy="400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663418" y="2826648"/>
            <a:ext cx="3358806" cy="24002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740" y="3147446"/>
            <a:ext cx="3192740" cy="272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890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 smtClean="0"/>
              <a:t>Realizando Testes: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00" y="2276872"/>
            <a:ext cx="5448220" cy="4258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2108488" y="4129269"/>
            <a:ext cx="1340682" cy="33832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26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 smtClean="0"/>
              <a:t>Analisando os Resultados: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3" y="2371726"/>
            <a:ext cx="3881993" cy="18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3" y="4396740"/>
            <a:ext cx="5077359" cy="18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588" y="2314972"/>
            <a:ext cx="2686581" cy="159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467544" y="4293096"/>
            <a:ext cx="7992888" cy="0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5701842" y="2204864"/>
            <a:ext cx="0" cy="2088232"/>
          </a:xfrm>
          <a:prstGeom prst="line">
            <a:avLst/>
          </a:prstGeom>
          <a:solidFill>
            <a:schemeClr val="hlink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0161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 smtClean="0"/>
              <a:t>Realizando Experimentos: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445" y="2204864"/>
            <a:ext cx="5976663" cy="448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9" y="2212484"/>
            <a:ext cx="2704799" cy="185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44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LibSVM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/>
              <a:t>Biblioteca com implementação atual e bem otimizada de </a:t>
            </a:r>
            <a:r>
              <a:rPr lang="pt-BR" sz="2400" b="1" dirty="0" err="1" smtClean="0"/>
              <a:t>Support</a:t>
            </a:r>
            <a:r>
              <a:rPr lang="pt-BR" sz="2400" b="1" dirty="0" smtClean="0"/>
              <a:t> Vector </a:t>
            </a:r>
            <a:r>
              <a:rPr lang="pt-BR" sz="2400" b="1" dirty="0" err="1" smtClean="0"/>
              <a:t>Machine</a:t>
            </a:r>
            <a:r>
              <a:rPr lang="pt-BR" sz="2400" b="1" dirty="0" smtClean="0"/>
              <a:t> </a:t>
            </a:r>
            <a:r>
              <a:rPr lang="pt-BR" sz="2400" dirty="0" smtClean="0"/>
              <a:t>(SVM).</a:t>
            </a:r>
          </a:p>
          <a:p>
            <a:endParaRPr lang="pt-BR" sz="2400" dirty="0"/>
          </a:p>
          <a:p>
            <a:r>
              <a:rPr lang="pt-BR" sz="2400" dirty="0" smtClean="0"/>
              <a:t>É escrita originalmente em C e Java, mas </a:t>
            </a:r>
            <a:r>
              <a:rPr lang="pt-BR" sz="2400" dirty="0"/>
              <a:t>possui versões em C#, </a:t>
            </a:r>
            <a:r>
              <a:rPr lang="pt-BR" sz="2400" dirty="0" smtClean="0"/>
              <a:t>Python, </a:t>
            </a:r>
            <a:r>
              <a:rPr lang="pt-BR" sz="2400" dirty="0" err="1" smtClean="0"/>
              <a:t>Ruby</a:t>
            </a:r>
            <a:r>
              <a:rPr lang="pt-BR" sz="2400" dirty="0"/>
              <a:t>, Perl, </a:t>
            </a:r>
            <a:r>
              <a:rPr lang="pt-BR" sz="2400" dirty="0" err="1" smtClean="0"/>
              <a:t>Haskell</a:t>
            </a:r>
            <a:r>
              <a:rPr lang="pt-BR" sz="2400" dirty="0" smtClean="0"/>
              <a:t>, </a:t>
            </a:r>
            <a:r>
              <a:rPr lang="pt-BR" sz="2400" dirty="0" err="1" smtClean="0"/>
              <a:t>Lisp</a:t>
            </a:r>
            <a:r>
              <a:rPr lang="pt-BR" sz="2400" dirty="0" smtClean="0"/>
              <a:t>, PHP, CUDA...</a:t>
            </a:r>
          </a:p>
          <a:p>
            <a:endParaRPr lang="pt-BR" sz="2400" dirty="0"/>
          </a:p>
          <a:p>
            <a:r>
              <a:rPr lang="pt-BR" sz="2400" dirty="0" smtClean="0"/>
              <a:t>Versão atual 3.12.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62447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 smtClean="0"/>
              <a:t>Realizando Experimentos: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088" y="2276872"/>
            <a:ext cx="5826224" cy="436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468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 smtClean="0"/>
              <a:t>Comparando os Resultados dos Experimentos: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104" y="2425706"/>
            <a:ext cx="5466184" cy="409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10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LibSVM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b="1" dirty="0" err="1" smtClean="0"/>
              <a:t>LibSVM</a:t>
            </a:r>
            <a:r>
              <a:rPr lang="pt-BR" sz="2400" b="1" dirty="0" smtClean="0"/>
              <a:t>:</a:t>
            </a:r>
            <a:endParaRPr lang="pt-BR" sz="2400" b="1" dirty="0"/>
          </a:p>
          <a:p>
            <a:pPr lvl="1"/>
            <a:r>
              <a:rPr lang="pt-BR" sz="2000" dirty="0" smtClean="0">
                <a:hlinkClick r:id="rId2"/>
              </a:rPr>
              <a:t>http</a:t>
            </a:r>
            <a:r>
              <a:rPr lang="pt-BR" sz="2000" dirty="0">
                <a:hlinkClick r:id="rId2"/>
              </a:rPr>
              <a:t>://www.csie.ntu.edu.tw/~cjlin/libsvm</a:t>
            </a:r>
            <a:r>
              <a:rPr lang="pt-BR" sz="2000" dirty="0" smtClean="0">
                <a:hlinkClick r:id="rId2"/>
              </a:rPr>
              <a:t>/</a:t>
            </a:r>
            <a:r>
              <a:rPr lang="pt-BR" sz="2000" dirty="0" smtClean="0"/>
              <a:t> </a:t>
            </a:r>
          </a:p>
          <a:p>
            <a:endParaRPr lang="pt-BR" sz="1600" dirty="0" smtClean="0"/>
          </a:p>
          <a:p>
            <a:r>
              <a:rPr lang="pt-BR" sz="2400" b="1" dirty="0" err="1" smtClean="0"/>
              <a:t>GNUPlot</a:t>
            </a:r>
            <a:r>
              <a:rPr lang="pt-BR" sz="2400" b="1" dirty="0" smtClean="0"/>
              <a:t>:</a:t>
            </a:r>
          </a:p>
          <a:p>
            <a:pPr lvl="1"/>
            <a:r>
              <a:rPr lang="pt-BR" sz="2000" dirty="0">
                <a:hlinkClick r:id="rId3"/>
              </a:rPr>
              <a:t>http://</a:t>
            </a:r>
            <a:r>
              <a:rPr lang="pt-BR" sz="2000" dirty="0" smtClean="0">
                <a:hlinkClick r:id="rId3"/>
              </a:rPr>
              <a:t>sourceforge.net/projects/gnuplot/files/gnuplot/4.4.3/gp443win32.zip/download</a:t>
            </a:r>
            <a:r>
              <a:rPr lang="pt-BR" sz="2000" dirty="0" smtClean="0"/>
              <a:t> </a:t>
            </a:r>
          </a:p>
          <a:p>
            <a:endParaRPr lang="pt-BR" sz="1600" dirty="0" smtClean="0"/>
          </a:p>
          <a:p>
            <a:r>
              <a:rPr lang="pt-BR" sz="2400" b="1" dirty="0" smtClean="0"/>
              <a:t>Python:</a:t>
            </a:r>
            <a:endParaRPr lang="pt-BR" sz="2400" b="1" dirty="0"/>
          </a:p>
          <a:p>
            <a:pPr lvl="1"/>
            <a:r>
              <a:rPr lang="pt-BR" sz="2000" dirty="0">
                <a:hlinkClick r:id="rId4"/>
              </a:rPr>
              <a:t>http://python.org/download/releases/2.7.2</a:t>
            </a:r>
            <a:r>
              <a:rPr lang="pt-BR" sz="2000" dirty="0" smtClean="0">
                <a:hlinkClick r:id="rId4"/>
              </a:rPr>
              <a:t>/</a:t>
            </a:r>
            <a:r>
              <a:rPr lang="pt-BR" sz="2000" dirty="0" smtClean="0"/>
              <a:t> </a:t>
            </a:r>
          </a:p>
          <a:p>
            <a:endParaRPr lang="pt-BR" sz="1600" dirty="0"/>
          </a:p>
          <a:p>
            <a:r>
              <a:rPr lang="pt-BR" sz="2400" b="1" dirty="0" smtClean="0"/>
              <a:t>Exemplos de </a:t>
            </a:r>
            <a:r>
              <a:rPr lang="pt-BR" sz="2400" b="1" dirty="0" err="1" smtClean="0"/>
              <a:t>Datasets</a:t>
            </a:r>
            <a:r>
              <a:rPr lang="pt-BR" sz="2400" b="1" dirty="0" smtClean="0"/>
              <a:t>:</a:t>
            </a:r>
          </a:p>
          <a:p>
            <a:pPr lvl="1"/>
            <a:r>
              <a:rPr lang="pt-BR" sz="2000" dirty="0">
                <a:hlinkClick r:id="rId5"/>
              </a:rPr>
              <a:t>http://www.csie.ntu.edu.tw/~cjlin/libsvmtools/datasets</a:t>
            </a:r>
            <a:r>
              <a:rPr lang="pt-BR" sz="2000" dirty="0" smtClean="0">
                <a:hlinkClick r:id="rId5"/>
              </a:rPr>
              <a:t>/</a:t>
            </a:r>
            <a:r>
              <a:rPr lang="pt-BR" sz="2000" dirty="0" smtClean="0"/>
              <a:t> </a:t>
            </a:r>
          </a:p>
          <a:p>
            <a:pPr marL="0" indent="0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8036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800" b="1" dirty="0" smtClean="0"/>
              <a:t>Instalação:</a:t>
            </a:r>
          </a:p>
          <a:p>
            <a:endParaRPr lang="pt-BR" sz="2800" b="1" dirty="0" smtClean="0"/>
          </a:p>
          <a:p>
            <a:pPr lvl="1"/>
            <a:r>
              <a:rPr lang="pt-BR" sz="2400" b="1" dirty="0" smtClean="0"/>
              <a:t>Descompacte: </a:t>
            </a:r>
            <a:r>
              <a:rPr lang="pt-BR" sz="2400" dirty="0" smtClean="0"/>
              <a:t>libsvm-3.11.zip e gp443win32.zip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b="1" dirty="0"/>
              <a:t>Instale: </a:t>
            </a:r>
            <a:r>
              <a:rPr lang="pt-BR" sz="2400" dirty="0" smtClean="0"/>
              <a:t>python-2.7.2.msi</a:t>
            </a:r>
          </a:p>
          <a:p>
            <a:pPr lvl="1"/>
            <a:endParaRPr lang="pt-BR" sz="2400" dirty="0"/>
          </a:p>
          <a:p>
            <a:pPr lvl="1"/>
            <a:r>
              <a:rPr lang="pt-BR" sz="2000" b="1" dirty="0" err="1" smtClean="0"/>
              <a:t>Obs</a:t>
            </a:r>
            <a:r>
              <a:rPr lang="pt-BR" sz="2000" b="1" dirty="0" smtClean="0"/>
              <a:t>: </a:t>
            </a:r>
            <a:r>
              <a:rPr lang="pt-BR" sz="2000" dirty="0" smtClean="0"/>
              <a:t>É necessário usar a versão 2.7 do Python.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2898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1560" y="1628800"/>
            <a:ext cx="7992888" cy="4104456"/>
          </a:xfrm>
        </p:spPr>
        <p:txBody>
          <a:bodyPr/>
          <a:lstStyle/>
          <a:p>
            <a:r>
              <a:rPr lang="pt-BR" sz="2400" b="1" dirty="0" smtClean="0"/>
              <a:t>Configuração:</a:t>
            </a:r>
          </a:p>
          <a:p>
            <a:endParaRPr lang="pt-BR" sz="2400" b="1" dirty="0" smtClean="0"/>
          </a:p>
          <a:p>
            <a:pPr lvl="1"/>
            <a:r>
              <a:rPr lang="pt-BR" sz="2000" b="1" dirty="0" smtClean="0"/>
              <a:t>Edite o arquivo: </a:t>
            </a:r>
            <a:r>
              <a:rPr lang="pt-BR" sz="2000" dirty="0"/>
              <a:t>libsvm-3.11\tools\easy.py</a:t>
            </a:r>
            <a:endParaRPr lang="pt-BR" sz="2000" dirty="0" smtClean="0"/>
          </a:p>
          <a:p>
            <a:pPr lvl="1"/>
            <a:endParaRPr lang="pt-BR" sz="2000" dirty="0" smtClean="0"/>
          </a:p>
          <a:p>
            <a:pPr marL="457200" lvl="1" indent="0">
              <a:buNone/>
            </a:pPr>
            <a:r>
              <a:rPr lang="pt-BR" sz="1800" dirty="0" smtClean="0"/>
              <a:t>Substitua </a:t>
            </a:r>
            <a:r>
              <a:rPr lang="pt-BR" sz="1800" dirty="0"/>
              <a:t>a linha 25: 	</a:t>
            </a:r>
            <a:endParaRPr lang="pt-BR" sz="1800" dirty="0" smtClean="0"/>
          </a:p>
          <a:p>
            <a:pPr marL="457200" lvl="1" indent="0">
              <a:buNone/>
            </a:pPr>
            <a:endParaRPr lang="pt-BR" sz="1800" dirty="0" smtClean="0"/>
          </a:p>
          <a:p>
            <a:pPr marL="457200" lvl="1" indent="0">
              <a:buNone/>
            </a:pPr>
            <a:r>
              <a:rPr lang="pt-BR" sz="1800" dirty="0" err="1" smtClean="0"/>
              <a:t>gnuplot_exe</a:t>
            </a:r>
            <a:r>
              <a:rPr lang="pt-BR" sz="1800" dirty="0" smtClean="0"/>
              <a:t> </a:t>
            </a:r>
            <a:r>
              <a:rPr lang="pt-BR" sz="1800" dirty="0"/>
              <a:t>= </a:t>
            </a:r>
            <a:r>
              <a:rPr lang="pt-BR" sz="1800" dirty="0" err="1"/>
              <a:t>r"c</a:t>
            </a:r>
            <a:r>
              <a:rPr lang="pt-BR" sz="1800" dirty="0"/>
              <a:t>:\</a:t>
            </a:r>
            <a:r>
              <a:rPr lang="pt-BR" sz="1800" dirty="0" err="1" smtClean="0"/>
              <a:t>tmp</a:t>
            </a:r>
            <a:r>
              <a:rPr lang="pt-BR" sz="1800" dirty="0" smtClean="0"/>
              <a:t>\</a:t>
            </a:r>
            <a:r>
              <a:rPr lang="pt-BR" sz="1800" dirty="0" err="1" smtClean="0"/>
              <a:t>gnuplot</a:t>
            </a:r>
            <a:r>
              <a:rPr lang="pt-BR" sz="1800" dirty="0" smtClean="0"/>
              <a:t>\</a:t>
            </a:r>
            <a:r>
              <a:rPr lang="pt-BR" sz="1800" dirty="0" err="1" smtClean="0"/>
              <a:t>binary</a:t>
            </a:r>
            <a:r>
              <a:rPr lang="pt-BR" sz="1800" dirty="0" smtClean="0"/>
              <a:t>\pgnuplot.exe“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pt-BR" sz="1800" dirty="0" smtClean="0"/>
              <a:t>Pelo caminho do </a:t>
            </a:r>
            <a:r>
              <a:rPr lang="pt-BR" sz="1800" dirty="0" err="1" smtClean="0"/>
              <a:t>GNUPlot</a:t>
            </a:r>
            <a:r>
              <a:rPr lang="pt-BR" sz="1800" dirty="0" smtClean="0"/>
              <a:t>. Exemplo: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pt-BR" sz="1800" dirty="0" err="1"/>
              <a:t>gnuplot_exe</a:t>
            </a:r>
            <a:r>
              <a:rPr lang="pt-BR" sz="1800" dirty="0"/>
              <a:t> = r</a:t>
            </a:r>
            <a:r>
              <a:rPr lang="pt-BR" sz="1800" dirty="0" smtClean="0"/>
              <a:t>"</a:t>
            </a:r>
            <a:r>
              <a:rPr lang="pt-BR" sz="1800" dirty="0"/>
              <a:t> C:\gp443win32\gnuplot\binary\ gnuplot.exe“</a:t>
            </a:r>
          </a:p>
          <a:p>
            <a:pPr marL="457200" lvl="1" indent="0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3233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1560" y="1628800"/>
            <a:ext cx="7704856" cy="4104456"/>
          </a:xfrm>
        </p:spPr>
        <p:txBody>
          <a:bodyPr/>
          <a:lstStyle/>
          <a:p>
            <a:r>
              <a:rPr lang="pt-BR" sz="2400" b="1" dirty="0" smtClean="0"/>
              <a:t>Execução:</a:t>
            </a:r>
          </a:p>
          <a:p>
            <a:endParaRPr lang="pt-BR" sz="2400" b="1" dirty="0" smtClean="0"/>
          </a:p>
          <a:p>
            <a:pPr lvl="1"/>
            <a:r>
              <a:rPr lang="pt-BR" sz="2000" dirty="0" smtClean="0"/>
              <a:t>Considerando os arquivos </a:t>
            </a:r>
            <a:r>
              <a:rPr lang="pt-BR" sz="2000" b="1" dirty="0" smtClean="0"/>
              <a:t>train.txt</a:t>
            </a:r>
            <a:r>
              <a:rPr lang="pt-BR" sz="2000" dirty="0" smtClean="0"/>
              <a:t> e </a:t>
            </a:r>
            <a:r>
              <a:rPr lang="pt-BR" sz="2000" b="1" dirty="0" smtClean="0"/>
              <a:t>test.txt</a:t>
            </a:r>
            <a:r>
              <a:rPr lang="pt-BR" sz="2000" dirty="0" smtClean="0"/>
              <a:t> como bases de treinamento e teste, o processo de treinamento e teste é executado pela seguinte linha de comando:</a:t>
            </a:r>
          </a:p>
          <a:p>
            <a:pPr lvl="1"/>
            <a:endParaRPr lang="pt-BR" sz="2000" dirty="0"/>
          </a:p>
          <a:p>
            <a:pPr marL="457200" lvl="1" indent="0">
              <a:buNone/>
            </a:pPr>
            <a:r>
              <a:rPr lang="pt-BR" sz="2000" dirty="0"/>
              <a:t>C:\Python27\python.exe easy.py </a:t>
            </a:r>
            <a:r>
              <a:rPr lang="pt-BR" sz="2000" dirty="0" smtClean="0"/>
              <a:t>train.txt test.txt</a:t>
            </a:r>
          </a:p>
          <a:p>
            <a:pPr lvl="1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55032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4104456"/>
          </a:xfrm>
        </p:spPr>
        <p:txBody>
          <a:bodyPr/>
          <a:lstStyle/>
          <a:p>
            <a:r>
              <a:rPr lang="pt-BR" sz="2400" b="1" dirty="0" smtClean="0"/>
              <a:t>Formato do arquivo de treinamento/testes: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marL="457200" lvl="1" indent="0">
              <a:buNone/>
            </a:pPr>
            <a:r>
              <a:rPr lang="pt-BR" sz="1800" dirty="0" smtClean="0"/>
              <a:t>(Classe) </a:t>
            </a:r>
            <a:r>
              <a:rPr lang="pt-BR" sz="1800" dirty="0"/>
              <a:t>(</a:t>
            </a:r>
            <a:r>
              <a:rPr lang="pt-BR" sz="1800" dirty="0" smtClean="0"/>
              <a:t>Atrib</a:t>
            </a:r>
            <a:r>
              <a:rPr lang="pt-BR" sz="1800" baseline="-25000" dirty="0" smtClean="0"/>
              <a:t>1</a:t>
            </a:r>
            <a:r>
              <a:rPr lang="pt-BR" sz="1800" dirty="0" smtClean="0"/>
              <a:t>ID):(Atrib</a:t>
            </a:r>
            <a:r>
              <a:rPr lang="pt-BR" sz="1800" baseline="-25000" dirty="0" smtClean="0"/>
              <a:t>1</a:t>
            </a:r>
            <a:r>
              <a:rPr lang="pt-BR" sz="1800" dirty="0" smtClean="0"/>
              <a:t>) </a:t>
            </a:r>
            <a:r>
              <a:rPr lang="pt-BR" sz="1800" dirty="0"/>
              <a:t>(</a:t>
            </a:r>
            <a:r>
              <a:rPr lang="pt-BR" sz="1800" dirty="0" smtClean="0"/>
              <a:t>Atrib</a:t>
            </a:r>
            <a:r>
              <a:rPr lang="pt-BR" sz="1800" baseline="-25000" dirty="0" smtClean="0"/>
              <a:t>2</a:t>
            </a:r>
            <a:r>
              <a:rPr lang="pt-BR" sz="1800" dirty="0" smtClean="0"/>
              <a:t>ID</a:t>
            </a:r>
            <a:r>
              <a:rPr lang="pt-BR" sz="1800" dirty="0"/>
              <a:t>):(</a:t>
            </a:r>
            <a:r>
              <a:rPr lang="pt-BR" sz="1800" dirty="0" smtClean="0"/>
              <a:t>Atrib</a:t>
            </a:r>
            <a:r>
              <a:rPr lang="pt-BR" sz="1800" baseline="-25000" dirty="0" smtClean="0"/>
              <a:t>2</a:t>
            </a:r>
            <a:r>
              <a:rPr lang="pt-BR" sz="1800" dirty="0" smtClean="0"/>
              <a:t>) ... </a:t>
            </a:r>
            <a:r>
              <a:rPr lang="pt-BR" sz="1800" dirty="0"/>
              <a:t>(</a:t>
            </a:r>
            <a:r>
              <a:rPr lang="pt-BR" sz="1800" dirty="0" err="1" smtClean="0"/>
              <a:t>Atrib</a:t>
            </a:r>
            <a:r>
              <a:rPr lang="pt-BR" sz="1800" baseline="-25000" dirty="0" err="1" smtClean="0"/>
              <a:t>N</a:t>
            </a:r>
            <a:r>
              <a:rPr lang="pt-BR" sz="1800" dirty="0" err="1" smtClean="0"/>
              <a:t>ID</a:t>
            </a:r>
            <a:r>
              <a:rPr lang="pt-BR" sz="1800" dirty="0"/>
              <a:t>):(</a:t>
            </a:r>
            <a:r>
              <a:rPr lang="pt-BR" sz="1800" dirty="0" err="1" smtClean="0"/>
              <a:t>Atrib</a:t>
            </a:r>
            <a:r>
              <a:rPr lang="pt-BR" sz="1800" baseline="-25000" dirty="0" err="1" smtClean="0"/>
              <a:t>N</a:t>
            </a:r>
            <a:r>
              <a:rPr lang="pt-BR" sz="1800" dirty="0" smtClean="0"/>
              <a:t>)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pt-BR" sz="1800" b="1" dirty="0" smtClean="0"/>
              <a:t>Exemplo:</a:t>
            </a:r>
            <a:r>
              <a:rPr lang="pt-BR" sz="1800" dirty="0" smtClean="0"/>
              <a:t> </a:t>
            </a:r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r>
              <a:rPr lang="pt-BR" sz="1800" dirty="0"/>
              <a:t>8 1:47 2:100 3:27 4:81 5:57 6:37 </a:t>
            </a:r>
            <a:r>
              <a:rPr lang="pt-BR" sz="1800" dirty="0" smtClean="0"/>
              <a:t>7:26</a:t>
            </a:r>
          </a:p>
          <a:p>
            <a:pPr marL="457200" lvl="1" indent="0">
              <a:buNone/>
            </a:pPr>
            <a:r>
              <a:rPr lang="pt-BR" sz="1800" dirty="0"/>
              <a:t>6 1:100 2:100 3:88 4:99 5:49 6:74 </a:t>
            </a:r>
            <a:r>
              <a:rPr lang="pt-BR" sz="1800" dirty="0" smtClean="0"/>
              <a:t>7:17</a:t>
            </a:r>
          </a:p>
          <a:p>
            <a:pPr marL="457200" lvl="1" indent="0">
              <a:buNone/>
            </a:pPr>
            <a:r>
              <a:rPr lang="pt-BR" sz="1800" dirty="0"/>
              <a:t>3 1:50 2:84 3:66 4:100 5:75 6:75 </a:t>
            </a:r>
            <a:r>
              <a:rPr lang="pt-BR" sz="1800" dirty="0" smtClean="0"/>
              <a:t>7:51</a:t>
            </a:r>
          </a:p>
          <a:p>
            <a:pPr marL="457200" lvl="1" indent="0">
              <a:buNone/>
            </a:pPr>
            <a:r>
              <a:rPr lang="pt-BR" sz="1800" dirty="0"/>
              <a:t>8 1:48 2:96 3:62 4:65 5:88 6:27 </a:t>
            </a:r>
            <a:r>
              <a:rPr lang="pt-BR" sz="1800" dirty="0" smtClean="0"/>
              <a:t>7:21</a:t>
            </a:r>
          </a:p>
          <a:p>
            <a:pPr marL="457200" lvl="1" indent="0">
              <a:buNone/>
            </a:pPr>
            <a:r>
              <a:rPr lang="pt-BR" sz="1800" dirty="0"/>
              <a:t>3 2:83 3:29 4:100 5:88 6:95 7:64</a:t>
            </a: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119605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LibSVM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532440" cy="5040560"/>
          </a:xfrm>
        </p:spPr>
        <p:txBody>
          <a:bodyPr/>
          <a:lstStyle/>
          <a:p>
            <a:r>
              <a:rPr lang="pt-BR" sz="2400" b="1" dirty="0" smtClean="0"/>
              <a:t>Avaliação dos Resultados:</a:t>
            </a:r>
          </a:p>
          <a:p>
            <a:pPr marL="457200" lvl="1" indent="0">
              <a:buNone/>
            </a:pPr>
            <a:endParaRPr lang="pt-BR" sz="2400" b="1" dirty="0"/>
          </a:p>
          <a:p>
            <a:pPr lvl="1"/>
            <a:r>
              <a:rPr lang="pt-BR" sz="1800" b="1" dirty="0" smtClean="0"/>
              <a:t>Precisão geral: </a:t>
            </a:r>
            <a:r>
              <a:rPr lang="pt-BR" sz="1800" dirty="0" smtClean="0"/>
              <a:t>Valor do </a:t>
            </a:r>
            <a:r>
              <a:rPr lang="pt-BR" sz="1800" dirty="0" err="1"/>
              <a:t>a</a:t>
            </a:r>
            <a:r>
              <a:rPr lang="pt-BR" sz="1800" dirty="0" err="1" smtClean="0"/>
              <a:t>ccuracy</a:t>
            </a:r>
            <a:r>
              <a:rPr lang="pt-BR" sz="1800" dirty="0" smtClean="0"/>
              <a:t> exibido no console.</a:t>
            </a:r>
          </a:p>
          <a:p>
            <a:pPr lvl="1"/>
            <a:endParaRPr lang="pt-BR" sz="1800" b="1" dirty="0" smtClean="0"/>
          </a:p>
          <a:p>
            <a:pPr lvl="1"/>
            <a:r>
              <a:rPr lang="pt-BR" sz="1800" b="1" dirty="0" smtClean="0"/>
              <a:t>Arquivos Gerados:</a:t>
            </a:r>
            <a:endParaRPr lang="pt-BR" sz="1800" b="1" dirty="0"/>
          </a:p>
          <a:p>
            <a:pPr marL="457200" lvl="1" indent="0">
              <a:buNone/>
            </a:pPr>
            <a:endParaRPr lang="pt-BR" sz="1800" dirty="0" smtClean="0"/>
          </a:p>
          <a:p>
            <a:pPr marL="457200" lvl="1" indent="0">
              <a:buNone/>
            </a:pPr>
            <a:r>
              <a:rPr lang="pt-BR" sz="1600" b="1" dirty="0" err="1" smtClean="0"/>
              <a:t>Train.txt.scale</a:t>
            </a:r>
            <a:r>
              <a:rPr lang="pt-BR" sz="1600" b="1" dirty="0" smtClean="0"/>
              <a:t> e </a:t>
            </a:r>
            <a:r>
              <a:rPr lang="pt-BR" sz="1600" b="1" dirty="0" err="1" smtClean="0"/>
              <a:t>Test.txt.scale</a:t>
            </a:r>
            <a:r>
              <a:rPr lang="pt-BR" sz="1600" b="1" dirty="0" smtClean="0"/>
              <a:t> </a:t>
            </a:r>
            <a:r>
              <a:rPr lang="pt-BR" sz="1600" dirty="0" smtClean="0"/>
              <a:t>– Contém os dados normalizados.</a:t>
            </a:r>
          </a:p>
          <a:p>
            <a:pPr marL="457200" lvl="1" indent="0">
              <a:buNone/>
            </a:pPr>
            <a:r>
              <a:rPr lang="pt-BR" sz="1600" b="1" dirty="0" err="1" smtClean="0"/>
              <a:t>Train.txt.range</a:t>
            </a:r>
            <a:r>
              <a:rPr lang="pt-BR" sz="1600" b="1" dirty="0" smtClean="0"/>
              <a:t> </a:t>
            </a:r>
            <a:r>
              <a:rPr lang="pt-BR" sz="1600" b="1" dirty="0"/>
              <a:t>e </a:t>
            </a:r>
            <a:r>
              <a:rPr lang="pt-BR" sz="1600" b="1" dirty="0" err="1" smtClean="0"/>
              <a:t>Test.txt.range</a:t>
            </a:r>
            <a:r>
              <a:rPr lang="pt-BR" sz="1600" b="1" dirty="0" smtClean="0"/>
              <a:t> </a:t>
            </a:r>
            <a:r>
              <a:rPr lang="pt-BR" sz="1600" dirty="0"/>
              <a:t>– </a:t>
            </a:r>
            <a:r>
              <a:rPr lang="pt-BR" sz="1600" dirty="0" smtClean="0"/>
              <a:t>Valor mínimo e máximo dos atributos.</a:t>
            </a:r>
          </a:p>
          <a:p>
            <a:pPr marL="457200" lvl="1" indent="0">
              <a:buNone/>
            </a:pPr>
            <a:r>
              <a:rPr lang="pt-BR" sz="1600" b="1" dirty="0" err="1" smtClean="0"/>
              <a:t>Train.txt.scale.out</a:t>
            </a:r>
            <a:r>
              <a:rPr lang="pt-BR" sz="1600" dirty="0" smtClean="0"/>
              <a:t> </a:t>
            </a:r>
            <a:r>
              <a:rPr lang="pt-BR" sz="1600" dirty="0"/>
              <a:t>– Contém os </a:t>
            </a:r>
            <a:r>
              <a:rPr lang="pt-BR" sz="1600" dirty="0" smtClean="0"/>
              <a:t>resultados parciais obtidos com diferentes parâmetros durante o treinamento.</a:t>
            </a:r>
          </a:p>
          <a:p>
            <a:pPr marL="457200" lvl="1" indent="0">
              <a:buNone/>
            </a:pPr>
            <a:r>
              <a:rPr lang="pt-BR" sz="1600" b="1" dirty="0" smtClean="0"/>
              <a:t>Train.txt.scale.png </a:t>
            </a:r>
            <a:r>
              <a:rPr lang="pt-BR" sz="1600" dirty="0" smtClean="0"/>
              <a:t>– Gráfico com a variação dos </a:t>
            </a:r>
            <a:r>
              <a:rPr lang="pt-BR" sz="1600" dirty="0"/>
              <a:t>resultados </a:t>
            </a:r>
            <a:r>
              <a:rPr lang="pt-BR" sz="1600" dirty="0" smtClean="0"/>
              <a:t>obtidos </a:t>
            </a:r>
            <a:r>
              <a:rPr lang="pt-BR" sz="1600" dirty="0"/>
              <a:t>com diferentes parâmetros durante o treinamento</a:t>
            </a:r>
            <a:r>
              <a:rPr lang="pt-BR" sz="1600" dirty="0" smtClean="0"/>
              <a:t>.</a:t>
            </a:r>
          </a:p>
          <a:p>
            <a:pPr marL="457200" lvl="1" indent="0">
              <a:buNone/>
            </a:pPr>
            <a:r>
              <a:rPr lang="pt-BR" sz="1600" b="1" dirty="0" err="1" smtClean="0"/>
              <a:t>Test.txt.predict</a:t>
            </a:r>
            <a:r>
              <a:rPr lang="pt-BR" sz="1600" b="1" dirty="0" smtClean="0"/>
              <a:t> – </a:t>
            </a:r>
            <a:r>
              <a:rPr lang="pt-BR" sz="1600" dirty="0" smtClean="0"/>
              <a:t>Resultado da classificação dos exemplos de teste.</a:t>
            </a:r>
          </a:p>
          <a:p>
            <a:pPr marL="457200" lvl="1" indent="0">
              <a:buNone/>
            </a:pPr>
            <a:r>
              <a:rPr lang="pt-BR" sz="1600" b="1" dirty="0" err="1" smtClean="0"/>
              <a:t>Train.txt.model</a:t>
            </a:r>
            <a:r>
              <a:rPr lang="pt-BR" sz="1600" b="1" dirty="0" smtClean="0"/>
              <a:t> </a:t>
            </a:r>
            <a:r>
              <a:rPr lang="pt-BR" sz="1600" dirty="0"/>
              <a:t>– </a:t>
            </a:r>
            <a:r>
              <a:rPr lang="pt-BR" sz="1600" dirty="0" smtClean="0"/>
              <a:t>Modelo do classificador treinado.</a:t>
            </a:r>
            <a:endParaRPr lang="pt-BR" sz="1600" dirty="0"/>
          </a:p>
          <a:p>
            <a:pPr marL="457200" lvl="1" indent="0">
              <a:buNone/>
            </a:pPr>
            <a:endParaRPr lang="pt-BR" sz="1600" dirty="0"/>
          </a:p>
          <a:p>
            <a:pPr marL="457200" lvl="1" indent="0">
              <a:buNone/>
            </a:pPr>
            <a:endParaRPr lang="pt-BR" sz="1800" dirty="0"/>
          </a:p>
          <a:p>
            <a:pPr marL="457200" lvl="1" indent="0">
              <a:buNone/>
            </a:pP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105214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Weka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3568" y="1628800"/>
            <a:ext cx="7776864" cy="4104456"/>
          </a:xfrm>
        </p:spPr>
        <p:txBody>
          <a:bodyPr/>
          <a:lstStyle/>
          <a:p>
            <a:r>
              <a:rPr lang="pt-BR" sz="2400" dirty="0" smtClean="0"/>
              <a:t>Ferramenta e biblioteca completa para tarefas de aprendizado de máquina.</a:t>
            </a:r>
          </a:p>
          <a:p>
            <a:endParaRPr lang="pt-BR" sz="2400" dirty="0"/>
          </a:p>
          <a:p>
            <a:r>
              <a:rPr lang="pt-BR" sz="2400" dirty="0" smtClean="0"/>
              <a:t>Possui uma grande quantidade de algoritmos de aprendizado de máquina.</a:t>
            </a:r>
          </a:p>
          <a:p>
            <a:endParaRPr lang="pt-BR" sz="2400" dirty="0"/>
          </a:p>
          <a:p>
            <a:r>
              <a:rPr lang="pt-BR" sz="2400" dirty="0" smtClean="0"/>
              <a:t>Implementado na linguagem Java.</a:t>
            </a:r>
          </a:p>
          <a:p>
            <a:endParaRPr lang="pt-BR" sz="2400" dirty="0"/>
          </a:p>
          <a:p>
            <a:r>
              <a:rPr lang="pt-BR" sz="2400" dirty="0" smtClean="0"/>
              <a:t>Versão atual: 3.6</a:t>
            </a:r>
          </a:p>
          <a:p>
            <a:endParaRPr lang="pt-BR" sz="2400" dirty="0"/>
          </a:p>
          <a:p>
            <a:endParaRPr lang="pt-BR" sz="2000" dirty="0"/>
          </a:p>
        </p:txBody>
      </p:sp>
      <p:pic>
        <p:nvPicPr>
          <p:cNvPr id="4098" name="Picture 2" descr="http://www.cs.waikato.ac.nz/ml/Title-Bird-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229200"/>
            <a:ext cx="274184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219392"/>
      </p:ext>
    </p:extLst>
  </p:cSld>
  <p:clrMapOvr>
    <a:masterClrMapping/>
  </p:clrMapOvr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16401</TotalTime>
  <Words>533</Words>
  <Application>Microsoft Office PowerPoint</Application>
  <PresentationFormat>On-screen Show (4:3)</PresentationFormat>
  <Paragraphs>140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445TGp_tech_dark_ani</vt:lpstr>
      <vt:lpstr>INF 1771 – Inteligência Artificial</vt:lpstr>
      <vt:lpstr>LibSVM</vt:lpstr>
      <vt:lpstr>LibSVM</vt:lpstr>
      <vt:lpstr>LibSVM</vt:lpstr>
      <vt:lpstr>LibSVM</vt:lpstr>
      <vt:lpstr>LibSVM</vt:lpstr>
      <vt:lpstr>LibSVM</vt:lpstr>
      <vt:lpstr>LibSVM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  <vt:lpstr>Weka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Bibliotecas e Ferramentas para Aprendizado de Máquina</dc:title>
  <dc:creator>Edirlei E. Soares de Lima</dc:creator>
  <cp:lastModifiedBy>Edirlei</cp:lastModifiedBy>
  <cp:revision>1471</cp:revision>
  <dcterms:created xsi:type="dcterms:W3CDTF">2008-12-04T05:04:49Z</dcterms:created>
  <dcterms:modified xsi:type="dcterms:W3CDTF">2012-05-23T15:22:25Z</dcterms:modified>
</cp:coreProperties>
</file>