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303" r:id="rId2"/>
    <p:sldId id="283" r:id="rId3"/>
    <p:sldId id="284" r:id="rId4"/>
    <p:sldId id="285" r:id="rId5"/>
    <p:sldId id="286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161A9"/>
    <a:srgbClr val="FFFFFF"/>
    <a:srgbClr val="F8F8F8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125" d="100"/>
          <a:sy n="12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537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smtClean="0">
                <a:effectLst/>
              </a:rPr>
              <a:t>Aula </a:t>
            </a:r>
            <a:r>
              <a:rPr lang="pt-BR" sz="2800" smtClean="0">
                <a:effectLst/>
              </a:rPr>
              <a:t>15 </a:t>
            </a:r>
            <a:r>
              <a:rPr lang="pt-BR" sz="2800" dirty="0" smtClean="0">
                <a:effectLst/>
              </a:rPr>
              <a:t>– Árvores de Decisão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683568" y="2852934"/>
            <a:ext cx="3504845" cy="1870249"/>
            <a:chOff x="467544" y="2852936"/>
            <a:chExt cx="3504845" cy="1870249"/>
          </a:xfrm>
        </p:grpSpPr>
        <p:sp>
          <p:nvSpPr>
            <p:cNvPr id="4" name="TextBox 3"/>
            <p:cNvSpPr txBox="1"/>
            <p:nvPr/>
          </p:nvSpPr>
          <p:spPr>
            <a:xfrm>
              <a:off x="1691680" y="2852936"/>
              <a:ext cx="663964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Tipo?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67544" y="3808785"/>
              <a:ext cx="432048" cy="914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3880793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552" y="4365104"/>
              <a:ext cx="29848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5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187624" y="3808785"/>
              <a:ext cx="432048" cy="914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3880793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6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6066" y="4365104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10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18681" y="3808785"/>
              <a:ext cx="792088" cy="914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90689" y="3880793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4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7123" y="4365104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4295" y="3880793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8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581" y="4365104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11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987824" y="3808785"/>
              <a:ext cx="792088" cy="914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59832" y="3880793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3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56266" y="4365104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7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16724" y="3880793"/>
              <a:ext cx="29880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12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19872" y="4365104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9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4" idx="2"/>
              <a:endCxn id="5" idx="0"/>
            </p:cNvCxnSpPr>
            <p:nvPr/>
          </p:nvCxnSpPr>
          <p:spPr bwMode="auto">
            <a:xfrm rot="5400000">
              <a:off x="1029579" y="2814702"/>
              <a:ext cx="648072" cy="134009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>
              <a:stCxn id="4" idx="2"/>
              <a:endCxn id="8" idx="0"/>
            </p:cNvCxnSpPr>
            <p:nvPr/>
          </p:nvCxnSpPr>
          <p:spPr bwMode="auto">
            <a:xfrm rot="5400000">
              <a:off x="1389619" y="3174742"/>
              <a:ext cx="648072" cy="62001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4" idx="2"/>
              <a:endCxn id="11" idx="0"/>
            </p:cNvCxnSpPr>
            <p:nvPr/>
          </p:nvCxnSpPr>
          <p:spPr bwMode="auto">
            <a:xfrm rot="16200000" flipH="1">
              <a:off x="1845157" y="3339217"/>
              <a:ext cx="648072" cy="29106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>
              <a:stCxn id="4" idx="2"/>
              <a:endCxn id="16" idx="0"/>
            </p:cNvCxnSpPr>
            <p:nvPr/>
          </p:nvCxnSpPr>
          <p:spPr bwMode="auto">
            <a:xfrm rot="16200000" flipH="1">
              <a:off x="2379729" y="2804646"/>
              <a:ext cx="648072" cy="136020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55576" y="3527430"/>
              <a:ext cx="7328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dirty="0" smtClean="0">
                  <a:solidFill>
                    <a:srgbClr val="000000"/>
                  </a:solidFill>
                  <a:latin typeface="+mn-lt"/>
                </a:rPr>
                <a:t>Francês</a:t>
              </a:r>
              <a:endParaRPr lang="pt-BR" sz="11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47664" y="3527430"/>
              <a:ext cx="7216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dirty="0" smtClean="0">
                  <a:solidFill>
                    <a:srgbClr val="000000"/>
                  </a:solidFill>
                  <a:latin typeface="+mn-lt"/>
                </a:rPr>
                <a:t>Italiano</a:t>
              </a:r>
              <a:endParaRPr lang="pt-BR" sz="11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06713" y="3520753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dirty="0" smtClean="0">
                  <a:solidFill>
                    <a:srgbClr val="000000"/>
                  </a:solidFill>
                  <a:latin typeface="+mn-lt"/>
                </a:rPr>
                <a:t>Tailandês</a:t>
              </a:r>
              <a:endParaRPr lang="pt-BR" sz="11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87824" y="3520753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dirty="0" smtClean="0">
                  <a:solidFill>
                    <a:srgbClr val="000000"/>
                  </a:solidFill>
                  <a:latin typeface="+mn-lt"/>
                </a:rPr>
                <a:t>Hamburger</a:t>
              </a:r>
              <a:endParaRPr lang="pt-BR" sz="1100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58340" y="2888941"/>
            <a:ext cx="4320480" cy="2952327"/>
            <a:chOff x="4283968" y="2780928"/>
            <a:chExt cx="4320480" cy="2952327"/>
          </a:xfrm>
        </p:grpSpPr>
        <p:grpSp>
          <p:nvGrpSpPr>
            <p:cNvPr id="80" name="Group 79"/>
            <p:cNvGrpSpPr/>
            <p:nvPr/>
          </p:nvGrpSpPr>
          <p:grpSpPr>
            <a:xfrm>
              <a:off x="4283968" y="2780928"/>
              <a:ext cx="4320480" cy="1870249"/>
              <a:chOff x="4283968" y="2566863"/>
              <a:chExt cx="4320480" cy="187024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624689" y="2566863"/>
                <a:ext cx="989823" cy="307777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Pessoas?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283968" y="3522712"/>
                <a:ext cx="792088" cy="9144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344927" y="4079031"/>
                <a:ext cx="29848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7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722204" y="4079031"/>
                <a:ext cx="29880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11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364087" y="3522712"/>
                <a:ext cx="1512168" cy="9144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36095" y="3590215"/>
                <a:ext cx="29848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7092280" y="3522712"/>
                <a:ext cx="1512168" cy="9144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164288" y="3594720"/>
                <a:ext cx="29848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4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164288" y="4079031"/>
                <a:ext cx="29880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525237" y="3594720"/>
                <a:ext cx="29880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12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524746" y="4079031"/>
                <a:ext cx="29880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5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58" name="Straight Arrow Connector 57"/>
              <p:cNvCxnSpPr>
                <a:stCxn id="41" idx="2"/>
                <a:endCxn id="42" idx="0"/>
              </p:cNvCxnSpPr>
              <p:nvPr/>
            </p:nvCxnSpPr>
            <p:spPr bwMode="auto">
              <a:xfrm rot="5400000">
                <a:off x="5075771" y="2478882"/>
                <a:ext cx="648072" cy="1439589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>
                <a:stCxn id="41" idx="2"/>
                <a:endCxn id="45" idx="0"/>
              </p:cNvCxnSpPr>
              <p:nvPr/>
            </p:nvCxnSpPr>
            <p:spPr bwMode="auto">
              <a:xfrm rot="16200000" flipH="1">
                <a:off x="5795850" y="3198391"/>
                <a:ext cx="648072" cy="570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>
                <a:stCxn id="41" idx="2"/>
                <a:endCxn id="48" idx="0"/>
              </p:cNvCxnSpPr>
              <p:nvPr/>
            </p:nvCxnSpPr>
            <p:spPr bwMode="auto">
              <a:xfrm rot="16200000" flipH="1">
                <a:off x="6659946" y="2334294"/>
                <a:ext cx="648072" cy="1728763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4354129" y="3239398"/>
                <a:ext cx="8659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dirty="0" smtClean="0">
                    <a:solidFill>
                      <a:srgbClr val="000000"/>
                    </a:solidFill>
                    <a:latin typeface="+mn-lt"/>
                  </a:rPr>
                  <a:t>Nenhuma</a:t>
                </a:r>
                <a:endParaRPr lang="pt-BR" sz="11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434376" y="3234680"/>
                <a:ext cx="79380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dirty="0" smtClean="0">
                    <a:solidFill>
                      <a:srgbClr val="000000"/>
                    </a:solidFill>
                    <a:latin typeface="+mn-lt"/>
                  </a:rPr>
                  <a:t>Algumas</a:t>
                </a:r>
                <a:endParaRPr lang="pt-BR" sz="11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40659" y="3234680"/>
                <a:ext cx="5790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 dirty="0" smtClean="0">
                    <a:solidFill>
                      <a:srgbClr val="000000"/>
                    </a:solidFill>
                    <a:latin typeface="+mn-lt"/>
                  </a:rPr>
                  <a:t>Cheio</a:t>
                </a:r>
                <a:endParaRPr lang="pt-BR" sz="11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796135" y="3597835"/>
                <a:ext cx="29848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3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156175" y="3596758"/>
                <a:ext cx="29848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6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531455" y="3590215"/>
                <a:ext cx="298480" cy="307777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8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891850" y="4079031"/>
                <a:ext cx="29880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9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8252028" y="4079031"/>
                <a:ext cx="298800" cy="30777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0000"/>
                    </a:solidFill>
                    <a:latin typeface="+mn-lt"/>
                  </a:rPr>
                  <a:t>10</a:t>
                </a:r>
                <a:endParaRPr lang="pt-BR" sz="140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4388696" y="4785025"/>
              <a:ext cx="535724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Não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869748" y="4797150"/>
              <a:ext cx="532518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Sim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53672" y="4797150"/>
              <a:ext cx="1043107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Famindo?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84" name="Straight Arrow Connector 83"/>
            <p:cNvCxnSpPr>
              <a:stCxn id="83" idx="2"/>
            </p:cNvCxnSpPr>
            <p:nvPr/>
          </p:nvCxnSpPr>
          <p:spPr bwMode="auto">
            <a:xfrm rot="5400000">
              <a:off x="7421618" y="5279645"/>
              <a:ext cx="628327" cy="27889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Arrow Connector 84"/>
            <p:cNvCxnSpPr>
              <a:stCxn id="83" idx="2"/>
            </p:cNvCxnSpPr>
            <p:nvPr/>
          </p:nvCxnSpPr>
          <p:spPr bwMode="auto">
            <a:xfrm rot="16200000" flipH="1">
              <a:off x="7709650" y="5270503"/>
              <a:ext cx="628329" cy="29717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2987824" y="1722512"/>
            <a:ext cx="2232248" cy="914400"/>
            <a:chOff x="3275856" y="1556792"/>
            <a:chExt cx="2232248" cy="914400"/>
          </a:xfrm>
        </p:grpSpPr>
        <p:sp>
          <p:nvSpPr>
            <p:cNvPr id="93" name="Rectangle 92"/>
            <p:cNvSpPr/>
            <p:nvPr/>
          </p:nvSpPr>
          <p:spPr bwMode="auto">
            <a:xfrm>
              <a:off x="3275856" y="1556792"/>
              <a:ext cx="2232248" cy="914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47864" y="1628800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47864" y="2113111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708813" y="1628800"/>
              <a:ext cx="29880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3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708322" y="2113111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5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435604" y="2113111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9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795782" y="2113111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10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067944" y="1628800"/>
              <a:ext cx="29880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4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427984" y="1628800"/>
              <a:ext cx="29848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6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88933" y="1628800"/>
              <a:ext cx="29880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8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48064" y="1628800"/>
              <a:ext cx="298800" cy="30777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12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52278" y="2117616"/>
              <a:ext cx="29880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11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068104" y="2117616"/>
              <a:ext cx="298480" cy="30777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7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3077929" y="1495966"/>
            <a:ext cx="1992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Conjunto de Treinamento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30298" y="4941168"/>
            <a:ext cx="3265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100" b="1" dirty="0" smtClean="0">
                <a:solidFill>
                  <a:srgbClr val="000000"/>
                </a:solidFill>
                <a:latin typeface="+mn-lt"/>
              </a:rPr>
              <a:t>Tipo</a:t>
            </a:r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 é um atributo ruim, pois ele deixa 4 </a:t>
            </a:r>
          </a:p>
          <a:p>
            <a:pPr algn="l"/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resultados sem nenhuma conclusão.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11960" y="5301208"/>
            <a:ext cx="35589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100" b="1" dirty="0" smtClean="0">
                <a:solidFill>
                  <a:srgbClr val="000000"/>
                </a:solidFill>
                <a:latin typeface="+mn-lt"/>
              </a:rPr>
              <a:t>Pessoas </a:t>
            </a:r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é um atributo bom, pois 2 resultados </a:t>
            </a:r>
          </a:p>
          <a:p>
            <a:pPr algn="l"/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dele levam a conclusões diretas.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Algoritmo:</a:t>
            </a:r>
          </a:p>
          <a:p>
            <a:pPr lvl="1"/>
            <a:r>
              <a:rPr lang="pt-BR" sz="1600" b="1" dirty="0" smtClean="0"/>
              <a:t>(1) </a:t>
            </a:r>
            <a:r>
              <a:rPr lang="pt-BR" sz="1600" dirty="0" smtClean="0"/>
              <a:t>Enquanto existirem exemplos positivos e negativos, deve-se escolher o melhor atributo para dividi-los.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b="1" dirty="0" smtClean="0"/>
              <a:t>(2)</a:t>
            </a:r>
            <a:r>
              <a:rPr lang="pt-BR" sz="1600" dirty="0" smtClean="0"/>
              <a:t> Se todos os exemplos restantes forem positivos (ou todos negativos), então podemos responder Sim ou Não.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b="1" dirty="0" smtClean="0"/>
              <a:t>(3) </a:t>
            </a:r>
            <a:r>
              <a:rPr lang="pt-BR" sz="1600" dirty="0" smtClean="0"/>
              <a:t>Se não existirem exemplos restantes, retorna um valor padrão calculado a partir da classificação da maioria dos atributos do nó pai.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b="1" dirty="0" smtClean="0"/>
              <a:t>(4) </a:t>
            </a:r>
            <a:r>
              <a:rPr lang="pt-BR" sz="1600" dirty="0" smtClean="0"/>
              <a:t>Se não existirem atributo restantes, mas ainda existirem exemplos positivos e negativos temos um problema.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Quando não existem atributos restantes, mas ainda existem exemplos positivos e negativos significa que: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Esses exemplos têm exatamente a </a:t>
            </a:r>
            <a:r>
              <a:rPr lang="pt-BR" sz="1600" b="1" dirty="0" smtClean="0"/>
              <a:t>mesma descrição</a:t>
            </a:r>
            <a:r>
              <a:rPr lang="pt-BR" sz="1600" dirty="0" smtClean="0"/>
              <a:t>, mas </a:t>
            </a:r>
            <a:r>
              <a:rPr lang="pt-BR" sz="1600" b="1" dirty="0" smtClean="0"/>
              <a:t>classificações diferentes</a:t>
            </a:r>
            <a:r>
              <a:rPr lang="pt-BR" sz="1600" dirty="0" smtClean="0"/>
              <a:t>. Isso acontece quando alguns dos dados estão incorretos, ou seja há </a:t>
            </a:r>
            <a:r>
              <a:rPr lang="pt-BR" sz="1600" b="1" dirty="0" smtClean="0"/>
              <a:t>ruído nos dados</a:t>
            </a:r>
            <a:r>
              <a:rPr lang="pt-BR" sz="1600" dirty="0" smtClean="0"/>
              <a:t>. 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Também acontece quando os atributos </a:t>
            </a:r>
            <a:r>
              <a:rPr lang="pt-BR" sz="1600" b="1" dirty="0" smtClean="0"/>
              <a:t>não dão informação suficiente </a:t>
            </a:r>
            <a:r>
              <a:rPr lang="pt-BR" sz="1600" dirty="0" smtClean="0"/>
              <a:t>para descrever a situação completamente, ou quando o domínio é realmente </a:t>
            </a:r>
            <a:r>
              <a:rPr lang="pt-BR" sz="1600" b="1" dirty="0" smtClean="0"/>
              <a:t>não-determinístico</a:t>
            </a:r>
            <a:r>
              <a:rPr lang="pt-BR" sz="1600" dirty="0" smtClean="0"/>
              <a:t>. 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Uma saída simples do problema é a utilização de uma </a:t>
            </a:r>
            <a:r>
              <a:rPr lang="pt-BR" sz="1600" b="1" dirty="0" smtClean="0"/>
              <a:t>votação majoritária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2624422" y="1628800"/>
            <a:ext cx="989823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Pessoas?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5686" y="2546236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598" y="2546236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4" idx="2"/>
            <a:endCxn id="7" idx="0"/>
          </p:cNvCxnSpPr>
          <p:nvPr/>
        </p:nvCxnSpPr>
        <p:spPr bwMode="auto">
          <a:xfrm rot="5400000">
            <a:off x="2420568" y="1847469"/>
            <a:ext cx="609659" cy="7878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 bwMode="auto">
          <a:xfrm rot="16200000" flipH="1">
            <a:off x="2815810" y="2240100"/>
            <a:ext cx="609659" cy="26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4" idx="2"/>
            <a:endCxn id="14" idx="0"/>
          </p:cNvCxnSpPr>
          <p:nvPr/>
        </p:nvCxnSpPr>
        <p:spPr bwMode="auto">
          <a:xfrm rot="16200000" flipH="1">
            <a:off x="3325272" y="1730639"/>
            <a:ext cx="609659" cy="10215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640154" y="2546236"/>
            <a:ext cx="100142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Faminto?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314" y="4444732"/>
            <a:ext cx="1043876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Sex/Sab?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8139" y="3482340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9954" y="3488883"/>
            <a:ext cx="663964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Tipo?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5686" y="4444732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14" idx="2"/>
            <a:endCxn id="23" idx="0"/>
          </p:cNvCxnSpPr>
          <p:nvPr/>
        </p:nvCxnSpPr>
        <p:spPr bwMode="auto">
          <a:xfrm rot="5400000">
            <a:off x="3569272" y="2910743"/>
            <a:ext cx="628327" cy="51486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" name="Straight Arrow Connector 30"/>
          <p:cNvCxnSpPr>
            <a:stCxn id="24" idx="2"/>
            <a:endCxn id="20" idx="0"/>
          </p:cNvCxnSpPr>
          <p:nvPr/>
        </p:nvCxnSpPr>
        <p:spPr bwMode="auto">
          <a:xfrm rot="16200000" flipH="1">
            <a:off x="5213058" y="3195538"/>
            <a:ext cx="648072" cy="185031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>
            <a:stCxn id="24" idx="2"/>
            <a:endCxn id="25" idx="0"/>
          </p:cNvCxnSpPr>
          <p:nvPr/>
        </p:nvCxnSpPr>
        <p:spPr bwMode="auto">
          <a:xfrm rot="5400000">
            <a:off x="3542905" y="3375701"/>
            <a:ext cx="648072" cy="148999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>
            <a:stCxn id="20" idx="2"/>
            <a:endCxn id="36" idx="0"/>
          </p:cNvCxnSpPr>
          <p:nvPr/>
        </p:nvCxnSpPr>
        <p:spPr bwMode="auto">
          <a:xfrm rot="16200000" flipH="1">
            <a:off x="6307651" y="4907109"/>
            <a:ext cx="672970" cy="36376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880022" y="5413354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59762" y="5425479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>
            <a:stCxn id="20" idx="2"/>
            <a:endCxn id="35" idx="0"/>
          </p:cNvCxnSpPr>
          <p:nvPr/>
        </p:nvCxnSpPr>
        <p:spPr bwMode="auto">
          <a:xfrm rot="5400000">
            <a:off x="5974646" y="4925747"/>
            <a:ext cx="660845" cy="31436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942442" y="2155086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Nenhuma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68438" y="2158648"/>
            <a:ext cx="7938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Algumas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44832" y="2159278"/>
            <a:ext cx="579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Cheio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55" name="Straight Arrow Connector 54"/>
          <p:cNvCxnSpPr>
            <a:stCxn id="14" idx="2"/>
            <a:endCxn id="24" idx="0"/>
          </p:cNvCxnSpPr>
          <p:nvPr/>
        </p:nvCxnSpPr>
        <p:spPr bwMode="auto">
          <a:xfrm rot="16200000" flipH="1">
            <a:off x="4058967" y="2935914"/>
            <a:ext cx="634870" cy="47106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75423" y="3004572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67854" y="3004572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00051" y="4975076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86446" y="4967456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79352" y="4444732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6" name="Straight Arrow Connector 75"/>
          <p:cNvCxnSpPr>
            <a:stCxn id="24" idx="2"/>
            <a:endCxn id="75" idx="0"/>
          </p:cNvCxnSpPr>
          <p:nvPr/>
        </p:nvCxnSpPr>
        <p:spPr bwMode="auto">
          <a:xfrm rot="5400000">
            <a:off x="4104738" y="3937534"/>
            <a:ext cx="648072" cy="36632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987464" y="4444732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9" name="Straight Arrow Connector 78"/>
          <p:cNvCxnSpPr>
            <a:stCxn id="24" idx="2"/>
            <a:endCxn id="78" idx="0"/>
          </p:cNvCxnSpPr>
          <p:nvPr/>
        </p:nvCxnSpPr>
        <p:spPr bwMode="auto">
          <a:xfrm rot="16200000" flipH="1">
            <a:off x="4608793" y="3799802"/>
            <a:ext cx="648072" cy="64178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071710" y="4005064"/>
            <a:ext cx="732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Francês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2206" y="4005064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Italiano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02967" y="4005064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Tailandês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77787" y="4005064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Hambúrguer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Escolhendo os Melhores Atributos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Qual é o melhor atributo?</a:t>
            </a:r>
            <a:endParaRPr lang="pt-BR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4067944" y="3140968"/>
            <a:ext cx="648072" cy="648072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419872" y="4293096"/>
            <a:ext cx="648072" cy="648072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16016" y="4293096"/>
            <a:ext cx="648072" cy="648072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Arrow Connector 7"/>
          <p:cNvCxnSpPr>
            <a:stCxn id="4" idx="4"/>
            <a:endCxn id="5" idx="0"/>
          </p:cNvCxnSpPr>
          <p:nvPr/>
        </p:nvCxnSpPr>
        <p:spPr bwMode="auto">
          <a:xfrm rot="5400000">
            <a:off x="3815916" y="3717032"/>
            <a:ext cx="504056" cy="64807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4" idx="4"/>
            <a:endCxn id="6" idx="0"/>
          </p:cNvCxnSpPr>
          <p:nvPr/>
        </p:nvCxnSpPr>
        <p:spPr bwMode="auto">
          <a:xfrm rot="16200000" flipH="1">
            <a:off x="4463988" y="3717032"/>
            <a:ext cx="504056" cy="64807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52493" y="3284984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[29+, 35-]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1948" y="5013176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[8+, 30-]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8680" y="5013176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[21+, 5-]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Escolhendo os Melhores Atributos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Entropia</a:t>
            </a:r>
          </a:p>
          <a:p>
            <a:pPr lvl="1"/>
            <a:r>
              <a:rPr lang="pt-BR" sz="1800" dirty="0" smtClean="0"/>
              <a:t>Caracteriza a (</a:t>
            </a:r>
            <a:r>
              <a:rPr lang="pt-BR" sz="1800" dirty="0" err="1" smtClean="0"/>
              <a:t>im</a:t>
            </a:r>
            <a:r>
              <a:rPr lang="pt-BR" sz="1800" dirty="0" smtClean="0"/>
              <a:t>)pureza de uma coleção arbitrária de exemplos.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Dado uma coleção S contendo exemplos positivos (+) e negativos (–) de algum conceito alvo, a entropia de S relativa a esta classificação booleana é:</a:t>
            </a:r>
          </a:p>
          <a:p>
            <a:pPr lvl="1"/>
            <a:endParaRPr lang="pt-BR" sz="2000" dirty="0" smtClean="0"/>
          </a:p>
          <a:p>
            <a:pPr lvl="1">
              <a:buNone/>
            </a:pPr>
            <a:r>
              <a:rPr lang="pt-BR" sz="2000" dirty="0" smtClean="0"/>
              <a:t>	</a:t>
            </a:r>
            <a:endParaRPr lang="pt-BR" sz="2000" baseline="-25000" dirty="0" smtClean="0"/>
          </a:p>
          <a:p>
            <a:pPr lvl="1"/>
            <a:endParaRPr lang="pt-BR" sz="2000" dirty="0" smtClean="0"/>
          </a:p>
          <a:p>
            <a:pPr lvl="1"/>
            <a:r>
              <a:rPr lang="pt-BR" sz="1800" dirty="0" smtClean="0"/>
              <a:t>p</a:t>
            </a:r>
            <a:r>
              <a:rPr lang="pt-BR" sz="1800" baseline="-25000" dirty="0" smtClean="0"/>
              <a:t>+</a:t>
            </a:r>
            <a:r>
              <a:rPr lang="pt-BR" sz="1800" dirty="0" smtClean="0"/>
              <a:t> é a proporção de exemplos positivos em S.</a:t>
            </a:r>
          </a:p>
          <a:p>
            <a:pPr lvl="1"/>
            <a:r>
              <a:rPr lang="pt-BR" sz="1800" dirty="0" smtClean="0"/>
              <a:t>p</a:t>
            </a:r>
            <a:r>
              <a:rPr lang="pt-BR" sz="1800" baseline="-25000" dirty="0" smtClean="0"/>
              <a:t>–</a:t>
            </a:r>
            <a:r>
              <a:rPr lang="pt-BR" sz="1800" dirty="0" smtClean="0"/>
              <a:t> é a proporção de exemplos negativos em S.</a:t>
            </a:r>
          </a:p>
          <a:p>
            <a:endParaRPr lang="pt-BR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265363" y="4256261"/>
          <a:ext cx="41703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273040" imgH="215640" progId="Equation.3">
                  <p:embed/>
                </p:oleObj>
              </mc:Choice>
              <mc:Fallback>
                <p:oleObj name="Equation" r:id="rId3" imgW="2273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256261"/>
                        <a:ext cx="417036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Escolhendo os Melhores Atributos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Exemplo: </a:t>
            </a:r>
            <a:r>
              <a:rPr lang="pt-BR" sz="2000" dirty="0" smtClean="0"/>
              <a:t>Sendo </a:t>
            </a:r>
            <a:r>
              <a:rPr lang="pt-BR" sz="2000" i="1" dirty="0" smtClean="0"/>
              <a:t>S </a:t>
            </a:r>
            <a:r>
              <a:rPr lang="pt-BR" sz="2000" dirty="0" smtClean="0"/>
              <a:t>uma coleção de 14 exemplos de treinamento de algum conceito </a:t>
            </a:r>
            <a:r>
              <a:rPr lang="pt-BR" sz="2000" dirty="0" err="1" smtClean="0"/>
              <a:t>boleano</a:t>
            </a:r>
            <a:r>
              <a:rPr lang="pt-BR" sz="2000" dirty="0" smtClean="0"/>
              <a:t>, incluindo 9 exemplos positivos e 5 negativos [9+, 5-].</a:t>
            </a:r>
          </a:p>
          <a:p>
            <a:endParaRPr lang="pt-BR" sz="2000" b="1" i="1" dirty="0" smtClean="0"/>
          </a:p>
          <a:p>
            <a:r>
              <a:rPr lang="pt-BR" sz="2000" dirty="0" smtClean="0"/>
              <a:t>A entropia de </a:t>
            </a:r>
            <a:r>
              <a:rPr lang="pt-BR" sz="2000" i="1" dirty="0" smtClean="0"/>
              <a:t>S </a:t>
            </a:r>
            <a:r>
              <a:rPr lang="pt-BR" sz="2000" dirty="0" smtClean="0"/>
              <a:t>relativa a classificação é: </a:t>
            </a:r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r>
              <a:rPr lang="pt-BR" sz="2000" dirty="0" smtClean="0"/>
              <a:t>A função entropia relativa a uma classificação varia entre 0 e 1.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2548" y="3717032"/>
          <a:ext cx="61737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3365280" imgH="431640" progId="Equation.3">
                  <p:embed/>
                </p:oleObj>
              </mc:Choice>
              <mc:Fallback>
                <p:oleObj name="Equation" r:id="rId3" imgW="3365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548" y="3717032"/>
                        <a:ext cx="6173788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Escolhendo os Melhores Atributos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Generalizando para o caso de um atributo alvo aceitar n diferentes valores, a entropia de S relativa a esta classificação de n–classes é definida como: 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b="1" dirty="0" smtClean="0"/>
          </a:p>
          <a:p>
            <a:endParaRPr lang="pt-BR" sz="2000" b="1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  <a:p>
            <a:endParaRPr lang="pt-BR" sz="2000" i="1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800350" y="3860973"/>
          <a:ext cx="32623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777680" imgH="431640" progId="Equation.3">
                  <p:embed/>
                </p:oleObj>
              </mc:Choice>
              <mc:Fallback>
                <p:oleObj name="Equation" r:id="rId3" imgW="17776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3860973"/>
                        <a:ext cx="3262313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Medindo Desempenho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Um algoritmo de aprendizado </a:t>
            </a:r>
            <a:r>
              <a:rPr lang="pt-BR" sz="2400" b="1" dirty="0" smtClean="0"/>
              <a:t>é bom </a:t>
            </a:r>
            <a:r>
              <a:rPr lang="pt-BR" sz="2400" dirty="0" smtClean="0"/>
              <a:t>se ele produz hipóteses que conseguem </a:t>
            </a:r>
            <a:r>
              <a:rPr lang="pt-BR" sz="2400" b="1" dirty="0" smtClean="0"/>
              <a:t>prever a classificação</a:t>
            </a:r>
            <a:r>
              <a:rPr lang="pt-BR" sz="2400" dirty="0" smtClean="0"/>
              <a:t> de exemplos </a:t>
            </a:r>
            <a:r>
              <a:rPr lang="pt-BR" sz="2400" b="1" dirty="0" smtClean="0"/>
              <a:t>não vistos</a:t>
            </a:r>
            <a:r>
              <a:rPr lang="pt-BR" sz="2400" dirty="0" smtClean="0"/>
              <a:t>. </a:t>
            </a:r>
          </a:p>
          <a:p>
            <a:endParaRPr lang="pt-BR" sz="2400" dirty="0" smtClean="0"/>
          </a:p>
          <a:p>
            <a:r>
              <a:rPr lang="pt-BR" sz="2400" dirty="0" smtClean="0"/>
              <a:t>A maneira mais simples de se medir o desempenho de um método de aprendizado é realizando a classificação de um conjunto de </a:t>
            </a:r>
            <a:r>
              <a:rPr lang="pt-BR" sz="2400" b="1" dirty="0" smtClean="0"/>
              <a:t>exemplos de teste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Medindo Desempenho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Processo de avaliação:</a:t>
            </a:r>
          </a:p>
          <a:p>
            <a:pPr lvl="1"/>
            <a:r>
              <a:rPr lang="pt-BR" sz="1600" b="1" dirty="0" smtClean="0"/>
              <a:t>(1)</a:t>
            </a:r>
            <a:r>
              <a:rPr lang="pt-BR" sz="1600" dirty="0" smtClean="0"/>
              <a:t> Divide-se o conjunto total de exemplos conhecidos em dois conjuntos: </a:t>
            </a:r>
          </a:p>
          <a:p>
            <a:pPr lvl="2"/>
            <a:r>
              <a:rPr lang="pt-BR" sz="1400" dirty="0" smtClean="0"/>
              <a:t>Conjunto de Treinamento.</a:t>
            </a:r>
          </a:p>
          <a:p>
            <a:pPr lvl="2"/>
            <a:r>
              <a:rPr lang="pt-BR" sz="1400" dirty="0" smtClean="0"/>
              <a:t>Conjunto de Teste.</a:t>
            </a:r>
          </a:p>
          <a:p>
            <a:pPr lvl="1"/>
            <a:r>
              <a:rPr lang="pt-BR" sz="1600" b="1" dirty="0" smtClean="0"/>
              <a:t>(2)</a:t>
            </a:r>
            <a:r>
              <a:rPr lang="pt-BR" sz="1600" dirty="0" smtClean="0"/>
              <a:t> Gera-se uma hipótese h (árvore de decisão) com base no Conjunto de Treinamento.</a:t>
            </a:r>
          </a:p>
          <a:p>
            <a:pPr lvl="1"/>
            <a:r>
              <a:rPr lang="pt-BR" sz="1600" b="1" dirty="0" smtClean="0"/>
              <a:t>(3) </a:t>
            </a:r>
            <a:r>
              <a:rPr lang="pt-BR" sz="1600" dirty="0" smtClean="0"/>
              <a:t>Para cada exemplo do Conjunto de Teste, classifica-se o exemplo utilizando a árvore de decisão criada a partir do conjunto de treinamento.</a:t>
            </a:r>
          </a:p>
          <a:p>
            <a:pPr lvl="1"/>
            <a:r>
              <a:rPr lang="pt-BR" sz="1600" b="1" dirty="0" smtClean="0"/>
              <a:t>(4) </a:t>
            </a:r>
            <a:r>
              <a:rPr lang="pt-BR" sz="1600" dirty="0" smtClean="0"/>
              <a:t>Verifica-se a quantidade de exemplos de teste classificados corretamente e calcula-se a porcentagem de acertos.</a:t>
            </a:r>
          </a:p>
          <a:p>
            <a:pPr lvl="1"/>
            <a:r>
              <a:rPr lang="pt-BR" sz="1600" b="1" dirty="0" smtClean="0"/>
              <a:t>(5) </a:t>
            </a:r>
            <a:r>
              <a:rPr lang="pt-BR" sz="1600" dirty="0" smtClean="0"/>
              <a:t>Escolhe-se aleatoriamente um novo conjunto de exemplos de treinamento (normalmente com um numero maior de exemplos) e repete-se novamente o processo.</a:t>
            </a:r>
            <a:endParaRPr lang="pt-BR" sz="1600" b="1" dirty="0" smtClean="0"/>
          </a:p>
          <a:p>
            <a:pPr lvl="1"/>
            <a:endParaRPr lang="pt-BR" sz="1600" dirty="0" smtClean="0"/>
          </a:p>
          <a:p>
            <a:pPr lvl="2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de Decisão 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200" dirty="0" smtClean="0"/>
              <a:t>Uma das formas de algoritmo de aprendizado mais </a:t>
            </a:r>
            <a:r>
              <a:rPr lang="pt-BR" sz="2200" b="1" dirty="0" smtClean="0"/>
              <a:t>simples</a:t>
            </a:r>
            <a:r>
              <a:rPr lang="pt-BR" sz="2200" dirty="0" smtClean="0"/>
              <a:t> e de </a:t>
            </a:r>
            <a:r>
              <a:rPr lang="pt-BR" sz="2200" b="1" dirty="0" smtClean="0"/>
              <a:t>maior sucesso</a:t>
            </a:r>
            <a:r>
              <a:rPr lang="pt-BR" sz="2200" dirty="0" smtClean="0"/>
              <a:t>. </a:t>
            </a:r>
          </a:p>
          <a:p>
            <a:endParaRPr lang="pt-BR" sz="2200" dirty="0" smtClean="0"/>
          </a:p>
          <a:p>
            <a:r>
              <a:rPr lang="pt-BR" sz="2200" dirty="0" smtClean="0"/>
              <a:t>Uma árvore de decisão tem como entrada um objeto ou situação descritos por um </a:t>
            </a:r>
            <a:r>
              <a:rPr lang="pt-BR" sz="2200" b="1" dirty="0" smtClean="0"/>
              <a:t>conjunto de atributos</a:t>
            </a:r>
            <a:r>
              <a:rPr lang="pt-BR" sz="2200" dirty="0" smtClean="0"/>
              <a:t> e como saída uma “</a:t>
            </a:r>
            <a:r>
              <a:rPr lang="pt-BR" sz="2200" b="1" dirty="0" smtClean="0"/>
              <a:t>decisão</a:t>
            </a:r>
            <a:r>
              <a:rPr lang="pt-BR" sz="2200" dirty="0" smtClean="0"/>
              <a:t>” (previsão do valor de saída dada a entrada).</a:t>
            </a:r>
          </a:p>
          <a:p>
            <a:endParaRPr lang="pt-BR" sz="2200" dirty="0" smtClean="0"/>
          </a:p>
          <a:p>
            <a:r>
              <a:rPr lang="pt-BR" sz="2200" dirty="0" smtClean="0"/>
              <a:t>Uma árvore de decisão toma as suas decisões através de uma sequência de testes.</a:t>
            </a:r>
            <a:endParaRPr lang="pt-BR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Medindo Desempenho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088" y="1844824"/>
            <a:ext cx="4457152" cy="350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97992" y="5373216"/>
            <a:ext cx="3141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Tamanho do Conjunto de Treinamento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916832"/>
            <a:ext cx="369332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Porcentagem de reconhecimento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de Decisão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680520" cy="4104456"/>
          </a:xfrm>
        </p:spPr>
        <p:txBody>
          <a:bodyPr/>
          <a:lstStyle/>
          <a:p>
            <a:r>
              <a:rPr lang="pt-BR" sz="1800" dirty="0" smtClean="0"/>
              <a:t>Cada </a:t>
            </a:r>
            <a:r>
              <a:rPr lang="pt-BR" sz="1800" b="1" dirty="0" smtClean="0"/>
              <a:t>nó</a:t>
            </a:r>
            <a:r>
              <a:rPr lang="pt-BR" sz="1800" dirty="0" smtClean="0"/>
              <a:t> interno da árvore corresponde a um teste do valor de uma propriedade.</a:t>
            </a:r>
          </a:p>
          <a:p>
            <a:endParaRPr lang="pt-BR" sz="1400" dirty="0" smtClean="0"/>
          </a:p>
          <a:p>
            <a:r>
              <a:rPr lang="pt-BR" sz="1800" dirty="0" smtClean="0"/>
              <a:t>Os </a:t>
            </a:r>
            <a:r>
              <a:rPr lang="pt-BR" sz="1800" b="1" dirty="0" smtClean="0"/>
              <a:t>ramos</a:t>
            </a:r>
            <a:r>
              <a:rPr lang="pt-BR" sz="1800" dirty="0" smtClean="0"/>
              <a:t> dos nós são rotulados com os resultados possíveis do teste. </a:t>
            </a:r>
          </a:p>
          <a:p>
            <a:endParaRPr lang="pt-BR" sz="1400" dirty="0" smtClean="0"/>
          </a:p>
          <a:p>
            <a:r>
              <a:rPr lang="pt-BR" sz="1800" dirty="0" smtClean="0"/>
              <a:t>Cada </a:t>
            </a:r>
            <a:r>
              <a:rPr lang="pt-BR" sz="1800" b="1" dirty="0" smtClean="0"/>
              <a:t>nó folha</a:t>
            </a:r>
            <a:r>
              <a:rPr lang="pt-BR" sz="1800" dirty="0" smtClean="0"/>
              <a:t> da árvore especifica o valor a ser retornado se aquela folha for alcançada.</a:t>
            </a:r>
          </a:p>
          <a:p>
            <a:endParaRPr lang="pt-BR" sz="1400" dirty="0" smtClean="0"/>
          </a:p>
          <a:p>
            <a:r>
              <a:rPr lang="pt-BR" sz="1800" dirty="0" smtClean="0"/>
              <a:t>A representação de uma árvore de decisão é bem natural para os seres humanos.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772816"/>
            <a:ext cx="720000" cy="720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Raiz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3068959"/>
            <a:ext cx="720000" cy="720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Nó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416" y="3068960"/>
            <a:ext cx="720000" cy="720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Nó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200" y="4365184"/>
            <a:ext cx="720000" cy="720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Nó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4248" y="4653136"/>
            <a:ext cx="720000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Folha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 bwMode="auto">
          <a:xfrm rot="5400000">
            <a:off x="6228105" y="2276831"/>
            <a:ext cx="576143" cy="100811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4"/>
            <a:endCxn id="8" idx="0"/>
          </p:cNvCxnSpPr>
          <p:nvPr/>
        </p:nvCxnSpPr>
        <p:spPr bwMode="auto">
          <a:xfrm rot="16200000" flipH="1">
            <a:off x="7200252" y="2312796"/>
            <a:ext cx="576144" cy="93618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4"/>
            <a:endCxn id="9" idx="0"/>
          </p:cNvCxnSpPr>
          <p:nvPr/>
        </p:nvCxnSpPr>
        <p:spPr bwMode="auto">
          <a:xfrm rot="16200000" flipH="1">
            <a:off x="5724048" y="4077031"/>
            <a:ext cx="576225" cy="8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9" idx="4"/>
          </p:cNvCxnSpPr>
          <p:nvPr/>
        </p:nvCxnSpPr>
        <p:spPr bwMode="auto">
          <a:xfrm rot="5400000">
            <a:off x="5436116" y="5229180"/>
            <a:ext cx="720080" cy="432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4"/>
            <a:endCxn id="10" idx="0"/>
          </p:cNvCxnSpPr>
          <p:nvPr/>
        </p:nvCxnSpPr>
        <p:spPr bwMode="auto">
          <a:xfrm rot="5400000">
            <a:off x="7128244" y="3824964"/>
            <a:ext cx="864176" cy="79216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9" idx="4"/>
          </p:cNvCxnSpPr>
          <p:nvPr/>
        </p:nvCxnSpPr>
        <p:spPr bwMode="auto">
          <a:xfrm rot="16200000" flipH="1">
            <a:off x="5868164" y="5229220"/>
            <a:ext cx="720080" cy="43200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596336" y="4653136"/>
            <a:ext cx="720000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Folha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1" name="Straight Arrow Connector 30"/>
          <p:cNvCxnSpPr>
            <a:stCxn id="8" idx="4"/>
            <a:endCxn id="30" idx="0"/>
          </p:cNvCxnSpPr>
          <p:nvPr/>
        </p:nvCxnSpPr>
        <p:spPr bwMode="auto">
          <a:xfrm rot="5400000">
            <a:off x="7524288" y="4221008"/>
            <a:ext cx="864176" cy="8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12160" y="2575937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04303" y="2564904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0152" y="3936469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84368" y="4103360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72255" y="4077072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56176" y="5240233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70351" y="5236820"/>
            <a:ext cx="62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Ramo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Restaurante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Problema: </a:t>
            </a:r>
            <a:r>
              <a:rPr lang="pt-BR" sz="2400" dirty="0" smtClean="0"/>
              <a:t>Esperar por uma mesa em um restaurante.  </a:t>
            </a:r>
          </a:p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b="1" dirty="0" smtClean="0"/>
              <a:t>objetivo</a:t>
            </a:r>
            <a:r>
              <a:rPr lang="pt-BR" sz="2400" dirty="0" smtClean="0"/>
              <a:t> é aprender uma definição para o predicado “vai esperar”.</a:t>
            </a:r>
          </a:p>
          <a:p>
            <a:endParaRPr lang="pt-BR" sz="2400" dirty="0" smtClean="0"/>
          </a:p>
          <a:p>
            <a:r>
              <a:rPr lang="pt-BR" sz="2400" dirty="0" smtClean="0"/>
              <a:t>Primeiramente é necessário definir quais </a:t>
            </a:r>
            <a:r>
              <a:rPr lang="pt-BR" sz="2400" b="1" dirty="0" smtClean="0"/>
              <a:t>atributos</a:t>
            </a:r>
            <a:r>
              <a:rPr lang="pt-BR" sz="2400" dirty="0" smtClean="0"/>
              <a:t> estão disponíveis para descrever alguns exemplos nesse domínio.</a:t>
            </a:r>
          </a:p>
          <a:p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Restaurante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Atributos:</a:t>
            </a:r>
          </a:p>
          <a:p>
            <a:pPr lvl="1"/>
            <a:r>
              <a:rPr lang="pt-BR" sz="1500" b="1" dirty="0" smtClean="0"/>
              <a:t>Alternativa: </a:t>
            </a:r>
            <a:r>
              <a:rPr lang="pt-BR" sz="1500" dirty="0" smtClean="0"/>
              <a:t>Verdadeiro se existe um restaurante alternativo adequado nas proximidades. </a:t>
            </a:r>
          </a:p>
          <a:p>
            <a:pPr lvl="1"/>
            <a:r>
              <a:rPr lang="pt-BR" sz="1500" b="1" dirty="0" smtClean="0"/>
              <a:t>Bar: </a:t>
            </a:r>
            <a:r>
              <a:rPr lang="pt-BR" sz="1500" dirty="0" smtClean="0"/>
              <a:t>Verdadeiro se o restaurante tem uma área de bar confortável para ficar esperando.</a:t>
            </a:r>
          </a:p>
          <a:p>
            <a:pPr lvl="1"/>
            <a:r>
              <a:rPr lang="pt-BR" sz="1500" b="1" dirty="0" err="1" smtClean="0"/>
              <a:t>Sex</a:t>
            </a:r>
            <a:r>
              <a:rPr lang="pt-BR" sz="1500" b="1" dirty="0" smtClean="0"/>
              <a:t>/Sab: </a:t>
            </a:r>
            <a:r>
              <a:rPr lang="pt-BR" sz="1500" dirty="0" smtClean="0"/>
              <a:t>Verdadeiro se o dia da semana for sexta ou sábado.</a:t>
            </a:r>
          </a:p>
          <a:p>
            <a:pPr lvl="1"/>
            <a:r>
              <a:rPr lang="pt-BR" sz="1500" b="1" dirty="0" smtClean="0"/>
              <a:t>Faminto: </a:t>
            </a:r>
            <a:r>
              <a:rPr lang="pt-BR" sz="1500" dirty="0" smtClean="0"/>
              <a:t>Verdadeiro</a:t>
            </a:r>
            <a:r>
              <a:rPr lang="pt-BR" sz="1500" b="1" dirty="0" smtClean="0"/>
              <a:t> </a:t>
            </a:r>
            <a:r>
              <a:rPr lang="pt-BR" sz="1500" dirty="0" smtClean="0"/>
              <a:t>se estamos com fome.</a:t>
            </a:r>
          </a:p>
          <a:p>
            <a:pPr lvl="1"/>
            <a:r>
              <a:rPr lang="pt-BR" sz="1500" b="1" dirty="0" smtClean="0"/>
              <a:t>Pessoas: </a:t>
            </a:r>
            <a:r>
              <a:rPr lang="pt-BR" sz="1500" dirty="0" smtClean="0"/>
              <a:t>Quantas pessoas estão no restaurante (os valores são Nenhuma, Algumas e Cheio).</a:t>
            </a:r>
          </a:p>
          <a:p>
            <a:pPr lvl="1"/>
            <a:r>
              <a:rPr lang="pt-BR" sz="1500" b="1" dirty="0" smtClean="0"/>
              <a:t>Preço: </a:t>
            </a:r>
            <a:r>
              <a:rPr lang="pt-BR" sz="1500" dirty="0" smtClean="0"/>
              <a:t>Preço do restaurante de ($, $ $, $$$).</a:t>
            </a:r>
          </a:p>
          <a:p>
            <a:pPr lvl="1"/>
            <a:r>
              <a:rPr lang="pt-BR" sz="1500" b="1" dirty="0" smtClean="0"/>
              <a:t>Chuva: </a:t>
            </a:r>
            <a:r>
              <a:rPr lang="pt-BR" sz="1500" dirty="0" smtClean="0"/>
              <a:t>Verdadeiro se está chovendo lá fora.</a:t>
            </a:r>
          </a:p>
          <a:p>
            <a:pPr lvl="1"/>
            <a:r>
              <a:rPr lang="pt-BR" sz="1500" b="1" dirty="0" smtClean="0"/>
              <a:t>Reserva: </a:t>
            </a:r>
            <a:r>
              <a:rPr lang="pt-BR" sz="1500" dirty="0" smtClean="0"/>
              <a:t>Verdadeiro se nós fizemos uma reserva.</a:t>
            </a:r>
          </a:p>
          <a:p>
            <a:pPr lvl="1"/>
            <a:r>
              <a:rPr lang="pt-BR" sz="1500" b="1" dirty="0" smtClean="0"/>
              <a:t>Tipo: </a:t>
            </a:r>
            <a:r>
              <a:rPr lang="pt-BR" sz="1500" dirty="0" smtClean="0"/>
              <a:t>Tipo de restaurante (Francês, Italiano, Tailandês, Hambúrguer).</a:t>
            </a:r>
          </a:p>
          <a:p>
            <a:pPr lvl="1"/>
            <a:r>
              <a:rPr lang="pt-BR" sz="1500" b="1" dirty="0" err="1" smtClean="0"/>
              <a:t>EstimativaEspera</a:t>
            </a:r>
            <a:r>
              <a:rPr lang="pt-BR" sz="1500" b="1" dirty="0" smtClean="0"/>
              <a:t>: </a:t>
            </a:r>
            <a:r>
              <a:rPr lang="pt-BR" sz="1500" dirty="0" smtClean="0"/>
              <a:t>Tempo de espera estimado (00-10, 10-30, 30-60, &gt; 60 minutos).</a:t>
            </a:r>
            <a:endParaRPr lang="pt-BR" sz="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Restaurante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676440" y="1484784"/>
            <a:ext cx="989823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Pessoas?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3282" y="2253699"/>
            <a:ext cx="1829090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EstimativaEspera?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250584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250584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 bwMode="auto">
          <a:xfrm rot="5400000">
            <a:off x="1548404" y="1627635"/>
            <a:ext cx="458023" cy="7878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 bwMode="auto">
          <a:xfrm rot="16200000" flipH="1">
            <a:off x="1943646" y="2020266"/>
            <a:ext cx="458023" cy="26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>
            <a:stCxn id="4" idx="2"/>
            <a:endCxn id="5" idx="0"/>
          </p:cNvCxnSpPr>
          <p:nvPr/>
        </p:nvCxnSpPr>
        <p:spPr bwMode="auto">
          <a:xfrm rot="16200000" flipH="1">
            <a:off x="2644020" y="1319892"/>
            <a:ext cx="461138" cy="14064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411760" y="3068960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7" name="Straight Arrow Connector 16"/>
          <p:cNvCxnSpPr>
            <a:stCxn id="5" idx="2"/>
            <a:endCxn id="16" idx="0"/>
          </p:cNvCxnSpPr>
          <p:nvPr/>
        </p:nvCxnSpPr>
        <p:spPr bwMode="auto">
          <a:xfrm rot="5400000">
            <a:off x="2874983" y="2366116"/>
            <a:ext cx="507484" cy="8982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131840" y="3068960"/>
            <a:ext cx="1261564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Alternativa?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3068960"/>
            <a:ext cx="100142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Faminto?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8583" y="3068960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>
            <a:stCxn id="5" idx="2"/>
            <a:endCxn id="20" idx="0"/>
          </p:cNvCxnSpPr>
          <p:nvPr/>
        </p:nvCxnSpPr>
        <p:spPr bwMode="auto">
          <a:xfrm rot="16200000" flipH="1">
            <a:off x="3416482" y="2722820"/>
            <a:ext cx="507484" cy="18479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5" idx="2"/>
            <a:endCxn id="21" idx="0"/>
          </p:cNvCxnSpPr>
          <p:nvPr/>
        </p:nvCxnSpPr>
        <p:spPr bwMode="auto">
          <a:xfrm rot="16200000" flipH="1">
            <a:off x="4071528" y="2067774"/>
            <a:ext cx="507484" cy="149488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5" idx="2"/>
            <a:endCxn id="22" idx="0"/>
          </p:cNvCxnSpPr>
          <p:nvPr/>
        </p:nvCxnSpPr>
        <p:spPr bwMode="auto">
          <a:xfrm rot="16200000" flipH="1">
            <a:off x="4647592" y="1491710"/>
            <a:ext cx="507484" cy="264701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87660" y="3933056"/>
            <a:ext cx="997517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Reserva?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0544" y="3933056"/>
            <a:ext cx="1043876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Sex/Sab?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>
            <a:stCxn id="20" idx="2"/>
            <a:endCxn id="33" idx="0"/>
          </p:cNvCxnSpPr>
          <p:nvPr/>
        </p:nvCxnSpPr>
        <p:spPr bwMode="auto">
          <a:xfrm rot="5400000">
            <a:off x="3196362" y="3366795"/>
            <a:ext cx="556319" cy="57620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>
            <a:stCxn id="20" idx="2"/>
            <a:endCxn id="34" idx="0"/>
          </p:cNvCxnSpPr>
          <p:nvPr/>
        </p:nvCxnSpPr>
        <p:spPr bwMode="auto">
          <a:xfrm rot="16200000" flipH="1">
            <a:off x="3804393" y="3334966"/>
            <a:ext cx="556319" cy="63986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148064" y="3933056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8336" y="3939599"/>
            <a:ext cx="1261564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Alternativa?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51650" y="4849415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44" name="Straight Arrow Connector 43"/>
          <p:cNvCxnSpPr>
            <a:stCxn id="21" idx="2"/>
            <a:endCxn id="41" idx="0"/>
          </p:cNvCxnSpPr>
          <p:nvPr/>
        </p:nvCxnSpPr>
        <p:spPr bwMode="auto">
          <a:xfrm rot="16200000" flipH="1">
            <a:off x="4965359" y="3484091"/>
            <a:ext cx="556319" cy="34160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>
            <a:stCxn id="50" idx="2"/>
            <a:endCxn id="52" idx="0"/>
          </p:cNvCxnSpPr>
          <p:nvPr/>
        </p:nvCxnSpPr>
        <p:spPr bwMode="auto">
          <a:xfrm rot="16200000" flipH="1">
            <a:off x="6943240" y="5173941"/>
            <a:ext cx="504056" cy="4705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372200" y="4849415"/>
            <a:ext cx="1175579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Chovendo?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68524" y="5641503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4288" y="5661248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>
            <a:stCxn id="42" idx="2"/>
            <a:endCxn id="50" idx="0"/>
          </p:cNvCxnSpPr>
          <p:nvPr/>
        </p:nvCxnSpPr>
        <p:spPr bwMode="auto">
          <a:xfrm rot="16200000" flipH="1">
            <a:off x="6413535" y="4302959"/>
            <a:ext cx="602039" cy="49087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>
            <a:stCxn id="42" idx="2"/>
            <a:endCxn id="43" idx="0"/>
          </p:cNvCxnSpPr>
          <p:nvPr/>
        </p:nvCxnSpPr>
        <p:spPr bwMode="auto">
          <a:xfrm rot="5400000">
            <a:off x="5842495" y="4222791"/>
            <a:ext cx="602039" cy="65120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>
            <a:stCxn id="50" idx="2"/>
            <a:endCxn id="51" idx="0"/>
          </p:cNvCxnSpPr>
          <p:nvPr/>
        </p:nvCxnSpPr>
        <p:spPr bwMode="auto">
          <a:xfrm rot="5400000">
            <a:off x="6506033" y="5187545"/>
            <a:ext cx="484311" cy="42360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>
            <a:stCxn id="34" idx="2"/>
            <a:endCxn id="67" idx="0"/>
          </p:cNvCxnSpPr>
          <p:nvPr/>
        </p:nvCxnSpPr>
        <p:spPr bwMode="auto">
          <a:xfrm rot="16200000" flipH="1">
            <a:off x="4280075" y="4363239"/>
            <a:ext cx="608582" cy="36376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820252" y="4829670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99992" y="4849415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8" name="Straight Arrow Connector 67"/>
          <p:cNvCxnSpPr>
            <a:stCxn id="34" idx="2"/>
            <a:endCxn id="66" idx="0"/>
          </p:cNvCxnSpPr>
          <p:nvPr/>
        </p:nvCxnSpPr>
        <p:spPr bwMode="auto">
          <a:xfrm rot="5400000">
            <a:off x="3950880" y="4378067"/>
            <a:ext cx="588837" cy="31436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469606" y="4835252"/>
            <a:ext cx="590226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Bar?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03848" y="4834175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5" name="Straight Arrow Connector 74"/>
          <p:cNvCxnSpPr>
            <a:stCxn id="33" idx="2"/>
            <a:endCxn id="72" idx="0"/>
          </p:cNvCxnSpPr>
          <p:nvPr/>
        </p:nvCxnSpPr>
        <p:spPr bwMode="auto">
          <a:xfrm rot="5400000">
            <a:off x="2678360" y="4327192"/>
            <a:ext cx="594419" cy="4217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Straight Arrow Connector 77"/>
          <p:cNvCxnSpPr>
            <a:stCxn id="33" idx="2"/>
            <a:endCxn id="73" idx="0"/>
          </p:cNvCxnSpPr>
          <p:nvPr/>
        </p:nvCxnSpPr>
        <p:spPr bwMode="auto">
          <a:xfrm rot="16200000" flipH="1">
            <a:off x="3031592" y="4395660"/>
            <a:ext cx="593342" cy="2836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1" name="Straight Arrow Connector 80"/>
          <p:cNvCxnSpPr>
            <a:stCxn id="72" idx="2"/>
            <a:endCxn id="83" idx="0"/>
          </p:cNvCxnSpPr>
          <p:nvPr/>
        </p:nvCxnSpPr>
        <p:spPr bwMode="auto">
          <a:xfrm rot="16200000" flipH="1">
            <a:off x="2747825" y="5159922"/>
            <a:ext cx="502980" cy="46919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2071889" y="5626264"/>
            <a:ext cx="535724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967653" y="5646009"/>
            <a:ext cx="532518" cy="30777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84" name="Straight Arrow Connector 83"/>
          <p:cNvCxnSpPr>
            <a:stCxn id="72" idx="2"/>
            <a:endCxn id="82" idx="0"/>
          </p:cNvCxnSpPr>
          <p:nvPr/>
        </p:nvCxnSpPr>
        <p:spPr bwMode="auto">
          <a:xfrm rot="5400000">
            <a:off x="2310618" y="5172162"/>
            <a:ext cx="483235" cy="42496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994460" y="1829584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Nenhuma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20456" y="1833146"/>
            <a:ext cx="7938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Algumas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53855" y="1833776"/>
            <a:ext cx="579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Cheio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94967" y="2675012"/>
            <a:ext cx="4796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&gt;60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71757" y="267844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30-60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988316" y="2686194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10-30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69640" y="2682632"/>
            <a:ext cx="518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0-10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3838" y="3467100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95493" y="3459480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97" name="Straight Arrow Connector 96"/>
          <p:cNvCxnSpPr>
            <a:stCxn id="21" idx="2"/>
            <a:endCxn id="42" idx="0"/>
          </p:cNvCxnSpPr>
          <p:nvPr/>
        </p:nvCxnSpPr>
        <p:spPr bwMode="auto">
          <a:xfrm rot="16200000" flipH="1">
            <a:off x="5489485" y="2959966"/>
            <a:ext cx="562862" cy="139640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29725" y="3467100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06620" y="3459480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69848" y="4372724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46743" y="4365104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355973" y="5244440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126188" y="5236820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40281" y="4372724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526676" y="4365104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87193" y="4365104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73588" y="4357484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66193" y="5225008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Não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928788" y="5217388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rgbClr val="000000"/>
                </a:solidFill>
                <a:latin typeface="+mn-lt"/>
              </a:rPr>
              <a:t>Sim</a:t>
            </a:r>
            <a:endParaRPr lang="pt-BR" sz="11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É possível gerar uma árvore de decisão a partir de um </a:t>
            </a:r>
            <a:r>
              <a:rPr lang="pt-BR" sz="2000" b="1" dirty="0" smtClean="0"/>
              <a:t>conjunto de exemplos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Exemplos positivos </a:t>
            </a:r>
            <a:r>
              <a:rPr lang="pt-BR" sz="2000" dirty="0" smtClean="0"/>
              <a:t>são aqueles que levam a uma resposta positiva. </a:t>
            </a:r>
          </a:p>
          <a:p>
            <a:pPr>
              <a:buNone/>
            </a:pPr>
            <a:r>
              <a:rPr lang="pt-BR" sz="2000" dirty="0" smtClean="0"/>
              <a:t>	Exemplo: “vai esperar” = Sim.</a:t>
            </a:r>
          </a:p>
          <a:p>
            <a:endParaRPr lang="pt-BR" sz="2000" dirty="0" smtClean="0"/>
          </a:p>
          <a:p>
            <a:r>
              <a:rPr lang="pt-BR" sz="2000" b="1" dirty="0" smtClean="0"/>
              <a:t>Exemplos negativos </a:t>
            </a:r>
            <a:r>
              <a:rPr lang="pt-BR" sz="2000" dirty="0" smtClean="0"/>
              <a:t>são aqueles que levam a uma resposta negativa. </a:t>
            </a:r>
          </a:p>
          <a:p>
            <a:pPr>
              <a:buNone/>
            </a:pPr>
            <a:r>
              <a:rPr lang="pt-BR" sz="2000" dirty="0" smtClean="0"/>
              <a:t>	Exemplo: “vai esperar” = Não.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Conjunto de Treinamento</a:t>
            </a:r>
            <a:endParaRPr lang="pt-BR" sz="3600" dirty="0"/>
          </a:p>
        </p:txBody>
      </p:sp>
      <p:graphicFrame>
        <p:nvGraphicFramePr>
          <p:cNvPr id="4" name="Group 279"/>
          <p:cNvGraphicFramePr>
            <a:graphicFrameLocks noGrp="1"/>
          </p:cNvGraphicFramePr>
          <p:nvPr/>
        </p:nvGraphicFramePr>
        <p:xfrm>
          <a:off x="971600" y="1657825"/>
          <a:ext cx="7128790" cy="4147439"/>
        </p:xfrm>
        <a:graphic>
          <a:graphicData uri="http://schemas.openxmlformats.org/drawingml/2006/table">
            <a:tbl>
              <a:tblPr/>
              <a:tblGrid>
                <a:gridCol w="880342"/>
                <a:gridCol w="545415"/>
                <a:gridCol w="551907"/>
                <a:gridCol w="551907"/>
                <a:gridCol w="643892"/>
                <a:gridCol w="689882"/>
                <a:gridCol w="551907"/>
                <a:gridCol w="689882"/>
                <a:gridCol w="505914"/>
                <a:gridCol w="505914"/>
                <a:gridCol w="505914"/>
                <a:gridCol w="505914"/>
              </a:tblGrid>
              <a:tr h="340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S/S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</a:t>
                      </a: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Chov</a:t>
                      </a: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Tipo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Algumas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$$$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Tai.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30-60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Algumas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Tai.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10-30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$$$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&gt;60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Algumas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Nenhuma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Algumas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Tai.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&gt;60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$$$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10-30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Nenhuma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Tai.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0-10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05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lang="pt-BR" sz="9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Cheio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Não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Ham.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30-60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100" dirty="0" smtClean="0"/>
              <a:t>Gerando </a:t>
            </a:r>
            <a:r>
              <a:rPr lang="pt-PT" sz="2100" dirty="0" smtClean="0"/>
              <a:t>Árvores de Decisão a partir de Exemplos</a:t>
            </a:r>
            <a:endParaRPr lang="pt-BR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Seguindo o </a:t>
            </a:r>
            <a:r>
              <a:rPr lang="pt-BR" sz="2000" b="1" dirty="0" smtClean="0"/>
              <a:t>principio de </a:t>
            </a:r>
            <a:r>
              <a:rPr lang="pt-BR" sz="2000" b="1" dirty="0" err="1" smtClean="0"/>
              <a:t>Ockham</a:t>
            </a:r>
            <a:r>
              <a:rPr lang="pt-BR" sz="2000" dirty="0" smtClean="0"/>
              <a:t>, devemos encontrar a menor árvore de decisão que seja consistente com os exemplos de treinamento. </a:t>
            </a:r>
          </a:p>
          <a:p>
            <a:endParaRPr lang="pt-BR" sz="1400" dirty="0" smtClean="0"/>
          </a:p>
          <a:p>
            <a:pPr lvl="1"/>
            <a:r>
              <a:rPr lang="pt-BR" sz="1600" dirty="0" smtClean="0"/>
              <a:t>“Qualquer </a:t>
            </a:r>
            <a:r>
              <a:rPr lang="pt-BR" sz="1600" dirty="0"/>
              <a:t>fenómeno deve assumir apenas as premissas estritamente necessárias à explicação do fenómeno e eliminar todas as que não causariam qualquer diferença aparente nas predições da hipótese ou </a:t>
            </a:r>
            <a:r>
              <a:rPr lang="pt-BR" sz="1600" dirty="0" smtClean="0"/>
              <a:t>teoria.”</a:t>
            </a:r>
          </a:p>
          <a:p>
            <a:endParaRPr lang="pt-BR" sz="1600" dirty="0" smtClean="0"/>
          </a:p>
          <a:p>
            <a:r>
              <a:rPr lang="pt-BR" sz="2000" dirty="0" smtClean="0"/>
              <a:t>A idéia básica do algoritmo é testar os </a:t>
            </a:r>
            <a:r>
              <a:rPr lang="pt-BR" sz="2000" b="1" dirty="0" smtClean="0"/>
              <a:t>atributos mais importantes </a:t>
            </a:r>
            <a:r>
              <a:rPr lang="pt-BR" sz="2000" dirty="0" smtClean="0"/>
              <a:t>primeiro. </a:t>
            </a:r>
          </a:p>
          <a:p>
            <a:endParaRPr lang="pt-BR" sz="1400" dirty="0" smtClean="0"/>
          </a:p>
          <a:p>
            <a:pPr lvl="1"/>
            <a:r>
              <a:rPr lang="pt-BR" sz="1600" dirty="0" smtClean="0"/>
              <a:t>O atributo mais importante é aquele que faz mais diferença para a classificação de um exemplo. </a:t>
            </a:r>
          </a:p>
          <a:p>
            <a:endParaRPr lang="pt-BR" sz="1200" dirty="0" smtClean="0"/>
          </a:p>
          <a:p>
            <a:r>
              <a:rPr lang="pt-BR" sz="2000" dirty="0" smtClean="0"/>
              <a:t>Dessa forma, esperamos conseguir a classificação correta com um pequeno número de testes.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15401</TotalTime>
  <Words>1355</Words>
  <Application>Microsoft Office PowerPoint</Application>
  <PresentationFormat>On-screen Show (4:3)</PresentationFormat>
  <Paragraphs>415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445TGp_tech_dark_ani</vt:lpstr>
      <vt:lpstr>Equation</vt:lpstr>
      <vt:lpstr>INF 1771 – Inteligência Artificial</vt:lpstr>
      <vt:lpstr>Árvores de Decisão </vt:lpstr>
      <vt:lpstr>Árvores de Decisão</vt:lpstr>
      <vt:lpstr>Exemplo – Restaurante</vt:lpstr>
      <vt:lpstr>Exemplo – Restaurante</vt:lpstr>
      <vt:lpstr>Exemplo – Restaurante</vt:lpstr>
      <vt:lpstr>Gerando Árvores de Decisão a partir de Exemplos</vt:lpstr>
      <vt:lpstr>Conjunto de Treinamento</vt:lpstr>
      <vt:lpstr>Gerando Árvores de Decisão a partir de Exemplos</vt:lpstr>
      <vt:lpstr>Gerando Árvores de Decisão a partir de Exemplos</vt:lpstr>
      <vt:lpstr>Gerando Árvores de Decisão a partir de Exemplos</vt:lpstr>
      <vt:lpstr>Gerando Árvores de Decisão a partir de Exemplos</vt:lpstr>
      <vt:lpstr>Gerando Árvores de Decisão a partir de Exemplos</vt:lpstr>
      <vt:lpstr>Escolhendo os Melhores Atributos</vt:lpstr>
      <vt:lpstr>Escolhendo os Melhores Atributos</vt:lpstr>
      <vt:lpstr>Escolhendo os Melhores Atributos</vt:lpstr>
      <vt:lpstr>Escolhendo os Melhores Atributos</vt:lpstr>
      <vt:lpstr>Medindo Desempenho</vt:lpstr>
      <vt:lpstr>Medindo Desempenho</vt:lpstr>
      <vt:lpstr>Medindo Desempenho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Árvores de Decisão</dc:title>
  <dc:creator>Edirlei E. Soares de Lima</dc:creator>
  <cp:lastModifiedBy>Edirlei</cp:lastModifiedBy>
  <cp:revision>1373</cp:revision>
  <dcterms:created xsi:type="dcterms:W3CDTF">2008-12-04T05:04:49Z</dcterms:created>
  <dcterms:modified xsi:type="dcterms:W3CDTF">2012-05-09T15:41:25Z</dcterms:modified>
</cp:coreProperties>
</file>