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sldIdLst>
    <p:sldId id="283" r:id="rId2"/>
    <p:sldId id="258" r:id="rId3"/>
    <p:sldId id="257" r:id="rId4"/>
    <p:sldId id="259" r:id="rId5"/>
    <p:sldId id="260" r:id="rId6"/>
    <p:sldId id="265" r:id="rId7"/>
    <p:sldId id="266" r:id="rId8"/>
    <p:sldId id="268" r:id="rId9"/>
    <p:sldId id="263" r:id="rId10"/>
    <p:sldId id="267" r:id="rId11"/>
    <p:sldId id="264" r:id="rId12"/>
    <p:sldId id="269" r:id="rId13"/>
    <p:sldId id="261" r:id="rId14"/>
    <p:sldId id="284" r:id="rId15"/>
    <p:sldId id="285" r:id="rId16"/>
    <p:sldId id="262" r:id="rId17"/>
    <p:sldId id="275" r:id="rId18"/>
    <p:sldId id="271" r:id="rId19"/>
    <p:sldId id="272" r:id="rId20"/>
    <p:sldId id="273" r:id="rId21"/>
    <p:sldId id="274" r:id="rId22"/>
    <p:sldId id="276" r:id="rId23"/>
    <p:sldId id="278" r:id="rId24"/>
    <p:sldId id="279" r:id="rId25"/>
    <p:sldId id="280" r:id="rId26"/>
    <p:sldId id="281" r:id="rId27"/>
    <p:sldId id="277" r:id="rId2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4161A9"/>
    <a:srgbClr val="F8F8F8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838" autoAdjust="0"/>
  </p:normalViewPr>
  <p:slideViewPr>
    <p:cSldViewPr>
      <p:cViewPr varScale="1">
        <p:scale>
          <a:sx n="69" d="100"/>
          <a:sy n="69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057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3A875-7D75-47D8-845F-B3FACB6F7174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smtClean="0">
                <a:effectLst/>
              </a:rPr>
              <a:t>Aula </a:t>
            </a:r>
            <a:r>
              <a:rPr lang="pt-BR" sz="2800" smtClean="0">
                <a:effectLst/>
              </a:rPr>
              <a:t>14 </a:t>
            </a:r>
            <a:r>
              <a:rPr lang="pt-BR" sz="2800" dirty="0" smtClean="0">
                <a:effectLst/>
              </a:rPr>
              <a:t>– Aprendizado de Máquina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Supervisionado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Exemplo:</a:t>
            </a:r>
          </a:p>
          <a:p>
            <a:pPr lvl="1"/>
            <a:r>
              <a:rPr lang="pt-BR" sz="1800" dirty="0" smtClean="0"/>
              <a:t>Considerando um agente treinando para ser se tornar um motorista de táxi. Toda vez que o instrutor gritar "freio!" o agente pode aprender uma condição de quando ele deve frear.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A entrada é formada pelos dados percebidos pelo agente através de sensores. A saída é dada pelo instrutor que diz quando se deve frear, virar a direita, virar a esquerda, etc.</a:t>
            </a:r>
          </a:p>
          <a:p>
            <a:pPr lvl="1"/>
            <a:endParaRPr lang="pt-BR" sz="1800" dirty="0" smtClean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Aprendizado Não Supervisionado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 agente </a:t>
            </a:r>
            <a:r>
              <a:rPr lang="pt-BR" sz="2400" b="1" dirty="0" smtClean="0"/>
              <a:t>reconhece padrões nos dados de entrada</a:t>
            </a:r>
            <a:r>
              <a:rPr lang="pt-BR" sz="2400" dirty="0" smtClean="0"/>
              <a:t>, mesmo sem </a:t>
            </a:r>
            <a:r>
              <a:rPr lang="pt-BR" sz="2400" b="1" dirty="0" smtClean="0"/>
              <a:t>nenhum feedback de saída</a:t>
            </a:r>
            <a:r>
              <a:rPr lang="pt-BR" sz="2400" dirty="0" smtClean="0"/>
              <a:t>. </a:t>
            </a:r>
          </a:p>
          <a:p>
            <a:endParaRPr lang="pt-BR" sz="2400" dirty="0" smtClean="0"/>
          </a:p>
          <a:p>
            <a:r>
              <a:rPr lang="pt-BR" sz="2400" dirty="0" smtClean="0"/>
              <a:t>Por exemplo, um agente aprendendo a dirigir pode gradualmente desenvolver um conceito de dias de bom trafego e dias de trafego congestionado mesmo sem nunca ter recebido exemplos rotulados por um professor. </a:t>
            </a:r>
          </a:p>
          <a:p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Aprendizado Por Reforço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O agente fica sabendo de uma série de reforços, </a:t>
            </a:r>
            <a:r>
              <a:rPr lang="pt-BR" sz="1800" b="1" dirty="0" smtClean="0"/>
              <a:t>recompensas ou punições</a:t>
            </a:r>
            <a:r>
              <a:rPr lang="pt-BR" sz="1800" dirty="0" smtClean="0"/>
              <a:t>.  </a:t>
            </a:r>
          </a:p>
          <a:p>
            <a:endParaRPr lang="pt-BR" sz="1800" dirty="0" smtClean="0"/>
          </a:p>
          <a:p>
            <a:r>
              <a:rPr lang="pt-BR" sz="1800" dirty="0" smtClean="0"/>
              <a:t>Por exemplo, a falta de uma gorjeta no final do percurso da ao agente de taxista uma indicação de que ele fez algo errado. </a:t>
            </a:r>
          </a:p>
          <a:p>
            <a:endParaRPr lang="pt-BR" sz="1800" dirty="0" smtClean="0"/>
          </a:p>
          <a:p>
            <a:r>
              <a:rPr lang="pt-BR" sz="1800" dirty="0" smtClean="0"/>
              <a:t>Cabe ao agente reconhecer qual das ações antes do reforço foram as maiores responsáveis ​​por isso.</a:t>
            </a:r>
          </a:p>
          <a:p>
            <a:endParaRPr lang="pt-BR" sz="1800" dirty="0" smtClean="0"/>
          </a:p>
          <a:p>
            <a:r>
              <a:rPr lang="pt-BR" sz="1800" dirty="0" err="1" smtClean="0"/>
              <a:t>Não</a:t>
            </a:r>
            <a:r>
              <a:rPr lang="pt-BR" sz="1800" dirty="0" smtClean="0"/>
              <a:t> damos a “resposta correta” para o sistema. O sistema faz uma hipótese e determina se essa hipótese foi boa ou ruim.</a:t>
            </a:r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Fases da Aprendizagem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Treinamento</a:t>
            </a:r>
            <a:r>
              <a:rPr lang="pt-BR" sz="2800" dirty="0" smtClean="0"/>
              <a:t> (supervisionado</a:t>
            </a:r>
            <a:r>
              <a:rPr lang="pt-BR" sz="2800" dirty="0"/>
              <a:t>)</a:t>
            </a:r>
            <a:endParaRPr lang="pt-BR" sz="2800" dirty="0" smtClean="0"/>
          </a:p>
          <a:p>
            <a:pPr lvl="1"/>
            <a:r>
              <a:rPr lang="pt-BR" sz="2100" dirty="0" smtClean="0"/>
              <a:t>Apresenta-se exemplos ao sistema.</a:t>
            </a:r>
          </a:p>
          <a:p>
            <a:pPr lvl="1"/>
            <a:r>
              <a:rPr lang="pt-BR" sz="2100" dirty="0" smtClean="0"/>
              <a:t>O sistema “aprende” a partir dos </a:t>
            </a:r>
            <a:r>
              <a:rPr lang="pt-BR" sz="2100" b="1" dirty="0" smtClean="0"/>
              <a:t>exemplos</a:t>
            </a:r>
            <a:r>
              <a:rPr lang="pt-BR" sz="2100" dirty="0" smtClean="0"/>
              <a:t>.</a:t>
            </a:r>
          </a:p>
          <a:p>
            <a:pPr lvl="1"/>
            <a:r>
              <a:rPr lang="pt-BR" sz="2100" dirty="0" smtClean="0"/>
              <a:t>O sistema modifica gradualmente os seus parâmetros para que a saída se aproxime da saída desejada.</a:t>
            </a:r>
          </a:p>
          <a:p>
            <a:endParaRPr lang="pt-BR" sz="1600" dirty="0" smtClean="0"/>
          </a:p>
          <a:p>
            <a:r>
              <a:rPr lang="pt-BR" sz="2800" b="1" dirty="0" smtClean="0"/>
              <a:t>Utilização</a:t>
            </a:r>
          </a:p>
          <a:p>
            <a:pPr lvl="1"/>
            <a:r>
              <a:rPr lang="pt-BR" sz="2100" dirty="0" smtClean="0"/>
              <a:t>Novos exemplos jamais visto são apresentados ao sistema.</a:t>
            </a:r>
          </a:p>
          <a:p>
            <a:pPr lvl="1"/>
            <a:r>
              <a:rPr lang="pt-BR" sz="2100" dirty="0" smtClean="0"/>
              <a:t>O sistema deve generalizar e reconhecê-los.</a:t>
            </a:r>
            <a:endParaRPr lang="pt-B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472208"/>
          </a:xfrm>
        </p:spPr>
        <p:txBody>
          <a:bodyPr/>
          <a:lstStyle/>
          <a:p>
            <a:r>
              <a:rPr lang="pt-BR" sz="3200" dirty="0" smtClean="0"/>
              <a:t>Exemplos de Treinamento</a:t>
            </a:r>
            <a:br>
              <a:rPr lang="pt-BR" sz="3200" dirty="0" smtClean="0"/>
            </a:br>
            <a:r>
              <a:rPr lang="pt-BR" sz="3200" dirty="0" smtClean="0"/>
              <a:t>(Aprendizado Supervisionado)</a:t>
            </a:r>
            <a:endParaRPr lang="pt-BR" sz="3200" dirty="0"/>
          </a:p>
        </p:txBody>
      </p:sp>
      <p:graphicFrame>
        <p:nvGraphicFramePr>
          <p:cNvPr id="4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34547"/>
              </p:ext>
            </p:extLst>
          </p:nvPr>
        </p:nvGraphicFramePr>
        <p:xfrm>
          <a:off x="1331641" y="2204864"/>
          <a:ext cx="6552727" cy="2923304"/>
        </p:xfrm>
        <a:graphic>
          <a:graphicData uri="http://schemas.openxmlformats.org/drawingml/2006/table">
            <a:tbl>
              <a:tblPr/>
              <a:tblGrid>
                <a:gridCol w="1172210"/>
                <a:gridCol w="726242"/>
                <a:gridCol w="734886"/>
                <a:gridCol w="734886"/>
                <a:gridCol w="857367"/>
                <a:gridCol w="918606"/>
                <a:gridCol w="734886"/>
                <a:gridCol w="673644"/>
              </a:tblGrid>
              <a:tr h="46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Atributos</a:t>
                      </a: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Exemplo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Classe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0.49713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-0.020360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0.429731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-0.2935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0.0065762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0.431444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-0.29384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0.49924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0.01047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-0.002901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0.423145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-0.28956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0.24802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0.50013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0.01172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0.001992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0.422416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-0.29092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0.24775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0.49343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-0.014341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0.420937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-0.29244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10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24281"/>
              </p:ext>
            </p:extLst>
          </p:nvPr>
        </p:nvGraphicFramePr>
        <p:xfrm>
          <a:off x="1331641" y="2204864"/>
          <a:ext cx="6552727" cy="2923304"/>
        </p:xfrm>
        <a:graphic>
          <a:graphicData uri="http://schemas.openxmlformats.org/drawingml/2006/table">
            <a:tbl>
              <a:tblPr/>
              <a:tblGrid>
                <a:gridCol w="1172210"/>
                <a:gridCol w="726242"/>
                <a:gridCol w="734886"/>
                <a:gridCol w="734886"/>
                <a:gridCol w="857367"/>
                <a:gridCol w="918606"/>
                <a:gridCol w="734886"/>
                <a:gridCol w="673644"/>
              </a:tblGrid>
              <a:tr h="46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Atributos</a:t>
                      </a: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Exemplo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Classe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0.22829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0.48713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-0.010360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0.419731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-0.2845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0.21816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0.0045762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0.421444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-0.28484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0.23884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0.49824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0.01447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-0.003901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0.433145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-0.24956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0.23002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0.49013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0.02172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0.002992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0.412416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-0.28092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1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0.24575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0.49243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0.01029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-0.015341</a:t>
                      </a:r>
                      <a:endParaRPr lang="pt-BR" sz="10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0.430937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-0.28244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528538"/>
            <a:ext cx="6781800" cy="884238"/>
          </a:xfrm>
        </p:spPr>
        <p:txBody>
          <a:bodyPr/>
          <a:lstStyle/>
          <a:p>
            <a:r>
              <a:rPr lang="pt-BR" sz="3200" dirty="0" smtClean="0"/>
              <a:t>Classificação de Exemplos Desconhecidos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44828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Problemas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Classificação:</a:t>
            </a:r>
          </a:p>
          <a:p>
            <a:pPr lvl="1"/>
            <a:r>
              <a:rPr lang="pt-BR" sz="1900" dirty="0" smtClean="0"/>
              <a:t>Responde se uma determinada “entrada” pertence a uma certa classe.</a:t>
            </a:r>
          </a:p>
          <a:p>
            <a:pPr lvl="1"/>
            <a:r>
              <a:rPr lang="pt-BR" sz="1900" dirty="0" smtClean="0"/>
              <a:t>Dada a imagem de uma face: de quem é esta face (dentre um número finito).</a:t>
            </a:r>
          </a:p>
          <a:p>
            <a:r>
              <a:rPr lang="pt-BR" sz="2400" b="1" dirty="0" smtClean="0"/>
              <a:t>Regressão:</a:t>
            </a:r>
          </a:p>
          <a:p>
            <a:pPr lvl="1"/>
            <a:r>
              <a:rPr lang="pt-BR" sz="1900" dirty="0" smtClean="0"/>
              <a:t>Faz uma predição a partir de exemplos.</a:t>
            </a:r>
          </a:p>
          <a:p>
            <a:pPr lvl="1"/>
            <a:r>
              <a:rPr lang="pt-BR" sz="1900" dirty="0" smtClean="0"/>
              <a:t>Predizer o valor da bolsa amanhã, dados os valores de dias e meses anteriores.</a:t>
            </a:r>
          </a:p>
          <a:p>
            <a:r>
              <a:rPr lang="pt-BR" sz="2400" b="1" dirty="0" smtClean="0"/>
              <a:t>Estimação de Densidade:</a:t>
            </a:r>
          </a:p>
          <a:p>
            <a:pPr lvl="1"/>
            <a:r>
              <a:rPr lang="pt-BR" sz="1900" dirty="0" smtClean="0"/>
              <a:t>Estima quais são as N categorias presente nos dados.</a:t>
            </a:r>
            <a:endParaRPr lang="pt-B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Supervisionado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Dado uma quantidade finita de dados para o treinamento, temos que derivar uma função </a:t>
            </a:r>
            <a:r>
              <a:rPr lang="pt-BR" sz="1800" b="1" i="1" dirty="0" smtClean="0"/>
              <a:t>h</a:t>
            </a:r>
            <a:r>
              <a:rPr lang="pt-BR" sz="1800" i="1" dirty="0" smtClean="0"/>
              <a:t> </a:t>
            </a:r>
            <a:r>
              <a:rPr lang="pt-BR" sz="1800" dirty="0" smtClean="0"/>
              <a:t>que se aproxime da verdadeira função </a:t>
            </a:r>
            <a:r>
              <a:rPr lang="pt-BR" sz="1800" b="1" i="1" dirty="0" smtClean="0"/>
              <a:t>f</a:t>
            </a:r>
            <a:r>
              <a:rPr lang="pt-BR" sz="1800" b="1" dirty="0" smtClean="0"/>
              <a:t>(x) </a:t>
            </a:r>
            <a:r>
              <a:rPr lang="pt-BR" sz="1800" dirty="0" smtClean="0"/>
              <a:t>(a qual gerou os dados e é desconhecida).</a:t>
            </a:r>
          </a:p>
          <a:p>
            <a:endParaRPr lang="pt-BR" sz="1800" dirty="0" smtClean="0"/>
          </a:p>
          <a:p>
            <a:r>
              <a:rPr lang="pt-BR" sz="1800" dirty="0" smtClean="0"/>
              <a:t>Existe um número infinito de funções </a:t>
            </a:r>
            <a:r>
              <a:rPr lang="pt-BR" sz="1800" b="1" i="1" dirty="0" smtClean="0"/>
              <a:t>h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pic>
        <p:nvPicPr>
          <p:cNvPr id="4" name="Picture 4" descr="curve-fitting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248" y="3637005"/>
            <a:ext cx="3089920" cy="2376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Supervisionado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Dado uma quantidade finita de dados para o treinamento, temos que derivar uma função </a:t>
            </a:r>
            <a:r>
              <a:rPr lang="pt-BR" sz="1800" i="1" dirty="0" smtClean="0"/>
              <a:t>h </a:t>
            </a:r>
            <a:r>
              <a:rPr lang="pt-BR" sz="1800" dirty="0" smtClean="0"/>
              <a:t>que se aproxime da verdadeira função </a:t>
            </a:r>
            <a:r>
              <a:rPr lang="pt-BR" sz="1800" i="1" dirty="0" smtClean="0"/>
              <a:t>f</a:t>
            </a:r>
            <a:r>
              <a:rPr lang="pt-BR" sz="1800" dirty="0" smtClean="0"/>
              <a:t>(x) (a qual gerou os dados e é desconhecida).</a:t>
            </a:r>
          </a:p>
          <a:p>
            <a:endParaRPr lang="pt-BR" sz="1800" dirty="0" smtClean="0"/>
          </a:p>
          <a:p>
            <a:r>
              <a:rPr lang="pt-BR" sz="1800" dirty="0" smtClean="0"/>
              <a:t>Existe um número infinito de funções </a:t>
            </a:r>
            <a:r>
              <a:rPr lang="pt-BR" sz="1800" i="1" dirty="0" smtClean="0"/>
              <a:t>h</a:t>
            </a:r>
            <a:r>
              <a:rPr lang="pt-BR" sz="1800" dirty="0" smtClean="0"/>
              <a:t>.</a:t>
            </a:r>
          </a:p>
          <a:p>
            <a:endParaRPr lang="pt-BR" sz="1800" dirty="0"/>
          </a:p>
        </p:txBody>
      </p:sp>
      <p:pic>
        <p:nvPicPr>
          <p:cNvPr id="6" name="Picture 6" descr="curve-fitting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296" y="3645023"/>
            <a:ext cx="3078872" cy="2366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Supervisionado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Dado uma quantidade finita de dados para o treinamento, temos que derivar uma função </a:t>
            </a:r>
            <a:r>
              <a:rPr lang="pt-BR" sz="1800" i="1" dirty="0" smtClean="0"/>
              <a:t>h </a:t>
            </a:r>
            <a:r>
              <a:rPr lang="pt-BR" sz="1800" dirty="0" smtClean="0"/>
              <a:t>que se aproxime da verdadeira função </a:t>
            </a:r>
            <a:r>
              <a:rPr lang="pt-BR" sz="1800" i="1" dirty="0" smtClean="0"/>
              <a:t>f</a:t>
            </a:r>
            <a:r>
              <a:rPr lang="pt-BR" sz="1800" dirty="0" smtClean="0"/>
              <a:t>(x) (a qual gerou os dados e é desconhecida).</a:t>
            </a:r>
          </a:p>
          <a:p>
            <a:endParaRPr lang="pt-BR" sz="1800" dirty="0" smtClean="0"/>
          </a:p>
          <a:p>
            <a:r>
              <a:rPr lang="pt-BR" sz="1800" dirty="0" smtClean="0"/>
              <a:t>Existe um número infinito de funções </a:t>
            </a:r>
            <a:r>
              <a:rPr lang="pt-BR" sz="1800" i="1" dirty="0" smtClean="0"/>
              <a:t>h</a:t>
            </a:r>
            <a:r>
              <a:rPr lang="pt-BR" sz="1800" dirty="0" smtClean="0"/>
              <a:t>.</a:t>
            </a:r>
          </a:p>
          <a:p>
            <a:endParaRPr lang="pt-BR" sz="1800" dirty="0"/>
          </a:p>
        </p:txBody>
      </p:sp>
      <p:pic>
        <p:nvPicPr>
          <p:cNvPr id="6" name="Picture 5" descr="curve-fitting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3096344" cy="2380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Agentes Vistos Anteriormente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600" b="1" dirty="0" smtClean="0"/>
              <a:t>Agentes baseados em busca:</a:t>
            </a:r>
          </a:p>
          <a:p>
            <a:pPr lvl="1"/>
            <a:r>
              <a:rPr lang="pt-BR" sz="1400" dirty="0" smtClean="0"/>
              <a:t>Busca cega</a:t>
            </a:r>
          </a:p>
          <a:p>
            <a:pPr lvl="1"/>
            <a:r>
              <a:rPr lang="pt-BR" sz="1400" dirty="0" smtClean="0"/>
              <a:t>Busca heurística</a:t>
            </a:r>
          </a:p>
          <a:p>
            <a:pPr lvl="1"/>
            <a:r>
              <a:rPr lang="pt-BR" sz="1400" dirty="0" smtClean="0"/>
              <a:t>Busca local</a:t>
            </a:r>
          </a:p>
          <a:p>
            <a:pPr lvl="1"/>
            <a:endParaRPr lang="pt-BR" sz="1400" dirty="0" smtClean="0"/>
          </a:p>
          <a:p>
            <a:r>
              <a:rPr lang="pt-BR" sz="1600" b="1" dirty="0" smtClean="0"/>
              <a:t>Agentes baseados em lógica:</a:t>
            </a:r>
          </a:p>
          <a:p>
            <a:pPr lvl="1"/>
            <a:r>
              <a:rPr lang="pt-BR" sz="1400" dirty="0" smtClean="0"/>
              <a:t>Lógica proposicional</a:t>
            </a:r>
          </a:p>
          <a:p>
            <a:pPr lvl="1"/>
            <a:r>
              <a:rPr lang="pt-BR" sz="1400" dirty="0" smtClean="0"/>
              <a:t>Lógica de primeira ordem</a:t>
            </a:r>
          </a:p>
          <a:p>
            <a:pPr lvl="1"/>
            <a:endParaRPr lang="pt-BR" sz="1400" dirty="0" smtClean="0"/>
          </a:p>
          <a:p>
            <a:r>
              <a:rPr lang="pt-BR" sz="1600" b="1" dirty="0" smtClean="0"/>
              <a:t>Agentes baseados em planejamento:</a:t>
            </a:r>
          </a:p>
          <a:p>
            <a:pPr lvl="1"/>
            <a:r>
              <a:rPr lang="pt-BR" sz="1400" dirty="0" smtClean="0"/>
              <a:t>Planejamento de ordem parcial</a:t>
            </a:r>
          </a:p>
          <a:p>
            <a:pPr lvl="1"/>
            <a:r>
              <a:rPr lang="pt-BR" sz="1400" dirty="0" smtClean="0"/>
              <a:t>Planejamento em ambientes não-determinísticos </a:t>
            </a:r>
          </a:p>
          <a:p>
            <a:pPr lvl="1"/>
            <a:endParaRPr lang="pt-BR" sz="1400" dirty="0" smtClean="0"/>
          </a:p>
          <a:p>
            <a:r>
              <a:rPr lang="pt-BR" sz="1600" b="1" dirty="0" smtClean="0"/>
              <a:t>Agentes baseados em conhecimento estatístico:</a:t>
            </a:r>
          </a:p>
          <a:p>
            <a:pPr lvl="1"/>
            <a:r>
              <a:rPr lang="pt-BR" sz="1400" dirty="0" smtClean="0"/>
              <a:t>Redes Bayesianas</a:t>
            </a:r>
          </a:p>
          <a:p>
            <a:pPr lvl="1"/>
            <a:r>
              <a:rPr lang="pt-BR" sz="1400" dirty="0" smtClean="0"/>
              <a:t>Lógica </a:t>
            </a:r>
            <a:r>
              <a:rPr lang="pt-BR" sz="1400" dirty="0" err="1" smtClean="0"/>
              <a:t>Fuzzy</a:t>
            </a:r>
            <a:r>
              <a:rPr lang="pt-BR" sz="1400" dirty="0" smtClean="0"/>
              <a:t> </a:t>
            </a:r>
          </a:p>
          <a:p>
            <a:pPr lvl="1"/>
            <a:endParaRPr lang="pt-BR" sz="1400" dirty="0" smtClean="0"/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Supervisionado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Dado uma quantidade finita de dados para o treinamento, temos que derivar uma função </a:t>
            </a:r>
            <a:r>
              <a:rPr lang="pt-BR" sz="1800" i="1" dirty="0" smtClean="0"/>
              <a:t>h </a:t>
            </a:r>
            <a:r>
              <a:rPr lang="pt-BR" sz="1800" dirty="0" smtClean="0"/>
              <a:t>que se aproxime da verdadeira função </a:t>
            </a:r>
            <a:r>
              <a:rPr lang="pt-BR" sz="1800" i="1" dirty="0" smtClean="0"/>
              <a:t>f</a:t>
            </a:r>
            <a:r>
              <a:rPr lang="pt-BR" sz="1800" dirty="0" smtClean="0"/>
              <a:t>(x) (a qual gerou os dados e é desconhecida).</a:t>
            </a:r>
          </a:p>
          <a:p>
            <a:endParaRPr lang="pt-BR" sz="1800" dirty="0" smtClean="0"/>
          </a:p>
          <a:p>
            <a:r>
              <a:rPr lang="pt-BR" sz="1800" dirty="0" smtClean="0"/>
              <a:t>Existe um número infinito de funções </a:t>
            </a:r>
            <a:r>
              <a:rPr lang="pt-BR" sz="1800" i="1" dirty="0" smtClean="0"/>
              <a:t>h</a:t>
            </a:r>
            <a:r>
              <a:rPr lang="pt-BR" sz="1800" dirty="0" smtClean="0"/>
              <a:t>.</a:t>
            </a:r>
          </a:p>
          <a:p>
            <a:endParaRPr lang="pt-BR" sz="1800" dirty="0"/>
          </a:p>
        </p:txBody>
      </p:sp>
      <p:pic>
        <p:nvPicPr>
          <p:cNvPr id="6" name="Picture 5" descr="curve-fitting4c"/>
          <p:cNvPicPr>
            <a:picLocks noChangeAspect="1" noChangeArrowheads="1"/>
          </p:cNvPicPr>
          <p:nvPr/>
        </p:nvPicPr>
        <p:blipFill>
          <a:blip r:embed="rId2" cstate="print"/>
          <a:srcRect b="11171"/>
          <a:stretch>
            <a:fillRect/>
          </a:stretch>
        </p:blipFill>
        <p:spPr bwMode="auto">
          <a:xfrm>
            <a:off x="2987824" y="3645025"/>
            <a:ext cx="3096344" cy="2369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Supervisionado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Dado uma quantidade finita de dados para o treinamento, temos que derivar uma função </a:t>
            </a:r>
            <a:r>
              <a:rPr lang="pt-BR" sz="1800" i="1" dirty="0" smtClean="0"/>
              <a:t>h </a:t>
            </a:r>
            <a:r>
              <a:rPr lang="pt-BR" sz="1800" dirty="0" smtClean="0"/>
              <a:t>que se aproxime da verdadeira função </a:t>
            </a:r>
            <a:r>
              <a:rPr lang="pt-BR" sz="1800" i="1" dirty="0" smtClean="0"/>
              <a:t>f</a:t>
            </a:r>
            <a:r>
              <a:rPr lang="pt-BR" sz="1800" dirty="0" smtClean="0"/>
              <a:t>(x) (a qual gerou os dados e é desconhecida).</a:t>
            </a:r>
          </a:p>
          <a:p>
            <a:endParaRPr lang="pt-BR" sz="1800" dirty="0" smtClean="0"/>
          </a:p>
          <a:p>
            <a:r>
              <a:rPr lang="pt-BR" sz="1800" dirty="0" smtClean="0"/>
              <a:t>Existe um número infinito de funções </a:t>
            </a:r>
            <a:r>
              <a:rPr lang="pt-BR" sz="1800" i="1" dirty="0" smtClean="0"/>
              <a:t>h</a:t>
            </a:r>
            <a:r>
              <a:rPr lang="pt-BR" sz="1800" dirty="0" smtClean="0"/>
              <a:t>.</a:t>
            </a:r>
          </a:p>
          <a:p>
            <a:endParaRPr lang="pt-BR" sz="1800" dirty="0"/>
          </a:p>
        </p:txBody>
      </p:sp>
      <p:pic>
        <p:nvPicPr>
          <p:cNvPr id="5" name="Picture 2" descr="curve-fitting5c"/>
          <p:cNvPicPr>
            <a:picLocks noChangeAspect="1" noChangeArrowheads="1"/>
          </p:cNvPicPr>
          <p:nvPr/>
        </p:nvPicPr>
        <p:blipFill>
          <a:blip r:embed="rId2" cstate="print"/>
          <a:srcRect b="10718"/>
          <a:stretch>
            <a:fillRect/>
          </a:stretch>
        </p:blipFill>
        <p:spPr bwMode="auto">
          <a:xfrm>
            <a:off x="2987824" y="3645024"/>
            <a:ext cx="3096344" cy="2381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Generalizar é Difícil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680520"/>
          </a:xfrm>
        </p:spPr>
        <p:txBody>
          <a:bodyPr/>
          <a:lstStyle/>
          <a:p>
            <a:r>
              <a:rPr lang="pt-BR" sz="2200" b="1" dirty="0" smtClean="0"/>
              <a:t>Não queremos aprender por memorização</a:t>
            </a:r>
          </a:p>
          <a:p>
            <a:pPr lvl="1"/>
            <a:r>
              <a:rPr lang="pt-BR" sz="1800" dirty="0" smtClean="0"/>
              <a:t>Boa resposta sobre os exemplos de treinamento somente.</a:t>
            </a:r>
          </a:p>
          <a:p>
            <a:pPr lvl="1"/>
            <a:r>
              <a:rPr lang="pt-BR" sz="1800" dirty="0" smtClean="0"/>
              <a:t>Fácil para um computador.</a:t>
            </a:r>
          </a:p>
          <a:p>
            <a:pPr lvl="1"/>
            <a:r>
              <a:rPr lang="pt-BR" sz="1800" dirty="0" smtClean="0"/>
              <a:t>Difícil para os humanos.</a:t>
            </a:r>
          </a:p>
          <a:p>
            <a:pPr lvl="1"/>
            <a:endParaRPr lang="pt-BR" sz="2000" dirty="0" smtClean="0"/>
          </a:p>
          <a:p>
            <a:r>
              <a:rPr lang="pt-BR" sz="2200" b="1" dirty="0" smtClean="0"/>
              <a:t>Aprender visando generalizar</a:t>
            </a:r>
          </a:p>
          <a:p>
            <a:pPr lvl="1"/>
            <a:r>
              <a:rPr lang="pt-BR" sz="1800" dirty="0" smtClean="0"/>
              <a:t>Mais interessante.</a:t>
            </a:r>
          </a:p>
          <a:p>
            <a:pPr lvl="1"/>
            <a:r>
              <a:rPr lang="pt-BR" sz="1800" dirty="0" smtClean="0"/>
              <a:t>Fundamentalmente mais difícil: diversas maneiras de generalizar.</a:t>
            </a:r>
          </a:p>
          <a:p>
            <a:pPr lvl="1"/>
            <a:r>
              <a:rPr lang="pt-BR" sz="1800" dirty="0" smtClean="0"/>
              <a:t>Devemos extrair a essência, a estrutura dos dados e não somente aprender a boa resposta para alguns casos.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Função-alvo </a:t>
            </a:r>
            <a:r>
              <a:rPr lang="pt-BR" sz="2400" i="1" dirty="0" smtClean="0"/>
              <a:t>f </a:t>
            </a:r>
            <a:r>
              <a:rPr lang="pt-BR" sz="2400" dirty="0" smtClean="0"/>
              <a:t>(melhor resposta possível). </a:t>
            </a:r>
            <a:endParaRPr lang="pt-BR" sz="2400" dirty="0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1243" y="3043645"/>
            <a:ext cx="4042965" cy="261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Overfitting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Erro baixo sobre os exemplos de aprendizagem. Mais elevado para os de teste. </a:t>
            </a:r>
            <a:endParaRPr lang="pt-BR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4141" y="3038475"/>
            <a:ext cx="4040067" cy="271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- Underfitting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Escolhemos um modelo muito simples (linear): erro elevado na aprendizagem.</a:t>
            </a:r>
            <a:endParaRPr lang="pt-BR" sz="2000" dirty="0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01863"/>
            <a:ext cx="40767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Exemplo – Um Bom Modelo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O modelo é suficientemente flexível para capturar a forma curva da função </a:t>
            </a:r>
            <a:r>
              <a:rPr lang="pt-BR" sz="2000" i="1" dirty="0" smtClean="0"/>
              <a:t>f</a:t>
            </a:r>
            <a:r>
              <a:rPr lang="pt-BR" sz="2000" dirty="0" smtClean="0"/>
              <a:t> mais não é suficiente para ser exatamente igual a função </a:t>
            </a:r>
            <a:r>
              <a:rPr lang="pt-BR" sz="2000" i="1" dirty="0" smtClean="0"/>
              <a:t>f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12976"/>
            <a:ext cx="41125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700" dirty="0" smtClean="0"/>
              <a:t>Teoria de Aprendizado Computacional</a:t>
            </a:r>
            <a:endParaRPr lang="pt-BR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200" dirty="0" smtClean="0"/>
              <a:t>Como sabemos se a hipótese </a:t>
            </a:r>
            <a:r>
              <a:rPr lang="pt-BR" sz="2200" i="1" dirty="0" smtClean="0"/>
              <a:t>h</a:t>
            </a:r>
            <a:r>
              <a:rPr lang="pt-BR" sz="2200" dirty="0" smtClean="0"/>
              <a:t> está próxima da função-alvo </a:t>
            </a:r>
            <a:r>
              <a:rPr lang="pt-BR" sz="2200" i="1" dirty="0" smtClean="0"/>
              <a:t>f</a:t>
            </a:r>
            <a:r>
              <a:rPr lang="pt-BR" sz="2200" dirty="0" smtClean="0"/>
              <a:t>, se não conhecemos o que é </a:t>
            </a:r>
            <a:r>
              <a:rPr lang="pt-BR" sz="2200" i="1" dirty="0" smtClean="0"/>
              <a:t>f</a:t>
            </a:r>
            <a:r>
              <a:rPr lang="pt-BR" sz="2200" dirty="0" smtClean="0"/>
              <a:t>? </a:t>
            </a:r>
          </a:p>
          <a:p>
            <a:endParaRPr lang="pt-BR" sz="2200" dirty="0" smtClean="0"/>
          </a:p>
          <a:p>
            <a:r>
              <a:rPr lang="pt-BR" sz="2200" dirty="0" smtClean="0"/>
              <a:t>Este é um aspecto de uma questão mais abrangente: como saber se um algoritmo de aprendizado produziu uma teoria que preverá corretamente o futuro?  </a:t>
            </a:r>
          </a:p>
          <a:p>
            <a:endParaRPr lang="pt-BR" sz="2200" dirty="0" smtClean="0"/>
          </a:p>
          <a:p>
            <a:r>
              <a:rPr lang="pt-BR" sz="2200" dirty="0" smtClean="0"/>
              <a:t>Qualquer hipótese que é consistente com um conjunto suficientemente grande de exemplos é pouco provável de estar seriamente errada.</a:t>
            </a:r>
            <a:endParaRPr lang="pt-BR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200" b="1" dirty="0" smtClean="0"/>
              <a:t>Computadores realmente são capazes de aprender</a:t>
            </a:r>
            <a:r>
              <a:rPr lang="pt-BR" sz="2200" dirty="0" smtClean="0"/>
              <a:t>?</a:t>
            </a:r>
          </a:p>
          <a:p>
            <a:endParaRPr lang="pt-BR" sz="2200" dirty="0" smtClean="0"/>
          </a:p>
          <a:p>
            <a:r>
              <a:rPr lang="pt-BR" sz="2200" dirty="0" smtClean="0"/>
              <a:t>Infelizmente ainda não sabemos exatamente como fazer computadores aprender de uma maneira similar a maneira como os </a:t>
            </a:r>
            <a:r>
              <a:rPr lang="pt-BR" sz="2200" b="1" dirty="0" smtClean="0"/>
              <a:t>humanos aprendem</a:t>
            </a:r>
            <a:r>
              <a:rPr lang="pt-BR" sz="2200" dirty="0" smtClean="0"/>
              <a:t>.</a:t>
            </a:r>
          </a:p>
          <a:p>
            <a:endParaRPr lang="pt-BR" sz="2200" dirty="0" smtClean="0"/>
          </a:p>
          <a:p>
            <a:r>
              <a:rPr lang="pt-BR" sz="2200" dirty="0" smtClean="0"/>
              <a:t>Entretanto, existem </a:t>
            </a:r>
            <a:r>
              <a:rPr lang="pt-BR" sz="2200" b="1" dirty="0" smtClean="0"/>
              <a:t>algoritmos</a:t>
            </a:r>
            <a:r>
              <a:rPr lang="pt-BR" sz="2200" dirty="0" smtClean="0"/>
              <a:t> que são eficientes em certos tipos de tarefas de aprendizagem.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que é Aprendizagem de Máquina?</a:t>
            </a:r>
            <a:endParaRPr lang="pt-BR" sz="28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20888"/>
            <a:ext cx="5976664" cy="258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que é Aprendizagem de Máquina?</a:t>
            </a:r>
            <a:endParaRPr lang="pt-BR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Aprender significa “</a:t>
            </a:r>
            <a:r>
              <a:rPr lang="pt-BR" sz="2400" b="1" dirty="0" smtClean="0"/>
              <a:t>mudar para fazer melhor</a:t>
            </a:r>
            <a:r>
              <a:rPr lang="pt-BR" sz="2400" dirty="0" smtClean="0"/>
              <a:t>” (de acordo com um dado critério) quando uma situação similar acontecer.</a:t>
            </a:r>
          </a:p>
          <a:p>
            <a:endParaRPr lang="pt-BR" sz="2400" dirty="0" smtClean="0"/>
          </a:p>
          <a:p>
            <a:r>
              <a:rPr lang="pt-BR" sz="2400" dirty="0" smtClean="0"/>
              <a:t>Aprendizagem, </a:t>
            </a:r>
            <a:r>
              <a:rPr lang="pt-BR" sz="2400" b="1" dirty="0" smtClean="0"/>
              <a:t>não é memorizar</a:t>
            </a:r>
            <a:r>
              <a:rPr lang="pt-BR" sz="2400" dirty="0" smtClean="0"/>
              <a:t>. Qualquer computador pode memorizar, a dificuldade está em </a:t>
            </a:r>
            <a:r>
              <a:rPr lang="pt-BR" sz="2400" b="1" dirty="0" smtClean="0"/>
              <a:t>generalizar</a:t>
            </a:r>
            <a:r>
              <a:rPr lang="pt-BR" sz="2400" dirty="0" smtClean="0"/>
              <a:t> um comportamento para uma nova situação.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Importancia do Aprendizado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392488"/>
          </a:xfrm>
        </p:spPr>
        <p:txBody>
          <a:bodyPr/>
          <a:lstStyle/>
          <a:p>
            <a:r>
              <a:rPr lang="pt-BR" sz="2000" b="1" dirty="0" smtClean="0"/>
              <a:t>Por que é importante para um agente aprender? </a:t>
            </a:r>
          </a:p>
          <a:p>
            <a:pPr lvl="1"/>
            <a:r>
              <a:rPr lang="pt-BR" sz="1800" dirty="0" smtClean="0"/>
              <a:t>Os programadores não podem antecipar todas as situações que o agente pode encontrar.</a:t>
            </a:r>
          </a:p>
          <a:p>
            <a:pPr lvl="1">
              <a:buNone/>
            </a:pPr>
            <a:r>
              <a:rPr lang="pt-BR" sz="1800" dirty="0" smtClean="0"/>
              <a:t>	</a:t>
            </a:r>
            <a:r>
              <a:rPr lang="pt-BR" sz="1400" b="1" dirty="0" smtClean="0"/>
              <a:t>Exemplo: </a:t>
            </a:r>
            <a:r>
              <a:rPr lang="pt-BR" sz="1400" dirty="0" smtClean="0"/>
              <a:t>Um robô programado para andar em um único labirinto pode não saber andar em outros.</a:t>
            </a:r>
            <a:endParaRPr lang="pt-BR" sz="1200" dirty="0" smtClean="0"/>
          </a:p>
          <a:p>
            <a:pPr lvl="1"/>
            <a:endParaRPr lang="pt-BR" sz="1600" dirty="0" smtClean="0"/>
          </a:p>
          <a:p>
            <a:pPr lvl="1"/>
            <a:r>
              <a:rPr lang="pt-BR" sz="1800" dirty="0" smtClean="0"/>
              <a:t>Os programadores não podem antecipar todas as mudanças que podem acontecer com o passar do tempo.</a:t>
            </a:r>
          </a:p>
          <a:p>
            <a:pPr lvl="1">
              <a:buNone/>
            </a:pPr>
            <a:r>
              <a:rPr lang="pt-BR" sz="1800" b="1" dirty="0" smtClean="0"/>
              <a:t>	</a:t>
            </a:r>
            <a:r>
              <a:rPr lang="pt-BR" sz="1400" b="1" dirty="0" smtClean="0"/>
              <a:t>Exemplo: </a:t>
            </a:r>
            <a:r>
              <a:rPr lang="pt-BR" sz="1400" dirty="0" smtClean="0"/>
              <a:t>Agente programado para prever as melhores opção de bolsa  para investir precisa se adapta quando o ambiente muda.</a:t>
            </a:r>
            <a:endParaRPr lang="pt-BR" sz="1800" dirty="0" smtClean="0"/>
          </a:p>
          <a:p>
            <a:pPr lvl="1"/>
            <a:endParaRPr lang="pt-BR" sz="1600" dirty="0" smtClean="0"/>
          </a:p>
          <a:p>
            <a:pPr lvl="1"/>
            <a:r>
              <a:rPr lang="pt-BR" sz="1800" dirty="0" smtClean="0"/>
              <a:t>Os programadores nem sempre sabem encontrar a solução dos problemas diretamente.</a:t>
            </a:r>
          </a:p>
          <a:p>
            <a:pPr lvl="1">
              <a:buNone/>
            </a:pPr>
            <a:r>
              <a:rPr lang="pt-BR" sz="1800" b="1" dirty="0" smtClean="0"/>
              <a:t>	</a:t>
            </a:r>
            <a:r>
              <a:rPr lang="pt-BR" sz="1400" b="1" dirty="0" smtClean="0"/>
              <a:t>Exemplo: </a:t>
            </a:r>
            <a:r>
              <a:rPr lang="pt-BR" sz="1400" dirty="0" smtClean="0"/>
              <a:t>Programar um sistema para reconhecer faces não é algo trivial.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Aprender Algo?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Exemplos:</a:t>
            </a:r>
          </a:p>
          <a:p>
            <a:pPr lvl="1"/>
            <a:r>
              <a:rPr lang="pt-BR" sz="2000" dirty="0" smtClean="0"/>
              <a:t>Considerando um agente treinando para ser se tornar um motorista de táxi. Toda vez que o instrutor gritar "freio!" o agente pode aprender uma condição de quando ele deve frear.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Ao ver várias imagens que contem ônibus, o agente pode aprender a reconhecê-los.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Ao tentar ações e observar os resultados. Por exemplo, ao frear forte em uma estrada molhada pode aprender que isso não tem um efeito bom.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Aprendizado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Aprendizado Supervisionado </a:t>
            </a:r>
          </a:p>
          <a:p>
            <a:endParaRPr lang="pt-BR" dirty="0" smtClean="0"/>
          </a:p>
          <a:p>
            <a:r>
              <a:rPr lang="pt-BR" dirty="0" smtClean="0"/>
              <a:t>Aprendizado Não Supervisionado</a:t>
            </a:r>
          </a:p>
          <a:p>
            <a:endParaRPr lang="pt-BR" dirty="0" smtClean="0"/>
          </a:p>
          <a:p>
            <a:r>
              <a:rPr lang="pt-BR" dirty="0" smtClean="0"/>
              <a:t>Aprendizado Por Reforço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Aprendizado Supervisionado</a:t>
            </a:r>
            <a:endParaRPr lang="pt-BR" sz="32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Observa-se alguns pares de </a:t>
            </a:r>
            <a:r>
              <a:rPr lang="pt-BR" sz="1800" b="1" dirty="0" smtClean="0"/>
              <a:t>exemplos de entrada e saída</a:t>
            </a:r>
            <a:r>
              <a:rPr lang="pt-BR" sz="1800" dirty="0" smtClean="0"/>
              <a:t>, de forma a aprender uma </a:t>
            </a:r>
            <a:r>
              <a:rPr lang="pt-BR" sz="1800" b="1" dirty="0" smtClean="0"/>
              <a:t>função que mapeia a entrada para a saída</a:t>
            </a:r>
            <a:r>
              <a:rPr lang="pt-BR" sz="1800" dirty="0" smtClean="0"/>
              <a:t>. </a:t>
            </a:r>
          </a:p>
          <a:p>
            <a:endParaRPr lang="pt-BR" sz="1800" dirty="0" smtClean="0"/>
          </a:p>
          <a:p>
            <a:r>
              <a:rPr lang="pt-BR" sz="1800" dirty="0" smtClean="0"/>
              <a:t>Damos ao sistema a “</a:t>
            </a:r>
            <a:r>
              <a:rPr lang="pt-BR" sz="1800" b="1" dirty="0" smtClean="0"/>
              <a:t>resposta correta</a:t>
            </a:r>
            <a:r>
              <a:rPr lang="pt-BR" sz="1800" dirty="0" smtClean="0"/>
              <a:t>” durante o processo de treinamento.</a:t>
            </a:r>
          </a:p>
          <a:p>
            <a:endParaRPr lang="pt-BR" sz="1800" dirty="0" smtClean="0"/>
          </a:p>
          <a:p>
            <a:r>
              <a:rPr lang="pt-BR" sz="1800" dirty="0" smtClean="0"/>
              <a:t>É eficiente pois o sistema pode trabalhar diretamente com informações corretas.</a:t>
            </a:r>
          </a:p>
          <a:p>
            <a:endParaRPr lang="pt-BR" sz="1800" dirty="0" smtClean="0"/>
          </a:p>
          <a:p>
            <a:r>
              <a:rPr lang="pt-BR" sz="1800" dirty="0" smtClean="0"/>
              <a:t>Útil para classificação, regressão, estimação de probabilidade condicional (qual é a probabilidade de um cliente com um determinado perfil comprar um determinado produto?)</a:t>
            </a:r>
          </a:p>
          <a:p>
            <a:endParaRPr lang="pt-BR" sz="1800" dirty="0" smtClean="0"/>
          </a:p>
          <a:p>
            <a:pPr lvl="1"/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15474</TotalTime>
  <Words>1263</Words>
  <Application>Microsoft Office PowerPoint</Application>
  <PresentationFormat>On-screen Show (4:3)</PresentationFormat>
  <Paragraphs>243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445TGp_tech_dark_ani</vt:lpstr>
      <vt:lpstr>INF 1771 – Inteligência Artificial</vt:lpstr>
      <vt:lpstr>Agentes Vistos Anteriormente</vt:lpstr>
      <vt:lpstr>Introdução</vt:lpstr>
      <vt:lpstr>O que é Aprendizagem de Máquina?</vt:lpstr>
      <vt:lpstr>O que é Aprendizagem de Máquina?</vt:lpstr>
      <vt:lpstr>Importancia do Aprendizado</vt:lpstr>
      <vt:lpstr>Como Aprender Algo?</vt:lpstr>
      <vt:lpstr>Formas de Aprendizado</vt:lpstr>
      <vt:lpstr>Aprendizado Supervisionado</vt:lpstr>
      <vt:lpstr>Aprendizado Supervisionado</vt:lpstr>
      <vt:lpstr>Aprendizado Não Supervisionado</vt:lpstr>
      <vt:lpstr>Aprendizado Por Reforço</vt:lpstr>
      <vt:lpstr>Fases da Aprendizagem</vt:lpstr>
      <vt:lpstr>Exemplos de Treinamento (Aprendizado Supervisionado)</vt:lpstr>
      <vt:lpstr>Classificação de Exemplos Desconhecidos</vt:lpstr>
      <vt:lpstr>Tipos de Problemas</vt:lpstr>
      <vt:lpstr>Aprendizado Supervisionado</vt:lpstr>
      <vt:lpstr>Aprendizado Supervisionado</vt:lpstr>
      <vt:lpstr>Aprendizado Supervisionado</vt:lpstr>
      <vt:lpstr>Aprendizado Supervisionado</vt:lpstr>
      <vt:lpstr>Aprendizado Supervisionado</vt:lpstr>
      <vt:lpstr>Generalizar é Difícil</vt:lpstr>
      <vt:lpstr>Exemplo</vt:lpstr>
      <vt:lpstr>Exemplo - Overfitting</vt:lpstr>
      <vt:lpstr>Exemplo - Underfitting</vt:lpstr>
      <vt:lpstr>Exemplo – Um Bom Modelo</vt:lpstr>
      <vt:lpstr>Teoria de Aprendizado Computacional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Inteligência Artificial - Aprendizado de Máquina</dc:title>
  <dc:creator>Edirlei E. Soares de Lima</dc:creator>
  <cp:lastModifiedBy>Edirlei Soares de Lima</cp:lastModifiedBy>
  <cp:revision>1382</cp:revision>
  <dcterms:created xsi:type="dcterms:W3CDTF">2008-12-04T05:04:49Z</dcterms:created>
  <dcterms:modified xsi:type="dcterms:W3CDTF">2012-05-07T16:00:04Z</dcterms:modified>
</cp:coreProperties>
</file>