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31"/>
  </p:notesMasterIdLst>
  <p:sldIdLst>
    <p:sldId id="338" r:id="rId2"/>
    <p:sldId id="318" r:id="rId3"/>
    <p:sldId id="305" r:id="rId4"/>
    <p:sldId id="306" r:id="rId5"/>
    <p:sldId id="315" r:id="rId6"/>
    <p:sldId id="307" r:id="rId7"/>
    <p:sldId id="308" r:id="rId8"/>
    <p:sldId id="309" r:id="rId9"/>
    <p:sldId id="310" r:id="rId10"/>
    <p:sldId id="311" r:id="rId11"/>
    <p:sldId id="312" r:id="rId12"/>
    <p:sldId id="319" r:id="rId13"/>
    <p:sldId id="313" r:id="rId14"/>
    <p:sldId id="316" r:id="rId15"/>
    <p:sldId id="317" r:id="rId16"/>
    <p:sldId id="320" r:id="rId17"/>
    <p:sldId id="322" r:id="rId18"/>
    <p:sldId id="321" r:id="rId19"/>
    <p:sldId id="324" r:id="rId20"/>
    <p:sldId id="323" r:id="rId21"/>
    <p:sldId id="325" r:id="rId22"/>
    <p:sldId id="329" r:id="rId23"/>
    <p:sldId id="332" r:id="rId24"/>
    <p:sldId id="331" r:id="rId25"/>
    <p:sldId id="330" r:id="rId26"/>
    <p:sldId id="333" r:id="rId27"/>
    <p:sldId id="334" r:id="rId28"/>
    <p:sldId id="336" r:id="rId29"/>
    <p:sldId id="335" r:id="rId30"/>
  </p:sldIdLst>
  <p:sldSz cx="9144000" cy="6858000" type="screen4x3"/>
  <p:notesSz cx="7315200" cy="96012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FFFF"/>
    <a:srgbClr val="F8F8F8"/>
    <a:srgbClr val="4161A9"/>
    <a:srgbClr val="777777"/>
    <a:srgbClr val="808080"/>
    <a:srgbClr val="969696"/>
    <a:srgbClr val="CDC8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8D230F3-CF80-4859-8CE7-A43EE81993B5}" styleName="Estilo Claro 1 - Ênfase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998" autoAdjust="0"/>
    <p:restoredTop sz="93833" autoAdjust="0"/>
  </p:normalViewPr>
  <p:slideViewPr>
    <p:cSldViewPr>
      <p:cViewPr varScale="1">
        <p:scale>
          <a:sx n="69" d="100"/>
          <a:sy n="69" d="100"/>
        </p:scale>
        <p:origin x="-61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1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686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9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139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139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fld id="{2273A875-7D75-47D8-845F-B3FACB6F7174}" type="slidenum">
              <a:rPr lang="pt-BR"/>
              <a:pPr>
                <a:defRPr/>
              </a:pPr>
              <a:t>‹#›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0842169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BR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73A875-7D75-47D8-845F-B3FACB6F7174}" type="slidenum">
              <a:rPr lang="pt-BR" smtClean="0"/>
              <a:pPr>
                <a:defRPr/>
              </a:pPr>
              <a:t>5</a:t>
            </a:fld>
            <a:endParaRPr lang="pt-BR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1" name="Rectangle 11"/>
          <p:cNvSpPr>
            <a:spLocks noGrp="1" noChangeArrowheads="1"/>
          </p:cNvSpPr>
          <p:nvPr>
            <p:ph type="ctrTitle" sz="quarter"/>
          </p:nvPr>
        </p:nvSpPr>
        <p:spPr bwMode="gray">
          <a:xfrm>
            <a:off x="2819400" y="914400"/>
            <a:ext cx="6097588" cy="1371600"/>
          </a:xfrm>
        </p:spPr>
        <p:txBody>
          <a:bodyPr/>
          <a:lstStyle>
            <a:lvl1pPr algn="r">
              <a:defRPr sz="4400"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Clique </a:t>
            </a:r>
            <a:r>
              <a:rPr lang="en-US" dirty="0" err="1"/>
              <a:t>para</a:t>
            </a:r>
            <a:r>
              <a:rPr lang="en-US" dirty="0"/>
              <a:t> </a:t>
            </a:r>
            <a:r>
              <a:rPr lang="en-US" dirty="0" err="1"/>
              <a:t>editar</a:t>
            </a:r>
            <a:r>
              <a:rPr lang="en-US" dirty="0"/>
              <a:t> o </a:t>
            </a:r>
            <a:r>
              <a:rPr lang="en-US" dirty="0" err="1"/>
              <a:t>estilo</a:t>
            </a:r>
            <a:r>
              <a:rPr lang="en-US" dirty="0"/>
              <a:t> do </a:t>
            </a:r>
            <a:r>
              <a:rPr lang="en-US" dirty="0" err="1"/>
              <a:t>título</a:t>
            </a:r>
            <a:r>
              <a:rPr lang="en-US" dirty="0"/>
              <a:t> </a:t>
            </a:r>
            <a:r>
              <a:rPr lang="en-US" dirty="0" err="1"/>
              <a:t>mestre</a:t>
            </a:r>
            <a:endParaRPr lang="en-US" dirty="0"/>
          </a:p>
        </p:txBody>
      </p:sp>
      <p:sp>
        <p:nvSpPr>
          <p:cNvPr id="35852" name="Rectangle 12"/>
          <p:cNvSpPr>
            <a:spLocks noGrp="1" noChangeArrowheads="1"/>
          </p:cNvSpPr>
          <p:nvPr>
            <p:ph type="subTitle" sz="quarter" idx="1"/>
          </p:nvPr>
        </p:nvSpPr>
        <p:spPr bwMode="gray">
          <a:xfrm>
            <a:off x="3505200" y="2590800"/>
            <a:ext cx="5410200" cy="609600"/>
          </a:xfrm>
          <a:prstGeom prst="rect">
            <a:avLst/>
          </a:prstGeom>
        </p:spPr>
        <p:txBody>
          <a:bodyPr/>
          <a:lstStyle>
            <a:lvl1pPr marL="0" indent="0" algn="r">
              <a:buFont typeface="Wingdings" pitchFamily="2" charset="2"/>
              <a:buNone/>
              <a:defRPr sz="2400">
                <a:solidFill>
                  <a:schemeClr val="bg2"/>
                </a:solidFill>
                <a:latin typeface="Arial" charset="0"/>
              </a:defRPr>
            </a:lvl1pPr>
          </a:lstStyle>
          <a:p>
            <a:r>
              <a:rPr lang="en-US" dirty="0"/>
              <a:t>Clique </a:t>
            </a:r>
            <a:r>
              <a:rPr lang="en-US" dirty="0" err="1"/>
              <a:t>para</a:t>
            </a:r>
            <a:r>
              <a:rPr lang="en-US" dirty="0"/>
              <a:t> </a:t>
            </a:r>
            <a:r>
              <a:rPr lang="en-US" dirty="0" err="1"/>
              <a:t>editar</a:t>
            </a:r>
            <a:r>
              <a:rPr lang="en-US" dirty="0"/>
              <a:t> o </a:t>
            </a:r>
            <a:r>
              <a:rPr lang="en-US" dirty="0" err="1"/>
              <a:t>estilo</a:t>
            </a:r>
            <a:r>
              <a:rPr lang="en-US" dirty="0"/>
              <a:t> do </a:t>
            </a:r>
            <a:r>
              <a:rPr lang="en-US" dirty="0" err="1"/>
              <a:t>subtítulo</a:t>
            </a:r>
            <a:r>
              <a:rPr lang="en-US" dirty="0"/>
              <a:t> </a:t>
            </a:r>
            <a:r>
              <a:rPr lang="en-US" dirty="0" err="1"/>
              <a:t>mestre</a:t>
            </a:r>
            <a:endParaRPr lang="en-US" dirty="0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564313"/>
            <a:ext cx="2133600" cy="217487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15"/>
          <p:cNvSpPr>
            <a:spLocks noGrp="1" noChangeArrowheads="1"/>
          </p:cNvSpPr>
          <p:nvPr>
            <p:ph type="sldNum" sz="quarter" idx="11"/>
          </p:nvPr>
        </p:nvSpPr>
        <p:spPr bwMode="gray">
          <a:xfrm>
            <a:off x="3048000" y="6553200"/>
            <a:ext cx="2743200" cy="217488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AB1D3DE7-B54B-440F-9457-FC4D2C27E35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ftr" sz="quarter" idx="12"/>
          </p:nvPr>
        </p:nvSpPr>
        <p:spPr>
          <a:xfrm>
            <a:off x="5791200" y="6477000"/>
            <a:ext cx="3124200" cy="304800"/>
          </a:xfrm>
        </p:spPr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00075C-5D83-41E4-ACCD-BE744A465BD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755576" y="1628800"/>
            <a:ext cx="7560840" cy="4104456"/>
          </a:xfrm>
          <a:prstGeom prst="rect">
            <a:avLst/>
          </a:prstGeom>
        </p:spPr>
        <p:txBody>
          <a:bodyPr/>
          <a:lstStyle>
            <a:lvl1pPr>
              <a:buFontTx/>
              <a:buBlip>
                <a:blip r:embed="rId2"/>
              </a:buBlip>
              <a:defRPr>
                <a:solidFill>
                  <a:schemeClr val="bg2"/>
                </a:solidFill>
                <a:effectLst/>
              </a:defRPr>
            </a:lvl1pPr>
            <a:lvl2pPr>
              <a:buFontTx/>
              <a:buBlip>
                <a:blip r:embed="rId2"/>
              </a:buBlip>
              <a:defRPr>
                <a:solidFill>
                  <a:schemeClr val="bg2"/>
                </a:solidFill>
                <a:effectLst/>
              </a:defRPr>
            </a:lvl2pPr>
            <a:lvl3pPr>
              <a:buFontTx/>
              <a:buBlip>
                <a:blip r:embed="rId2"/>
              </a:buBlip>
              <a:defRPr>
                <a:solidFill>
                  <a:schemeClr val="bg2"/>
                </a:solidFill>
                <a:effectLst/>
              </a:defRPr>
            </a:lvl3pPr>
            <a:lvl4pPr>
              <a:buFontTx/>
              <a:buBlip>
                <a:blip r:embed="rId2"/>
              </a:buBlip>
              <a:defRPr>
                <a:solidFill>
                  <a:schemeClr val="bg2"/>
                </a:solidFill>
                <a:effectLst/>
              </a:defRPr>
            </a:lvl4pPr>
            <a:lvl5pPr>
              <a:buFontTx/>
              <a:buBlip>
                <a:blip r:embed="rId2"/>
              </a:buBlip>
              <a:defRPr>
                <a:solidFill>
                  <a:schemeClr val="bg2"/>
                </a:solidFill>
                <a:effectLst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56" name="Line 140"/>
          <p:cNvSpPr>
            <a:spLocks noChangeShapeType="1"/>
          </p:cNvSpPr>
          <p:nvPr/>
        </p:nvSpPr>
        <p:spPr bwMode="auto">
          <a:xfrm>
            <a:off x="1752600" y="990600"/>
            <a:ext cx="6934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dt" sz="half" idx="2"/>
          </p:nvPr>
        </p:nvSpPr>
        <p:spPr bwMode="gray">
          <a:xfrm>
            <a:off x="0" y="6400800"/>
            <a:ext cx="2133600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solidFill>
                  <a:schemeClr val="bg2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sldNum" sz="quarter" idx="4"/>
          </p:nvPr>
        </p:nvSpPr>
        <p:spPr bwMode="white">
          <a:xfrm>
            <a:off x="3733800" y="6584950"/>
            <a:ext cx="2133600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chemeClr val="bg2"/>
                </a:solidFill>
                <a:latin typeface="Arial" charset="0"/>
              </a:defRPr>
            </a:lvl1pPr>
          </a:lstStyle>
          <a:p>
            <a:pPr>
              <a:defRPr/>
            </a:pPr>
            <a:fld id="{FA2BF26D-74B1-4A1D-9D87-718D6F4AD37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4829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1905000" y="228600"/>
            <a:ext cx="6781800" cy="884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Clique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editar</a:t>
            </a:r>
            <a:r>
              <a:rPr lang="en-US" dirty="0" smtClean="0"/>
              <a:t> o </a:t>
            </a:r>
            <a:r>
              <a:rPr lang="en-US" dirty="0" err="1" smtClean="0"/>
              <a:t>estilo</a:t>
            </a:r>
            <a:r>
              <a:rPr lang="en-US" dirty="0" smtClean="0"/>
              <a:t> do </a:t>
            </a:r>
            <a:r>
              <a:rPr lang="en-US" dirty="0" err="1" smtClean="0"/>
              <a:t>título</a:t>
            </a:r>
            <a:r>
              <a:rPr lang="en-US" dirty="0" smtClean="0"/>
              <a:t> </a:t>
            </a:r>
            <a:r>
              <a:rPr lang="en-US" dirty="0" err="1" smtClean="0"/>
              <a:t>mestre</a:t>
            </a:r>
            <a:endParaRPr lang="en-US" dirty="0" smtClean="0"/>
          </a:p>
        </p:txBody>
      </p:sp>
      <p:sp>
        <p:nvSpPr>
          <p:cNvPr id="34830" name="Rectangle 14"/>
          <p:cNvSpPr>
            <a:spLocks noGrp="1" noChangeArrowheads="1"/>
          </p:cNvSpPr>
          <p:nvPr>
            <p:ph type="ftr" sz="quarter" idx="3"/>
          </p:nvPr>
        </p:nvSpPr>
        <p:spPr bwMode="gray">
          <a:xfrm>
            <a:off x="5943600" y="6451600"/>
            <a:ext cx="2895600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34847" name="Rectangle 31"/>
          <p:cNvSpPr>
            <a:spLocks noChangeArrowheads="1"/>
          </p:cNvSpPr>
          <p:nvPr/>
        </p:nvSpPr>
        <p:spPr bwMode="gray">
          <a:xfrm>
            <a:off x="514350" y="319088"/>
            <a:ext cx="857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defRPr/>
            </a:pPr>
            <a:r>
              <a:rPr lang="en-US" b="1" dirty="0">
                <a:solidFill>
                  <a:schemeClr val="bg2"/>
                </a:solidFill>
                <a:latin typeface="Arial" charset="0"/>
              </a:rPr>
              <a:t>LOGO</a:t>
            </a:r>
          </a:p>
        </p:txBody>
      </p:sp>
      <p:pic>
        <p:nvPicPr>
          <p:cNvPr id="8202" name="Picture 10" descr="C:\Users\edirlei\Downloads\1UP Mushroom_256.png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7544" y="188640"/>
            <a:ext cx="1008112" cy="1008112"/>
          </a:xfrm>
          <a:prstGeom prst="rect">
            <a:avLst/>
          </a:prstGeom>
          <a:noFill/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871" r:id="rId1"/>
    <p:sldLayoutId id="2147483860" r:id="rId2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48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49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48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956" grpId="0" animBg="1"/>
      <p:bldP spid="34829" grpId="0"/>
      <p:bldP spid="34847" grpId="0"/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bg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Lucida Sans Unicode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528" y="836712"/>
            <a:ext cx="8568952" cy="2078037"/>
          </a:xfrm>
          <a:effectLst/>
        </p:spPr>
        <p:txBody>
          <a:bodyPr/>
          <a:lstStyle/>
          <a:p>
            <a:pPr algn="ctr" eaLnBrk="1" hangingPunct="1">
              <a:defRPr/>
            </a:pPr>
            <a:r>
              <a:rPr lang="en-US" sz="3600" dirty="0" smtClean="0">
                <a:effectLst/>
              </a:rPr>
              <a:t>INF 1771 – Inteligência Artificial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15616" y="3312169"/>
            <a:ext cx="7128792" cy="476871"/>
          </a:xfrm>
          <a:effectLst/>
        </p:spPr>
        <p:txBody>
          <a:bodyPr/>
          <a:lstStyle/>
          <a:p>
            <a:pPr algn="ctr" eaLnBrk="1" hangingPunct="1">
              <a:defRPr/>
            </a:pPr>
            <a:r>
              <a:rPr lang="pt-BR" sz="2800" dirty="0">
                <a:effectLst/>
              </a:rPr>
              <a:t>Aula </a:t>
            </a:r>
            <a:r>
              <a:rPr lang="pt-BR" sz="2800" dirty="0" smtClean="0">
                <a:effectLst/>
              </a:rPr>
              <a:t>11 </a:t>
            </a:r>
            <a:r>
              <a:rPr lang="pt-BR" sz="2800" dirty="0">
                <a:effectLst/>
              </a:rPr>
              <a:t>– </a:t>
            </a:r>
            <a:r>
              <a:rPr lang="pt-BR" sz="2800" dirty="0" smtClean="0">
                <a:effectLst/>
              </a:rPr>
              <a:t>Planejamento</a:t>
            </a:r>
            <a:endParaRPr lang="pt-BR" sz="2800" dirty="0">
              <a:effectLst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gray">
          <a:xfrm>
            <a:off x="-36512" y="6120680"/>
            <a:ext cx="9108504" cy="73732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kumimoji="0" lang="pt-BR" sz="2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uLnTx/>
                <a:uFillTx/>
                <a:latin typeface="Arial" charset="0"/>
                <a:ea typeface="+mn-ea"/>
                <a:cs typeface="+mn-cs"/>
              </a:rPr>
              <a:t>Edirlei Soares</a:t>
            </a:r>
            <a:r>
              <a:rPr kumimoji="0" lang="pt-BR" sz="2400" b="0" i="0" u="none" strike="noStrike" kern="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uLnTx/>
                <a:uFillTx/>
                <a:latin typeface="Arial" charset="0"/>
                <a:ea typeface="+mn-ea"/>
                <a:cs typeface="+mn-cs"/>
              </a:rPr>
              <a:t> de Lima </a:t>
            </a:r>
          </a:p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kumimoji="0" lang="pt-BR" sz="2400" b="0" i="0" u="none" strike="noStrike" kern="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uLnTx/>
                <a:uFillTx/>
                <a:latin typeface="Arial" charset="0"/>
                <a:ea typeface="+mn-ea"/>
                <a:cs typeface="+mn-cs"/>
              </a:rPr>
              <a:t>&lt;</a:t>
            </a:r>
            <a:r>
              <a:rPr kumimoji="0" lang="pt-BR" sz="2400" b="0" i="0" u="none" strike="noStrike" kern="0" cap="none" spc="0" normalizeH="0" noProof="0" dirty="0" err="1" smtClean="0">
                <a:ln>
                  <a:noFill/>
                </a:ln>
                <a:solidFill>
                  <a:sysClr val="windowText" lastClr="000000"/>
                </a:solidFill>
                <a:uLnTx/>
                <a:uFillTx/>
                <a:latin typeface="Arial" charset="0"/>
                <a:ea typeface="+mn-ea"/>
                <a:cs typeface="+mn-cs"/>
              </a:rPr>
              <a:t>elima</a:t>
            </a:r>
            <a:r>
              <a:rPr kumimoji="0" lang="pt-BR" sz="2400" b="0" i="0" u="none" strike="noStrike" kern="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uLnTx/>
                <a:uFillTx/>
                <a:latin typeface="Arial" charset="0"/>
                <a:ea typeface="+mn-ea"/>
                <a:cs typeface="+mn-cs"/>
              </a:rPr>
              <a:t>@</a:t>
            </a:r>
            <a:r>
              <a:rPr lang="pt-BR" sz="2400" kern="0" dirty="0" err="1" smtClean="0">
                <a:solidFill>
                  <a:sysClr val="windowText" lastClr="000000"/>
                </a:solidFill>
                <a:latin typeface="Arial" charset="0"/>
              </a:rPr>
              <a:t>inf.puc-rio.br&gt;</a:t>
            </a:r>
            <a:endParaRPr kumimoji="0" lang="pt-BR" sz="24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27457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Linguagem STRIPS</a:t>
            </a:r>
            <a:endParaRPr lang="pt-B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pt-BR" sz="2000" b="1" dirty="0" smtClean="0"/>
              <a:t>Objetivos: </a:t>
            </a:r>
            <a:r>
              <a:rPr lang="pt-BR" sz="2000" dirty="0" smtClean="0"/>
              <a:t>conjunção de literais e possivelmente variáveis:</a:t>
            </a:r>
          </a:p>
          <a:p>
            <a:pPr lvl="1"/>
            <a:r>
              <a:rPr lang="pt-BR" sz="1800" dirty="0" smtClean="0"/>
              <a:t>Em(Casa) ^ Ter(Leite) ^ Ter(Bananas) ^ Ter(</a:t>
            </a:r>
            <a:r>
              <a:rPr lang="pt-BR" sz="1800" dirty="0" err="1" smtClean="0"/>
              <a:t>Furadeira</a:t>
            </a:r>
            <a:r>
              <a:rPr lang="pt-BR" sz="1800" dirty="0" smtClean="0"/>
              <a:t>)</a:t>
            </a:r>
          </a:p>
          <a:p>
            <a:pPr lvl="1"/>
            <a:r>
              <a:rPr lang="pt-BR" sz="1800" dirty="0" smtClean="0"/>
              <a:t>Em(x) ^ Vende(x, Leite)</a:t>
            </a:r>
          </a:p>
          <a:p>
            <a:pPr lvl="1"/>
            <a:endParaRPr lang="pt-BR" sz="1800" dirty="0" smtClean="0"/>
          </a:p>
          <a:p>
            <a:r>
              <a:rPr lang="pt-BR" sz="2200" b="1" dirty="0" smtClean="0"/>
              <a:t>Ações</a:t>
            </a:r>
            <a:r>
              <a:rPr lang="pt-BR" sz="2200" dirty="0" smtClean="0"/>
              <a:t> são especificadas em termos de pré-condições e efeitos:</a:t>
            </a:r>
          </a:p>
          <a:p>
            <a:endParaRPr lang="pt-BR" sz="2200" dirty="0" smtClean="0"/>
          </a:p>
          <a:p>
            <a:pPr lvl="1"/>
            <a:r>
              <a:rPr lang="pt-BR" sz="1800" b="1" dirty="0" smtClean="0"/>
              <a:t>Descritor da ação:</a:t>
            </a:r>
            <a:r>
              <a:rPr lang="pt-BR" sz="1800" dirty="0" smtClean="0"/>
              <a:t> predicado lógico</a:t>
            </a:r>
          </a:p>
          <a:p>
            <a:pPr lvl="1"/>
            <a:r>
              <a:rPr lang="pt-BR" sz="1800" b="1" dirty="0" smtClean="0"/>
              <a:t>Pré-condição:</a:t>
            </a:r>
            <a:r>
              <a:rPr lang="pt-BR" sz="1800" dirty="0" smtClean="0"/>
              <a:t> conjunção de literais positivos</a:t>
            </a:r>
          </a:p>
          <a:p>
            <a:pPr lvl="1"/>
            <a:r>
              <a:rPr lang="pt-BR" sz="1800" b="1" dirty="0" smtClean="0"/>
              <a:t>Efeito:</a:t>
            </a:r>
            <a:r>
              <a:rPr lang="pt-BR" sz="1800" dirty="0" smtClean="0"/>
              <a:t> conjunção de literais (positivos ou negativos)</a:t>
            </a:r>
            <a:endParaRPr lang="pt-BR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Linguagem STRIPS</a:t>
            </a:r>
            <a:endParaRPr lang="pt-B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pt-BR" sz="2400" dirty="0" smtClean="0"/>
              <a:t>Operador para ir de um lugar para outro:</a:t>
            </a:r>
          </a:p>
          <a:p>
            <a:pPr>
              <a:buNone/>
            </a:pPr>
            <a:r>
              <a:rPr lang="pt-BR" sz="2000" b="1" dirty="0" smtClean="0"/>
              <a:t>	</a:t>
            </a:r>
          </a:p>
          <a:p>
            <a:pPr>
              <a:buNone/>
            </a:pPr>
            <a:r>
              <a:rPr lang="pt-BR" sz="1800" b="1" dirty="0" smtClean="0"/>
              <a:t>	Ação</a:t>
            </a:r>
            <a:r>
              <a:rPr lang="pt-BR" sz="1800" dirty="0" smtClean="0"/>
              <a:t>(Ir(Destino), </a:t>
            </a:r>
          </a:p>
          <a:p>
            <a:pPr>
              <a:buNone/>
            </a:pPr>
            <a:r>
              <a:rPr lang="pt-BR" sz="1800" b="1" dirty="0" smtClean="0"/>
              <a:t>	Pré-condição</a:t>
            </a:r>
            <a:r>
              <a:rPr lang="pt-BR" sz="1800" dirty="0" smtClean="0"/>
              <a:t> Em(Partida) ^ Caminho(Partida, Destino), </a:t>
            </a:r>
          </a:p>
          <a:p>
            <a:pPr>
              <a:buNone/>
            </a:pPr>
            <a:r>
              <a:rPr lang="pt-BR" sz="1800" b="1" dirty="0" smtClean="0"/>
              <a:t>	Efeito</a:t>
            </a:r>
            <a:r>
              <a:rPr lang="pt-BR" sz="1800" dirty="0" smtClean="0"/>
              <a:t> Em(Destino) ^ ¬ Em(Partida))</a:t>
            </a:r>
          </a:p>
          <a:p>
            <a:pPr lvl="1"/>
            <a:endParaRPr lang="pt-BR" sz="1800" dirty="0" smtClean="0"/>
          </a:p>
          <a:p>
            <a:endParaRPr lang="pt-BR" sz="2200" dirty="0" smtClean="0"/>
          </a:p>
          <a:p>
            <a:pPr lvl="2">
              <a:buNone/>
            </a:pPr>
            <a:endParaRPr lang="pt-B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2800" dirty="0" smtClean="0"/>
              <a:t>Exemplo – Transporte Aéreo de Carga</a:t>
            </a:r>
            <a:endParaRPr lang="pt-BR" sz="2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>
              <a:buNone/>
            </a:pPr>
            <a:r>
              <a:rPr lang="pt-BR" sz="1400" dirty="0" smtClean="0"/>
              <a:t>Início(Em(C1, SFO) ^ Em(C2,JFK) ^ Em(A1,SFO) ^ Em(A2,JFK) ^ Carga(C1) </a:t>
            </a:r>
          </a:p>
          <a:p>
            <a:pPr>
              <a:buNone/>
            </a:pPr>
            <a:r>
              <a:rPr lang="pt-BR" sz="1400" dirty="0" smtClean="0"/>
              <a:t>^ Carga(C2) ^ Avião(A1) ^ Avião(A2) ^ Aeroporto(JFK) ^ Aeroporto(SFO))</a:t>
            </a:r>
          </a:p>
          <a:p>
            <a:endParaRPr lang="pt-BR" sz="1400" dirty="0" smtClean="0"/>
          </a:p>
          <a:p>
            <a:pPr>
              <a:buNone/>
            </a:pPr>
            <a:r>
              <a:rPr lang="pt-BR" sz="1400" dirty="0" smtClean="0"/>
              <a:t>Objetivo(Em(C1,JFK) ^ Em(C2,SFO))</a:t>
            </a:r>
          </a:p>
          <a:p>
            <a:pPr>
              <a:buNone/>
            </a:pPr>
            <a:endParaRPr lang="pt-BR" sz="1400" dirty="0" smtClean="0"/>
          </a:p>
          <a:p>
            <a:pPr>
              <a:buNone/>
            </a:pPr>
            <a:r>
              <a:rPr lang="pt-BR" sz="1400" dirty="0" smtClean="0"/>
              <a:t>Ação(</a:t>
            </a:r>
            <a:r>
              <a:rPr lang="pt-BR" sz="1400" b="1" dirty="0" smtClean="0"/>
              <a:t>Carregar</a:t>
            </a:r>
            <a:r>
              <a:rPr lang="pt-BR" sz="1400" dirty="0" smtClean="0"/>
              <a:t>(c,a,l)</a:t>
            </a:r>
          </a:p>
          <a:p>
            <a:pPr>
              <a:buNone/>
            </a:pPr>
            <a:r>
              <a:rPr lang="pt-BR" sz="1400" dirty="0" smtClean="0"/>
              <a:t>	PRÉ-CONDIÇÃO: Em(c,l) ^ Em(a,l) ^ Carga(c) ^ Avião(a) ^ Aeroporto(l)</a:t>
            </a:r>
          </a:p>
          <a:p>
            <a:pPr>
              <a:buNone/>
            </a:pPr>
            <a:r>
              <a:rPr lang="pt-BR" sz="1400" dirty="0" smtClean="0"/>
              <a:t>	EFEITO: ¬Em(c,l) ^ Dentro(c,a))</a:t>
            </a:r>
          </a:p>
          <a:p>
            <a:pPr>
              <a:buNone/>
            </a:pPr>
            <a:endParaRPr lang="pt-BR" sz="1400" dirty="0" smtClean="0"/>
          </a:p>
          <a:p>
            <a:pPr>
              <a:buNone/>
            </a:pPr>
            <a:r>
              <a:rPr lang="pt-BR" sz="1400" dirty="0" smtClean="0"/>
              <a:t>Ação(</a:t>
            </a:r>
            <a:r>
              <a:rPr lang="pt-BR" sz="1400" b="1" dirty="0" smtClean="0"/>
              <a:t>Descarregar</a:t>
            </a:r>
            <a:r>
              <a:rPr lang="pt-BR" sz="1400" dirty="0" smtClean="0"/>
              <a:t>(c,a,l)</a:t>
            </a:r>
          </a:p>
          <a:p>
            <a:pPr>
              <a:buNone/>
            </a:pPr>
            <a:r>
              <a:rPr lang="pt-BR" sz="1400" dirty="0" smtClean="0"/>
              <a:t>	PRÉ-CONDIÇÃO: Dentro(c,a) ^ Em(a,l) ^ Carga(c) ^ Avião(a) ^ Aeroporto(l)</a:t>
            </a:r>
          </a:p>
          <a:p>
            <a:pPr>
              <a:buNone/>
            </a:pPr>
            <a:r>
              <a:rPr lang="pt-BR" sz="1400" dirty="0" smtClean="0"/>
              <a:t>	EFEITO: Em(c,l) ^ ¬Dentro(c,a))</a:t>
            </a:r>
          </a:p>
          <a:p>
            <a:pPr>
              <a:buNone/>
            </a:pPr>
            <a:endParaRPr lang="pt-BR" sz="1400" dirty="0" smtClean="0"/>
          </a:p>
          <a:p>
            <a:pPr>
              <a:buNone/>
            </a:pPr>
            <a:r>
              <a:rPr lang="pt-BR" sz="1400" dirty="0" smtClean="0"/>
              <a:t>Ação(</a:t>
            </a:r>
            <a:r>
              <a:rPr lang="pt-BR" sz="1400" b="1" dirty="0" smtClean="0"/>
              <a:t>Voar</a:t>
            </a:r>
            <a:r>
              <a:rPr lang="pt-BR" sz="1400" dirty="0" smtClean="0"/>
              <a:t>(a,de,para)</a:t>
            </a:r>
          </a:p>
          <a:p>
            <a:pPr>
              <a:buNone/>
            </a:pPr>
            <a:r>
              <a:rPr lang="pt-BR" sz="1400" dirty="0" smtClean="0"/>
              <a:t>	PRÉ-CONDIÇÃO: Em(a,de) ^ Avião(a) ^ Aeroporto(de) ^ Aeroporto(para)</a:t>
            </a:r>
          </a:p>
          <a:p>
            <a:pPr>
              <a:buNone/>
            </a:pPr>
            <a:r>
              <a:rPr lang="pt-BR" sz="1400" dirty="0" smtClean="0"/>
              <a:t>	EFEITO: ¬ Em(a,de) ^ Em(a,para))</a:t>
            </a:r>
            <a:endParaRPr lang="pt-BR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Tipos de Planejadores</a:t>
            </a:r>
            <a:endParaRPr lang="pt-B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pt-BR" sz="2400" dirty="0" smtClean="0"/>
              <a:t>Formas de Buscas de Planos:</a:t>
            </a:r>
          </a:p>
          <a:p>
            <a:pPr lvl="1"/>
            <a:r>
              <a:rPr lang="pt-BR" sz="2000" b="1" dirty="0" smtClean="0"/>
              <a:t>Progressivo: </a:t>
            </a:r>
            <a:r>
              <a:rPr lang="pt-BR" sz="2000" dirty="0" smtClean="0"/>
              <a:t>estado inicial -&gt; objetivo.</a:t>
            </a:r>
          </a:p>
          <a:p>
            <a:pPr lvl="1"/>
            <a:r>
              <a:rPr lang="pt-BR" sz="2000" b="1" dirty="0" smtClean="0"/>
              <a:t>Regressivo:</a:t>
            </a:r>
            <a:r>
              <a:rPr lang="pt-BR" sz="2000" dirty="0" smtClean="0"/>
              <a:t> objetivo -&gt; estado inicial.</a:t>
            </a:r>
          </a:p>
          <a:p>
            <a:pPr lvl="2"/>
            <a:r>
              <a:rPr lang="pt-BR" sz="1800" dirty="0" smtClean="0"/>
              <a:t>mais eficiente (há menos caminhos partindo do objetivo do que do estado inicial)</a:t>
            </a:r>
          </a:p>
          <a:p>
            <a:pPr lvl="2"/>
            <a:endParaRPr lang="pt-BR" sz="1800" dirty="0" smtClean="0"/>
          </a:p>
          <a:p>
            <a:r>
              <a:rPr lang="pt-BR" sz="2400" dirty="0" smtClean="0"/>
              <a:t>Espaços de busca:</a:t>
            </a:r>
          </a:p>
          <a:p>
            <a:pPr lvl="1"/>
            <a:r>
              <a:rPr lang="pt-BR" sz="2000" b="1" dirty="0" smtClean="0"/>
              <a:t>Espaço de situações: </a:t>
            </a:r>
            <a:r>
              <a:rPr lang="pt-BR" sz="2000" dirty="0" smtClean="0"/>
              <a:t>Funciona da mesma forma que na resolução de problemas por meio de busca.</a:t>
            </a:r>
          </a:p>
          <a:p>
            <a:pPr lvl="1"/>
            <a:endParaRPr lang="pt-BR" sz="2000" b="1" dirty="0" smtClean="0"/>
          </a:p>
          <a:p>
            <a:pPr lvl="1"/>
            <a:r>
              <a:rPr lang="pt-BR" sz="2000" b="1" dirty="0" smtClean="0"/>
              <a:t>Espaço de planos: </a:t>
            </a:r>
            <a:r>
              <a:rPr lang="pt-BR" sz="2000" dirty="0" smtClean="0"/>
              <a:t>planos parciais.</a:t>
            </a:r>
          </a:p>
          <a:p>
            <a:pPr lvl="2"/>
            <a:r>
              <a:rPr lang="pt-BR" sz="1800" dirty="0" smtClean="0"/>
              <a:t>mais flexível.</a:t>
            </a:r>
            <a:endParaRPr lang="pt-BR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200" dirty="0" smtClean="0"/>
              <a:t>Busca em Espaço de situações</a:t>
            </a:r>
            <a:endParaRPr lang="pt-BR" sz="32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pt-BR" sz="2000" dirty="0" smtClean="0"/>
              <a:t>A </a:t>
            </a:r>
            <a:r>
              <a:rPr lang="pt-BR" sz="2000" b="1" dirty="0" smtClean="0"/>
              <a:t>busca em espaço de situações </a:t>
            </a:r>
            <a:r>
              <a:rPr lang="pt-BR" sz="2000" dirty="0" smtClean="0"/>
              <a:t>é </a:t>
            </a:r>
            <a:r>
              <a:rPr lang="pt-BR" sz="2000" b="1" dirty="0" smtClean="0"/>
              <a:t>ineficiente </a:t>
            </a:r>
            <a:r>
              <a:rPr lang="pt-BR" sz="2000" dirty="0" smtClean="0"/>
              <a:t>devido a ela não considerar o problema das ações irrelevantes. Todas as opções de ações são testadas em cada estado.</a:t>
            </a:r>
          </a:p>
          <a:p>
            <a:endParaRPr lang="pt-BR" sz="2000" dirty="0" smtClean="0"/>
          </a:p>
          <a:p>
            <a:r>
              <a:rPr lang="pt-BR" sz="2000" dirty="0" smtClean="0"/>
              <a:t>Isso faz com que a complexidade do problema cresça muito rapidamente.</a:t>
            </a:r>
          </a:p>
          <a:p>
            <a:endParaRPr lang="pt-BR" sz="2000" dirty="0" smtClean="0"/>
          </a:p>
          <a:p>
            <a:r>
              <a:rPr lang="pt-BR" sz="2000" b="1" dirty="0" smtClean="0"/>
              <a:t>Solução?</a:t>
            </a:r>
            <a:r>
              <a:rPr lang="pt-BR" sz="2000" dirty="0" smtClean="0"/>
              <a:t> Busca no espaço de planos parciais </a:t>
            </a:r>
            <a:r>
              <a:rPr lang="pt-BR" sz="2000" b="1" dirty="0" smtClean="0"/>
              <a:t>(planejamento de ordem parcial)</a:t>
            </a:r>
            <a:r>
              <a:rPr lang="pt-BR" sz="2000" dirty="0" smtClean="0"/>
              <a:t>.</a:t>
            </a:r>
            <a:endParaRPr lang="pt-B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200" dirty="0" smtClean="0"/>
              <a:t>Planejamento de Ordem Parcial</a:t>
            </a:r>
            <a:endParaRPr lang="pt-BR" sz="32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pt-BR" sz="2400" b="1" dirty="0" smtClean="0"/>
              <a:t>Subdivisão do problema</a:t>
            </a:r>
            <a:r>
              <a:rPr lang="pt-BR" sz="2400" dirty="0" smtClean="0"/>
              <a:t>.</a:t>
            </a:r>
          </a:p>
          <a:p>
            <a:endParaRPr lang="pt-BR" sz="2400" dirty="0" smtClean="0"/>
          </a:p>
          <a:p>
            <a:r>
              <a:rPr lang="pt-BR" sz="2400" b="1" dirty="0" smtClean="0"/>
              <a:t>Ordem de elaboração do plano flexível</a:t>
            </a:r>
            <a:r>
              <a:rPr lang="pt-BR" sz="2400" dirty="0" smtClean="0"/>
              <a:t>.</a:t>
            </a:r>
          </a:p>
          <a:p>
            <a:endParaRPr lang="pt-BR" sz="2400" dirty="0" smtClean="0"/>
          </a:p>
          <a:p>
            <a:r>
              <a:rPr lang="pt-BR" sz="2400" b="1" dirty="0" smtClean="0"/>
              <a:t>Compromisso mínimo.</a:t>
            </a:r>
          </a:p>
          <a:p>
            <a:pPr lvl="1"/>
            <a:r>
              <a:rPr lang="pt-BR" sz="2000" dirty="0" smtClean="0"/>
              <a:t>Adiar decisões durante a procura.</a:t>
            </a:r>
          </a:p>
          <a:p>
            <a:endParaRPr lang="pt-BR" sz="2400" dirty="0" smtClean="0"/>
          </a:p>
          <a:p>
            <a:r>
              <a:rPr lang="pt-BR" sz="2400" dirty="0" smtClean="0"/>
              <a:t>O planejador de ordem parcial pode inserir duas ações em um plano sem especificar qual delas deve ser executada primeiro. </a:t>
            </a:r>
            <a:endParaRPr lang="pt-B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Exemplo dos Sapatos</a:t>
            </a:r>
            <a:endParaRPr lang="pt-B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>
              <a:buNone/>
            </a:pPr>
            <a:r>
              <a:rPr lang="pt-BR" sz="1300" dirty="0" smtClean="0"/>
              <a:t>Inicio()</a:t>
            </a:r>
          </a:p>
          <a:p>
            <a:pPr>
              <a:buNone/>
            </a:pPr>
            <a:endParaRPr lang="pt-BR" sz="1300" dirty="0" smtClean="0"/>
          </a:p>
          <a:p>
            <a:pPr>
              <a:buNone/>
            </a:pPr>
            <a:r>
              <a:rPr lang="pt-BR" sz="1300" dirty="0" smtClean="0"/>
              <a:t>Objetivo(SapatoDireitoCalçado^SapatoEsquerdoCalçado)</a:t>
            </a:r>
          </a:p>
          <a:p>
            <a:pPr>
              <a:buNone/>
            </a:pPr>
            <a:endParaRPr lang="pt-BR" sz="1300" dirty="0" smtClean="0"/>
          </a:p>
          <a:p>
            <a:pPr>
              <a:buNone/>
            </a:pPr>
            <a:r>
              <a:rPr lang="pt-BR" sz="1300" dirty="0" smtClean="0"/>
              <a:t>Ação(SapatoDireito, </a:t>
            </a:r>
          </a:p>
          <a:p>
            <a:pPr>
              <a:buNone/>
            </a:pPr>
            <a:r>
              <a:rPr lang="pt-BR" sz="1300" dirty="0" smtClean="0"/>
              <a:t>	PRECOND: MeiaDireitaCalçada, </a:t>
            </a:r>
          </a:p>
          <a:p>
            <a:pPr>
              <a:buNone/>
            </a:pPr>
            <a:r>
              <a:rPr lang="pt-BR" sz="1300" dirty="0" smtClean="0"/>
              <a:t>	EFFECT: SapatoDireitoCalçado)</a:t>
            </a:r>
          </a:p>
          <a:p>
            <a:pPr>
              <a:buNone/>
            </a:pPr>
            <a:endParaRPr lang="pt-BR" sz="1300" dirty="0" smtClean="0"/>
          </a:p>
          <a:p>
            <a:pPr>
              <a:buNone/>
            </a:pPr>
            <a:r>
              <a:rPr lang="pt-BR" sz="1300" dirty="0" smtClean="0"/>
              <a:t>Ação(MeiaDireita, </a:t>
            </a:r>
          </a:p>
          <a:p>
            <a:pPr>
              <a:buNone/>
            </a:pPr>
            <a:r>
              <a:rPr lang="pt-BR" sz="1300" dirty="0" smtClean="0"/>
              <a:t>	EFFECT: MeiaDireitaCalçada)</a:t>
            </a:r>
          </a:p>
          <a:p>
            <a:pPr>
              <a:buNone/>
            </a:pPr>
            <a:endParaRPr lang="pt-BR" sz="1300" dirty="0" smtClean="0"/>
          </a:p>
          <a:p>
            <a:pPr>
              <a:buNone/>
            </a:pPr>
            <a:r>
              <a:rPr lang="pt-BR" sz="1300" dirty="0" smtClean="0"/>
              <a:t>Ação(SapatoEsquerdo, </a:t>
            </a:r>
          </a:p>
          <a:p>
            <a:pPr>
              <a:buNone/>
            </a:pPr>
            <a:r>
              <a:rPr lang="pt-BR" sz="1300" dirty="0" smtClean="0"/>
              <a:t>	PRECOND: MeiaEsquerdaCalçada, </a:t>
            </a:r>
          </a:p>
          <a:p>
            <a:pPr>
              <a:buNone/>
            </a:pPr>
            <a:r>
              <a:rPr lang="pt-BR" sz="1300" dirty="0" smtClean="0"/>
              <a:t>	EFFECT: </a:t>
            </a:r>
            <a:r>
              <a:rPr lang="pt-BR" sz="1300" dirty="0" err="1" smtClean="0"/>
              <a:t>SapatoEsquerdoCalçado</a:t>
            </a:r>
            <a:r>
              <a:rPr lang="pt-BR" sz="1300" dirty="0" smtClean="0"/>
              <a:t>)</a:t>
            </a:r>
          </a:p>
          <a:p>
            <a:pPr>
              <a:buNone/>
            </a:pPr>
            <a:endParaRPr lang="pt-BR" sz="1300" dirty="0" smtClean="0"/>
          </a:p>
          <a:p>
            <a:pPr>
              <a:buNone/>
            </a:pPr>
            <a:r>
              <a:rPr lang="pt-BR" sz="1300" dirty="0" smtClean="0"/>
              <a:t>Ação(MeiaEsquerda, </a:t>
            </a:r>
          </a:p>
          <a:p>
            <a:pPr>
              <a:buNone/>
            </a:pPr>
            <a:r>
              <a:rPr lang="pt-BR" sz="1300" dirty="0" smtClean="0"/>
              <a:t>	EFFECT: MeiaEsquerdaCalçada)</a:t>
            </a:r>
            <a:endParaRPr lang="pt-BR" sz="13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Exemplo dos Sapatos</a:t>
            </a:r>
            <a:endParaRPr lang="pt-B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pt-BR" sz="2400" dirty="0" smtClean="0"/>
              <a:t>Um planejador de ordem parcial deve ser capaz de chegar a </a:t>
            </a:r>
            <a:r>
              <a:rPr lang="pt-BR" sz="2400" b="1" dirty="0" smtClean="0"/>
              <a:t>duas sequências de ações</a:t>
            </a:r>
            <a:r>
              <a:rPr lang="pt-BR" sz="2400" dirty="0" smtClean="0"/>
              <a:t>:</a:t>
            </a:r>
          </a:p>
          <a:p>
            <a:endParaRPr lang="pt-BR" sz="2400" dirty="0" smtClean="0"/>
          </a:p>
          <a:p>
            <a:pPr lvl="1"/>
            <a:r>
              <a:rPr lang="pt-BR" sz="2000" dirty="0" err="1" smtClean="0"/>
              <a:t>MeiaDireita</a:t>
            </a:r>
            <a:r>
              <a:rPr lang="pt-BR" sz="2000" dirty="0" smtClean="0"/>
              <a:t> seguido por </a:t>
            </a:r>
            <a:r>
              <a:rPr lang="pt-BR" sz="2000" dirty="0" err="1" smtClean="0"/>
              <a:t>SapatoDireito</a:t>
            </a:r>
            <a:r>
              <a:rPr lang="pt-BR" sz="2000" dirty="0" smtClean="0"/>
              <a:t>;</a:t>
            </a:r>
          </a:p>
          <a:p>
            <a:pPr lvl="1"/>
            <a:r>
              <a:rPr lang="pt-BR" sz="2000" dirty="0" err="1" smtClean="0"/>
              <a:t>MeiaEsqueda</a:t>
            </a:r>
            <a:r>
              <a:rPr lang="pt-BR" sz="2000" dirty="0" smtClean="0"/>
              <a:t> seguido por </a:t>
            </a:r>
            <a:r>
              <a:rPr lang="pt-BR" sz="2000" dirty="0" err="1" smtClean="0"/>
              <a:t>SapatoEsquerdo</a:t>
            </a:r>
            <a:r>
              <a:rPr lang="pt-BR" sz="2000" dirty="0" smtClean="0"/>
              <a:t>.</a:t>
            </a:r>
          </a:p>
          <a:p>
            <a:pPr lvl="1">
              <a:buNone/>
            </a:pPr>
            <a:r>
              <a:rPr lang="pt-BR" sz="2000" dirty="0" smtClean="0"/>
              <a:t> </a:t>
            </a:r>
          </a:p>
          <a:p>
            <a:r>
              <a:rPr lang="pt-BR" sz="2400" dirty="0" smtClean="0"/>
              <a:t>As duas sequências podem ser </a:t>
            </a:r>
            <a:r>
              <a:rPr lang="pt-BR" sz="2400" b="1" dirty="0" smtClean="0"/>
              <a:t>combinadas</a:t>
            </a:r>
            <a:r>
              <a:rPr lang="pt-BR" sz="2400" dirty="0" smtClean="0"/>
              <a:t> para produzir o plano final. </a:t>
            </a:r>
            <a:endParaRPr lang="pt-B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Exemplo dos Sapatos</a:t>
            </a:r>
            <a:endParaRPr lang="pt-B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pt-BR" sz="2400" dirty="0" smtClean="0"/>
              <a:t>Plano de Ordem Parcial</a:t>
            </a:r>
            <a:endParaRPr lang="pt-BR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72034" y="2245023"/>
            <a:ext cx="3368118" cy="37042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Exemplo dos Sapatos</a:t>
            </a:r>
            <a:endParaRPr lang="pt-B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pt-BR" dirty="0" smtClean="0"/>
              <a:t>Plano de Ordem Total</a:t>
            </a:r>
            <a:endParaRPr lang="pt-BR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2690416"/>
            <a:ext cx="6031306" cy="2898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Introdução</a:t>
            </a:r>
            <a:endParaRPr lang="pt-B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pt-BR" sz="2800" dirty="0" smtClean="0"/>
              <a:t>Agentes vistos anteriormente:</a:t>
            </a:r>
          </a:p>
          <a:p>
            <a:pPr lvl="1"/>
            <a:r>
              <a:rPr lang="pt-BR" sz="2400" b="1" dirty="0" smtClean="0"/>
              <a:t>Agentes baseados em busca.</a:t>
            </a:r>
          </a:p>
          <a:p>
            <a:pPr lvl="2"/>
            <a:r>
              <a:rPr lang="pt-BR" sz="2000" dirty="0" smtClean="0"/>
              <a:t>Busca cega;</a:t>
            </a:r>
          </a:p>
          <a:p>
            <a:pPr lvl="2"/>
            <a:r>
              <a:rPr lang="pt-BR" sz="2000" dirty="0" smtClean="0"/>
              <a:t>Busca heurística;</a:t>
            </a:r>
          </a:p>
          <a:p>
            <a:pPr lvl="2"/>
            <a:r>
              <a:rPr lang="pt-BR" sz="2000" dirty="0" smtClean="0"/>
              <a:t>Busca local;</a:t>
            </a:r>
          </a:p>
          <a:p>
            <a:pPr lvl="1"/>
            <a:endParaRPr lang="pt-BR" sz="2400" b="1" dirty="0" smtClean="0"/>
          </a:p>
          <a:p>
            <a:pPr lvl="1"/>
            <a:r>
              <a:rPr lang="pt-BR" sz="2400" b="1" dirty="0" smtClean="0"/>
              <a:t>Agentes baseados em lógica.</a:t>
            </a:r>
          </a:p>
          <a:p>
            <a:pPr lvl="2"/>
            <a:r>
              <a:rPr lang="pt-BR" sz="2000" dirty="0" smtClean="0"/>
              <a:t>Lógica proposicional;</a:t>
            </a:r>
          </a:p>
          <a:p>
            <a:pPr lvl="2"/>
            <a:r>
              <a:rPr lang="pt-BR" sz="2000" dirty="0" smtClean="0"/>
              <a:t>Lógica de primeira ordem;</a:t>
            </a:r>
          </a:p>
          <a:p>
            <a:pPr lvl="2"/>
            <a:r>
              <a:rPr lang="pt-BR" sz="2000" dirty="0" smtClean="0"/>
              <a:t>Prolog;</a:t>
            </a:r>
            <a:endParaRPr lang="pt-B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200" dirty="0" smtClean="0"/>
              <a:t>Planejamento de Ordem Parcial</a:t>
            </a:r>
            <a:endParaRPr lang="pt-BR" sz="32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pt-BR" sz="2000" dirty="0" smtClean="0"/>
              <a:t>O planejamento de ordem parcial pode ser implementado como uma </a:t>
            </a:r>
            <a:r>
              <a:rPr lang="pt-BR" sz="2000" b="1" dirty="0" smtClean="0"/>
              <a:t>busca no espaço de ordem parcial de planos</a:t>
            </a:r>
            <a:r>
              <a:rPr lang="pt-BR" sz="2000" dirty="0" smtClean="0"/>
              <a:t>.</a:t>
            </a:r>
          </a:p>
          <a:p>
            <a:endParaRPr lang="pt-BR" sz="700" dirty="0" smtClean="0"/>
          </a:p>
          <a:p>
            <a:r>
              <a:rPr lang="pt-BR" sz="2000" b="1" dirty="0" smtClean="0"/>
              <a:t>Idéia</a:t>
            </a:r>
            <a:r>
              <a:rPr lang="pt-BR" sz="2400" dirty="0" smtClean="0"/>
              <a:t>:</a:t>
            </a:r>
          </a:p>
          <a:p>
            <a:pPr lvl="1"/>
            <a:r>
              <a:rPr lang="pt-BR" sz="1800" dirty="0" smtClean="0"/>
              <a:t>Busca-se um plano desejado em vez de uma situação desejada (meta-busca).</a:t>
            </a:r>
          </a:p>
          <a:p>
            <a:pPr lvl="1"/>
            <a:r>
              <a:rPr lang="pt-BR" sz="1800" dirty="0" smtClean="0"/>
              <a:t>Parte-se de um plano inicial (parcial) e aplica-se as ações até chegar a um plano final (completo)</a:t>
            </a:r>
          </a:p>
          <a:p>
            <a:pPr lvl="1"/>
            <a:endParaRPr lang="pt-BR" sz="1000" dirty="0" smtClean="0"/>
          </a:p>
          <a:p>
            <a:r>
              <a:rPr lang="pt-BR" sz="2000" b="1" dirty="0" smtClean="0"/>
              <a:t>Plano Final:</a:t>
            </a:r>
          </a:p>
          <a:p>
            <a:pPr lvl="1"/>
            <a:r>
              <a:rPr lang="pt-BR" sz="1800" b="1" dirty="0" smtClean="0"/>
              <a:t>Completo</a:t>
            </a:r>
            <a:r>
              <a:rPr lang="pt-BR" sz="1800" dirty="0" smtClean="0"/>
              <a:t>: todas as pré-condições de todas as ações são alcançada por meio de alguma outra ação.</a:t>
            </a:r>
          </a:p>
          <a:p>
            <a:pPr lvl="1"/>
            <a:r>
              <a:rPr lang="pt-BR" sz="1800" b="1" dirty="0" smtClean="0"/>
              <a:t>Consistente</a:t>
            </a:r>
            <a:r>
              <a:rPr lang="pt-BR" sz="1800" dirty="0" smtClean="0"/>
              <a:t>: não há contradições.</a:t>
            </a:r>
            <a:endParaRPr lang="pt-BR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200" dirty="0" smtClean="0"/>
              <a:t>Planejamento de Ordem Parcial</a:t>
            </a:r>
            <a:endParaRPr lang="pt-BR" sz="32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pt-BR" sz="2000" dirty="0" smtClean="0"/>
              <a:t>Na estratégia de </a:t>
            </a:r>
            <a:r>
              <a:rPr lang="pt-BR" sz="2000" b="1" dirty="0" smtClean="0"/>
              <a:t>compromisso mínimo</a:t>
            </a:r>
            <a:r>
              <a:rPr lang="pt-BR" sz="2000" dirty="0" smtClean="0"/>
              <a:t> a ordem e  instanciações totais são decididas quando necessário.</a:t>
            </a:r>
          </a:p>
          <a:p>
            <a:endParaRPr lang="pt-BR" sz="2000" dirty="0" smtClean="0"/>
          </a:p>
          <a:p>
            <a:r>
              <a:rPr lang="pt-BR" sz="2000" b="1" dirty="0" smtClean="0"/>
              <a:t>Exemplo:</a:t>
            </a:r>
          </a:p>
          <a:p>
            <a:pPr lvl="1"/>
            <a:endParaRPr lang="pt-BR" sz="1600" dirty="0" smtClean="0"/>
          </a:p>
          <a:p>
            <a:pPr lvl="1"/>
            <a:r>
              <a:rPr lang="pt-BR" sz="1600" dirty="0" smtClean="0"/>
              <a:t>Para objetivo </a:t>
            </a:r>
            <a:r>
              <a:rPr lang="pt-BR" sz="1600" b="1" dirty="0" smtClean="0"/>
              <a:t>Ter(Leite)</a:t>
            </a:r>
            <a:r>
              <a:rPr lang="pt-BR" sz="1600" dirty="0" smtClean="0"/>
              <a:t>, a ação </a:t>
            </a:r>
            <a:r>
              <a:rPr lang="pt-BR" sz="1600" b="1" dirty="0" smtClean="0"/>
              <a:t>Comprar(Produto, Loja)</a:t>
            </a:r>
            <a:r>
              <a:rPr lang="pt-BR" sz="1600" dirty="0" smtClean="0"/>
              <a:t>, instancia-se somente item: </a:t>
            </a:r>
            <a:r>
              <a:rPr lang="pt-BR" sz="1600" b="1" dirty="0" smtClean="0"/>
              <a:t>Comprar(Leite, Loja)</a:t>
            </a:r>
          </a:p>
          <a:p>
            <a:pPr lvl="1"/>
            <a:endParaRPr lang="pt-BR" sz="1600" dirty="0" smtClean="0"/>
          </a:p>
          <a:p>
            <a:pPr lvl="1"/>
            <a:r>
              <a:rPr lang="pt-BR" sz="1600" dirty="0" smtClean="0"/>
              <a:t>Para o problema de colocar meias e sapatos: colocar cada meia antes do sapato, sem dizer por onde começar (esquerda ou direita)</a:t>
            </a:r>
            <a:endParaRPr lang="pt-BR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200" dirty="0" smtClean="0"/>
              <a:t>Planejamento de Ordem Parcial</a:t>
            </a:r>
            <a:endParaRPr lang="pt-BR" sz="32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pt-BR" sz="2400" b="1" dirty="0" smtClean="0"/>
              <a:t>Algoritmo de planejamento de ordem parcial:</a:t>
            </a:r>
          </a:p>
          <a:p>
            <a:pPr lvl="1"/>
            <a:r>
              <a:rPr lang="pt-BR" sz="2000" dirty="0" smtClean="0"/>
              <a:t>Identifica-se um passo com a pré-condição (</a:t>
            </a:r>
            <a:r>
              <a:rPr lang="pt-BR" sz="2000" dirty="0" err="1" smtClean="0"/>
              <a:t>sub-goal</a:t>
            </a:r>
            <a:r>
              <a:rPr lang="pt-BR" sz="2000" dirty="0" smtClean="0"/>
              <a:t>) não satisfeita.</a:t>
            </a:r>
          </a:p>
          <a:p>
            <a:pPr lvl="1"/>
            <a:r>
              <a:rPr lang="pt-BR" sz="2000" dirty="0" smtClean="0"/>
              <a:t>Introduz-se um passo cujo efeito satisfaz a pré-condição.</a:t>
            </a:r>
          </a:p>
          <a:p>
            <a:pPr lvl="1"/>
            <a:r>
              <a:rPr lang="pt-BR" sz="2000" dirty="0" smtClean="0"/>
              <a:t>Instancia-se variáveis e atualiza-se as ligações causais.</a:t>
            </a:r>
          </a:p>
          <a:p>
            <a:pPr lvl="1"/>
            <a:r>
              <a:rPr lang="pt-BR" sz="2000" dirty="0" smtClean="0"/>
              <a:t>Verifica-se se há conflitos e </a:t>
            </a:r>
            <a:r>
              <a:rPr lang="pt-BR" sz="2000" dirty="0" err="1" smtClean="0"/>
              <a:t>corrigi-se</a:t>
            </a:r>
            <a:r>
              <a:rPr lang="pt-BR" sz="2000" dirty="0" smtClean="0"/>
              <a:t> o plano se for o caso.</a:t>
            </a:r>
          </a:p>
          <a:p>
            <a:endParaRPr lang="pt-B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Exemplo</a:t>
            </a:r>
            <a:endParaRPr lang="pt-B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pt-BR" sz="2000" dirty="0" smtClean="0"/>
              <a:t>Plano Inicial:</a:t>
            </a:r>
          </a:p>
          <a:p>
            <a:endParaRPr lang="pt-BR" sz="2000" dirty="0" smtClean="0"/>
          </a:p>
          <a:p>
            <a:endParaRPr lang="pt-BR" sz="2000" dirty="0" smtClean="0"/>
          </a:p>
          <a:p>
            <a:endParaRPr lang="pt-BR" sz="2000" dirty="0" smtClean="0"/>
          </a:p>
          <a:p>
            <a:endParaRPr lang="pt-BR" sz="2000" dirty="0" smtClean="0"/>
          </a:p>
          <a:p>
            <a:endParaRPr lang="pt-BR" sz="2000" dirty="0" smtClean="0"/>
          </a:p>
          <a:p>
            <a:r>
              <a:rPr lang="pt-BR" sz="2000" dirty="0" smtClean="0"/>
              <a:t>Ações:</a:t>
            </a:r>
          </a:p>
          <a:p>
            <a:pPr lvl="1">
              <a:buNone/>
            </a:pPr>
            <a:r>
              <a:rPr lang="pt-BR" sz="1400" dirty="0" err="1" smtClean="0"/>
              <a:t>Op</a:t>
            </a:r>
            <a:r>
              <a:rPr lang="pt-BR" sz="1400" dirty="0" smtClean="0"/>
              <a:t>(ACTION: </a:t>
            </a:r>
            <a:r>
              <a:rPr lang="pt-BR" sz="1400" b="1" dirty="0" err="1" smtClean="0"/>
              <a:t>Go</a:t>
            </a:r>
            <a:r>
              <a:rPr lang="pt-BR" sz="1400" dirty="0" smtClean="0"/>
              <a:t>(</a:t>
            </a:r>
            <a:r>
              <a:rPr lang="pt-BR" sz="1400" dirty="0" err="1" smtClean="0"/>
              <a:t>there</a:t>
            </a:r>
            <a:r>
              <a:rPr lang="pt-BR" sz="1400" dirty="0" smtClean="0"/>
              <a:t>), </a:t>
            </a:r>
          </a:p>
          <a:p>
            <a:pPr lvl="1">
              <a:buNone/>
            </a:pPr>
            <a:r>
              <a:rPr lang="pt-BR" sz="1400" dirty="0" smtClean="0"/>
              <a:t>     PRECOND: </a:t>
            </a:r>
            <a:r>
              <a:rPr lang="pt-BR" sz="1400" dirty="0" err="1" smtClean="0"/>
              <a:t>At</a:t>
            </a:r>
            <a:r>
              <a:rPr lang="pt-BR" sz="1400" dirty="0" smtClean="0"/>
              <a:t>(</a:t>
            </a:r>
            <a:r>
              <a:rPr lang="pt-BR" sz="1400" dirty="0" err="1" smtClean="0"/>
              <a:t>here</a:t>
            </a:r>
            <a:r>
              <a:rPr lang="pt-BR" sz="1400" dirty="0" smtClean="0"/>
              <a:t>),</a:t>
            </a:r>
          </a:p>
          <a:p>
            <a:pPr lvl="1">
              <a:buNone/>
            </a:pPr>
            <a:r>
              <a:rPr lang="pt-BR" sz="1400" dirty="0" smtClean="0"/>
              <a:t>     EFFECT: </a:t>
            </a:r>
            <a:r>
              <a:rPr lang="pt-BR" sz="1400" dirty="0" err="1" smtClean="0"/>
              <a:t>At</a:t>
            </a:r>
            <a:r>
              <a:rPr lang="pt-BR" sz="1400" dirty="0" smtClean="0"/>
              <a:t>(</a:t>
            </a:r>
            <a:r>
              <a:rPr lang="pt-BR" sz="1400" dirty="0" err="1" smtClean="0"/>
              <a:t>there</a:t>
            </a:r>
            <a:r>
              <a:rPr lang="pt-BR" sz="1400" dirty="0" smtClean="0"/>
              <a:t>) </a:t>
            </a:r>
            <a:r>
              <a:rPr lang="pt-BR" sz="1400" dirty="0" smtClean="0">
                <a:sym typeface="Symbol" pitchFamily="18" charset="2"/>
              </a:rPr>
              <a:t></a:t>
            </a:r>
            <a:r>
              <a:rPr lang="pt-BR" sz="1400" dirty="0" smtClean="0"/>
              <a:t>  ¬ </a:t>
            </a:r>
            <a:r>
              <a:rPr lang="pt-BR" sz="1400" dirty="0" err="1" smtClean="0"/>
              <a:t>At</a:t>
            </a:r>
            <a:r>
              <a:rPr lang="pt-BR" sz="1400" dirty="0" smtClean="0"/>
              <a:t>(</a:t>
            </a:r>
            <a:r>
              <a:rPr lang="pt-BR" sz="1400" dirty="0" err="1" smtClean="0"/>
              <a:t>here</a:t>
            </a:r>
            <a:r>
              <a:rPr lang="pt-BR" sz="1400" dirty="0" smtClean="0"/>
              <a:t>))</a:t>
            </a:r>
          </a:p>
          <a:p>
            <a:pPr lvl="1">
              <a:buNone/>
            </a:pPr>
            <a:r>
              <a:rPr lang="pt-BR" sz="1400" dirty="0" err="1" smtClean="0"/>
              <a:t>Op</a:t>
            </a:r>
            <a:r>
              <a:rPr lang="pt-BR" sz="1400" dirty="0" smtClean="0"/>
              <a:t>(ACTION: </a:t>
            </a:r>
            <a:r>
              <a:rPr lang="pt-BR" sz="1400" b="1" dirty="0" err="1" smtClean="0"/>
              <a:t>Buy</a:t>
            </a:r>
            <a:r>
              <a:rPr lang="pt-BR" sz="1400" dirty="0" smtClean="0"/>
              <a:t>(x), </a:t>
            </a:r>
          </a:p>
          <a:p>
            <a:pPr lvl="1">
              <a:buNone/>
            </a:pPr>
            <a:r>
              <a:rPr lang="pt-BR" sz="1400" dirty="0" smtClean="0"/>
              <a:t>      PRECOND: </a:t>
            </a:r>
            <a:r>
              <a:rPr lang="pt-BR" sz="1400" dirty="0" err="1" smtClean="0"/>
              <a:t>At</a:t>
            </a:r>
            <a:r>
              <a:rPr lang="pt-BR" sz="1400" dirty="0" smtClean="0"/>
              <a:t>(</a:t>
            </a:r>
            <a:r>
              <a:rPr lang="pt-BR" sz="1400" dirty="0" err="1" smtClean="0"/>
              <a:t>store</a:t>
            </a:r>
            <a:r>
              <a:rPr lang="pt-BR" sz="1400" dirty="0" smtClean="0"/>
              <a:t>) </a:t>
            </a:r>
            <a:r>
              <a:rPr lang="pt-BR" sz="1400" dirty="0" smtClean="0">
                <a:sym typeface="Symbol" pitchFamily="18" charset="2"/>
              </a:rPr>
              <a:t></a:t>
            </a:r>
            <a:r>
              <a:rPr lang="pt-BR" sz="1400" dirty="0" smtClean="0"/>
              <a:t> </a:t>
            </a:r>
            <a:r>
              <a:rPr lang="pt-BR" sz="1400" dirty="0" err="1" smtClean="0"/>
              <a:t>Sells</a:t>
            </a:r>
            <a:r>
              <a:rPr lang="pt-BR" sz="1400" dirty="0" smtClean="0"/>
              <a:t>(</a:t>
            </a:r>
            <a:r>
              <a:rPr lang="pt-BR" sz="1400" dirty="0" err="1" smtClean="0"/>
              <a:t>store</a:t>
            </a:r>
            <a:r>
              <a:rPr lang="pt-BR" sz="1400" dirty="0" smtClean="0"/>
              <a:t>, x),</a:t>
            </a:r>
          </a:p>
          <a:p>
            <a:pPr lvl="1">
              <a:buNone/>
            </a:pPr>
            <a:r>
              <a:rPr lang="pt-BR" sz="1400" dirty="0" smtClean="0"/>
              <a:t>      EFFECT: </a:t>
            </a:r>
            <a:r>
              <a:rPr lang="pt-BR" sz="1400" dirty="0" err="1" smtClean="0"/>
              <a:t>Have</a:t>
            </a:r>
            <a:r>
              <a:rPr lang="pt-BR" sz="1400" dirty="0" smtClean="0"/>
              <a:t>(x))</a:t>
            </a:r>
            <a:endParaRPr lang="pt-BR" sz="1800" dirty="0" smtClean="0"/>
          </a:p>
          <a:p>
            <a:endParaRPr lang="pt-BR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305800" y="6400800"/>
            <a:ext cx="838200" cy="457200"/>
          </a:xfrm>
        </p:spPr>
        <p:txBody>
          <a:bodyPr/>
          <a:lstStyle/>
          <a:p>
            <a:fld id="{F5FDF5BD-4877-48AE-A2C2-609FB0A38BD0}" type="slidenum">
              <a:rPr lang="pt-BR"/>
              <a:pPr/>
              <a:t>23</a:t>
            </a:fld>
            <a:endParaRPr lang="pt-BR"/>
          </a:p>
        </p:txBody>
      </p:sp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78892" y="2060848"/>
            <a:ext cx="4390256" cy="180708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</p:pic>
      <p:sp>
        <p:nvSpPr>
          <p:cNvPr id="8" name="Rectangle 10"/>
          <p:cNvSpPr>
            <a:spLocks noChangeArrowheads="1"/>
          </p:cNvSpPr>
          <p:nvPr/>
        </p:nvSpPr>
        <p:spPr bwMode="auto">
          <a:xfrm>
            <a:off x="2555776" y="2485276"/>
            <a:ext cx="4659620" cy="326504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Exemplo</a:t>
            </a:r>
            <a:endParaRPr lang="pt-BR" dirty="0"/>
          </a:p>
        </p:txBody>
      </p:sp>
      <p:grpSp>
        <p:nvGrpSpPr>
          <p:cNvPr id="4" name="Group 1027"/>
          <p:cNvGrpSpPr>
            <a:grpSpLocks/>
          </p:cNvGrpSpPr>
          <p:nvPr/>
        </p:nvGrpSpPr>
        <p:grpSpPr bwMode="auto">
          <a:xfrm>
            <a:off x="458788" y="1711325"/>
            <a:ext cx="3582988" cy="1971675"/>
            <a:chOff x="289" y="1078"/>
            <a:chExt cx="2257" cy="1242"/>
          </a:xfrm>
        </p:grpSpPr>
        <p:sp>
          <p:nvSpPr>
            <p:cNvPr id="5" name="Rectangle 1028"/>
            <p:cNvSpPr>
              <a:spLocks noChangeArrowheads="1"/>
            </p:cNvSpPr>
            <p:nvPr/>
          </p:nvSpPr>
          <p:spPr bwMode="auto">
            <a:xfrm>
              <a:off x="289" y="1584"/>
              <a:ext cx="862" cy="286"/>
            </a:xfrm>
            <a:prstGeom prst="rect">
              <a:avLst/>
            </a:prstGeom>
            <a:noFill/>
            <a:ln w="12700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algn="ctr" eaLnBrk="0" hangingPunct="0"/>
              <a:r>
                <a:rPr lang="pt-BR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n-lt"/>
                </a:rPr>
                <a:t>Go(HWS)</a:t>
              </a:r>
            </a:p>
          </p:txBody>
        </p:sp>
        <p:sp>
          <p:nvSpPr>
            <p:cNvPr id="6" name="Freeform 1029"/>
            <p:cNvSpPr>
              <a:spLocks/>
            </p:cNvSpPr>
            <p:nvPr/>
          </p:nvSpPr>
          <p:spPr bwMode="auto">
            <a:xfrm>
              <a:off x="676" y="1078"/>
              <a:ext cx="1870" cy="267"/>
            </a:xfrm>
            <a:custGeom>
              <a:avLst/>
              <a:gdLst/>
              <a:ahLst/>
              <a:cxnLst>
                <a:cxn ang="0">
                  <a:pos x="1869" y="0"/>
                </a:cxn>
                <a:cxn ang="0">
                  <a:pos x="1694" y="3"/>
                </a:cxn>
                <a:cxn ang="0">
                  <a:pos x="1519" y="6"/>
                </a:cxn>
                <a:cxn ang="0">
                  <a:pos x="1348" y="12"/>
                </a:cxn>
                <a:cxn ang="0">
                  <a:pos x="1181" y="24"/>
                </a:cxn>
                <a:cxn ang="0">
                  <a:pos x="1022" y="35"/>
                </a:cxn>
                <a:cxn ang="0">
                  <a:pos x="867" y="50"/>
                </a:cxn>
                <a:cxn ang="0">
                  <a:pos x="721" y="65"/>
                </a:cxn>
                <a:cxn ang="0">
                  <a:pos x="582" y="82"/>
                </a:cxn>
                <a:cxn ang="0">
                  <a:pos x="456" y="102"/>
                </a:cxn>
                <a:cxn ang="0">
                  <a:pos x="346" y="123"/>
                </a:cxn>
                <a:cxn ang="0">
                  <a:pos x="244" y="146"/>
                </a:cxn>
                <a:cxn ang="0">
                  <a:pos x="199" y="155"/>
                </a:cxn>
                <a:cxn ang="0">
                  <a:pos x="159" y="167"/>
                </a:cxn>
                <a:cxn ang="0">
                  <a:pos x="126" y="178"/>
                </a:cxn>
                <a:cxn ang="0">
                  <a:pos x="94" y="193"/>
                </a:cxn>
                <a:cxn ang="0">
                  <a:pos x="65" y="205"/>
                </a:cxn>
                <a:cxn ang="0">
                  <a:pos x="41" y="216"/>
                </a:cxn>
                <a:cxn ang="0">
                  <a:pos x="24" y="228"/>
                </a:cxn>
                <a:cxn ang="0">
                  <a:pos x="12" y="240"/>
                </a:cxn>
                <a:cxn ang="0">
                  <a:pos x="4" y="254"/>
                </a:cxn>
                <a:cxn ang="0">
                  <a:pos x="0" y="266"/>
                </a:cxn>
              </a:cxnLst>
              <a:rect l="0" t="0" r="r" b="b"/>
              <a:pathLst>
                <a:path w="1870" h="267">
                  <a:moveTo>
                    <a:pt x="1869" y="0"/>
                  </a:moveTo>
                  <a:lnTo>
                    <a:pt x="1694" y="3"/>
                  </a:lnTo>
                  <a:lnTo>
                    <a:pt x="1519" y="6"/>
                  </a:lnTo>
                  <a:lnTo>
                    <a:pt x="1348" y="12"/>
                  </a:lnTo>
                  <a:lnTo>
                    <a:pt x="1181" y="24"/>
                  </a:lnTo>
                  <a:lnTo>
                    <a:pt x="1022" y="35"/>
                  </a:lnTo>
                  <a:lnTo>
                    <a:pt x="867" y="50"/>
                  </a:lnTo>
                  <a:lnTo>
                    <a:pt x="721" y="65"/>
                  </a:lnTo>
                  <a:lnTo>
                    <a:pt x="582" y="82"/>
                  </a:lnTo>
                  <a:lnTo>
                    <a:pt x="456" y="102"/>
                  </a:lnTo>
                  <a:lnTo>
                    <a:pt x="346" y="123"/>
                  </a:lnTo>
                  <a:lnTo>
                    <a:pt x="244" y="146"/>
                  </a:lnTo>
                  <a:lnTo>
                    <a:pt x="199" y="155"/>
                  </a:lnTo>
                  <a:lnTo>
                    <a:pt x="159" y="167"/>
                  </a:lnTo>
                  <a:lnTo>
                    <a:pt x="126" y="178"/>
                  </a:lnTo>
                  <a:lnTo>
                    <a:pt x="94" y="193"/>
                  </a:lnTo>
                  <a:lnTo>
                    <a:pt x="65" y="205"/>
                  </a:lnTo>
                  <a:lnTo>
                    <a:pt x="41" y="216"/>
                  </a:lnTo>
                  <a:lnTo>
                    <a:pt x="24" y="228"/>
                  </a:lnTo>
                  <a:lnTo>
                    <a:pt x="12" y="240"/>
                  </a:lnTo>
                  <a:lnTo>
                    <a:pt x="4" y="254"/>
                  </a:lnTo>
                  <a:lnTo>
                    <a:pt x="0" y="266"/>
                  </a:lnTo>
                </a:path>
              </a:pathLst>
            </a:custGeom>
            <a:noFill/>
            <a:ln w="25400" cap="rnd" cmpd="sng">
              <a:solidFill>
                <a:schemeClr val="bg2"/>
              </a:solidFill>
              <a:prstDash val="solid"/>
              <a:round/>
              <a:headEnd type="none" w="sm" len="sm"/>
              <a:tailEnd type="stealth" w="med" len="med"/>
            </a:ln>
            <a:effectLst/>
          </p:spPr>
          <p:txBody>
            <a:bodyPr/>
            <a:lstStyle/>
            <a:p>
              <a:endParaRPr lang="pt-BR" sz="1400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7" name="Rectangle 1030"/>
            <p:cNvSpPr>
              <a:spLocks noChangeArrowheads="1"/>
            </p:cNvSpPr>
            <p:nvPr/>
          </p:nvSpPr>
          <p:spPr bwMode="auto">
            <a:xfrm>
              <a:off x="299" y="1343"/>
              <a:ext cx="751" cy="2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pt-BR" sz="1600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n-lt"/>
                </a:rPr>
                <a:t>At(Home)</a:t>
              </a:r>
            </a:p>
          </p:txBody>
        </p:sp>
        <p:sp>
          <p:nvSpPr>
            <p:cNvPr id="8" name="Freeform 1031"/>
            <p:cNvSpPr>
              <a:spLocks/>
            </p:cNvSpPr>
            <p:nvPr/>
          </p:nvSpPr>
          <p:spPr bwMode="auto">
            <a:xfrm>
              <a:off x="596" y="1871"/>
              <a:ext cx="125" cy="449"/>
            </a:xfrm>
            <a:custGeom>
              <a:avLst/>
              <a:gdLst/>
              <a:ahLst/>
              <a:cxnLst>
                <a:cxn ang="0">
                  <a:pos x="124" y="0"/>
                </a:cxn>
                <a:cxn ang="0">
                  <a:pos x="123" y="40"/>
                </a:cxn>
                <a:cxn ang="0">
                  <a:pos x="118" y="81"/>
                </a:cxn>
                <a:cxn ang="0">
                  <a:pos x="112" y="121"/>
                </a:cxn>
                <a:cxn ang="0">
                  <a:pos x="104" y="152"/>
                </a:cxn>
                <a:cxn ang="0">
                  <a:pos x="95" y="184"/>
                </a:cxn>
                <a:cxn ang="0">
                  <a:pos x="85" y="206"/>
                </a:cxn>
                <a:cxn ang="0">
                  <a:pos x="73" y="220"/>
                </a:cxn>
                <a:cxn ang="0">
                  <a:pos x="62" y="224"/>
                </a:cxn>
                <a:cxn ang="0">
                  <a:pos x="50" y="228"/>
                </a:cxn>
                <a:cxn ang="0">
                  <a:pos x="40" y="242"/>
                </a:cxn>
                <a:cxn ang="0">
                  <a:pos x="29" y="264"/>
                </a:cxn>
                <a:cxn ang="0">
                  <a:pos x="20" y="296"/>
                </a:cxn>
                <a:cxn ang="0">
                  <a:pos x="12" y="327"/>
                </a:cxn>
                <a:cxn ang="0">
                  <a:pos x="6" y="367"/>
                </a:cxn>
                <a:cxn ang="0">
                  <a:pos x="2" y="408"/>
                </a:cxn>
                <a:cxn ang="0">
                  <a:pos x="0" y="448"/>
                </a:cxn>
              </a:cxnLst>
              <a:rect l="0" t="0" r="r" b="b"/>
              <a:pathLst>
                <a:path w="125" h="449">
                  <a:moveTo>
                    <a:pt x="124" y="0"/>
                  </a:moveTo>
                  <a:lnTo>
                    <a:pt x="123" y="40"/>
                  </a:lnTo>
                  <a:lnTo>
                    <a:pt x="118" y="81"/>
                  </a:lnTo>
                  <a:lnTo>
                    <a:pt x="112" y="121"/>
                  </a:lnTo>
                  <a:lnTo>
                    <a:pt x="104" y="152"/>
                  </a:lnTo>
                  <a:lnTo>
                    <a:pt x="95" y="184"/>
                  </a:lnTo>
                  <a:lnTo>
                    <a:pt x="85" y="206"/>
                  </a:lnTo>
                  <a:lnTo>
                    <a:pt x="73" y="220"/>
                  </a:lnTo>
                  <a:lnTo>
                    <a:pt x="62" y="224"/>
                  </a:lnTo>
                  <a:lnTo>
                    <a:pt x="50" y="228"/>
                  </a:lnTo>
                  <a:lnTo>
                    <a:pt x="40" y="242"/>
                  </a:lnTo>
                  <a:lnTo>
                    <a:pt x="29" y="264"/>
                  </a:lnTo>
                  <a:lnTo>
                    <a:pt x="20" y="296"/>
                  </a:lnTo>
                  <a:lnTo>
                    <a:pt x="12" y="327"/>
                  </a:lnTo>
                  <a:lnTo>
                    <a:pt x="6" y="367"/>
                  </a:lnTo>
                  <a:lnTo>
                    <a:pt x="2" y="408"/>
                  </a:lnTo>
                  <a:lnTo>
                    <a:pt x="0" y="448"/>
                  </a:lnTo>
                </a:path>
              </a:pathLst>
            </a:custGeom>
            <a:noFill/>
            <a:ln w="25400" cap="rnd" cmpd="sng">
              <a:solidFill>
                <a:schemeClr val="bg2"/>
              </a:solidFill>
              <a:prstDash val="solid"/>
              <a:round/>
              <a:headEnd type="none" w="sm" len="sm"/>
              <a:tailEnd type="stealth" w="med" len="med"/>
            </a:ln>
            <a:effectLst/>
          </p:spPr>
          <p:txBody>
            <a:bodyPr/>
            <a:lstStyle/>
            <a:p>
              <a:endParaRPr lang="pt-BR" sz="1400">
                <a:solidFill>
                  <a:srgbClr val="000000"/>
                </a:solidFill>
                <a:latin typeface="+mn-lt"/>
              </a:endParaRPr>
            </a:p>
          </p:txBody>
        </p:sp>
      </p:grpSp>
      <p:grpSp>
        <p:nvGrpSpPr>
          <p:cNvPr id="9" name="Group 1032"/>
          <p:cNvGrpSpPr>
            <a:grpSpLocks/>
          </p:cNvGrpSpPr>
          <p:nvPr/>
        </p:nvGrpSpPr>
        <p:grpSpPr bwMode="auto">
          <a:xfrm>
            <a:off x="3910013" y="1711325"/>
            <a:ext cx="4470400" cy="2024063"/>
            <a:chOff x="2463" y="1078"/>
            <a:chExt cx="2816" cy="1275"/>
          </a:xfrm>
        </p:grpSpPr>
        <p:sp>
          <p:nvSpPr>
            <p:cNvPr id="10" name="Rectangle 1033"/>
            <p:cNvSpPr>
              <a:spLocks noChangeArrowheads="1"/>
            </p:cNvSpPr>
            <p:nvPr/>
          </p:nvSpPr>
          <p:spPr bwMode="auto">
            <a:xfrm>
              <a:off x="4609" y="1584"/>
              <a:ext cx="670" cy="286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algn="ctr" eaLnBrk="0" hangingPunct="0"/>
              <a:r>
                <a:rPr lang="pt-BR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n-lt"/>
                </a:rPr>
                <a:t>Go(SM)</a:t>
              </a:r>
            </a:p>
          </p:txBody>
        </p:sp>
        <p:sp>
          <p:nvSpPr>
            <p:cNvPr id="11" name="Freeform 1034"/>
            <p:cNvSpPr>
              <a:spLocks/>
            </p:cNvSpPr>
            <p:nvPr/>
          </p:nvSpPr>
          <p:spPr bwMode="auto">
            <a:xfrm>
              <a:off x="3120" y="1078"/>
              <a:ext cx="1781" cy="26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5" y="3"/>
                </a:cxn>
                <a:cxn ang="0">
                  <a:pos x="330" y="6"/>
                </a:cxn>
                <a:cxn ang="0">
                  <a:pos x="651" y="24"/>
                </a:cxn>
                <a:cxn ang="0">
                  <a:pos x="957" y="50"/>
                </a:cxn>
                <a:cxn ang="0">
                  <a:pos x="1090" y="65"/>
                </a:cxn>
                <a:cxn ang="0">
                  <a:pos x="1223" y="82"/>
                </a:cxn>
                <a:cxn ang="0">
                  <a:pos x="1341" y="102"/>
                </a:cxn>
                <a:cxn ang="0">
                  <a:pos x="1451" y="123"/>
                </a:cxn>
                <a:cxn ang="0">
                  <a:pos x="1545" y="146"/>
                </a:cxn>
                <a:cxn ang="0">
                  <a:pos x="1623" y="167"/>
                </a:cxn>
                <a:cxn ang="0">
                  <a:pos x="1694" y="193"/>
                </a:cxn>
                <a:cxn ang="0">
                  <a:pos x="1741" y="216"/>
                </a:cxn>
                <a:cxn ang="0">
                  <a:pos x="1772" y="240"/>
                </a:cxn>
                <a:cxn ang="0">
                  <a:pos x="1780" y="266"/>
                </a:cxn>
              </a:cxnLst>
              <a:rect l="0" t="0" r="r" b="b"/>
              <a:pathLst>
                <a:path w="1781" h="267">
                  <a:moveTo>
                    <a:pt x="0" y="0"/>
                  </a:moveTo>
                  <a:lnTo>
                    <a:pt x="165" y="3"/>
                  </a:lnTo>
                  <a:lnTo>
                    <a:pt x="330" y="6"/>
                  </a:lnTo>
                  <a:lnTo>
                    <a:pt x="651" y="24"/>
                  </a:lnTo>
                  <a:lnTo>
                    <a:pt x="957" y="50"/>
                  </a:lnTo>
                  <a:lnTo>
                    <a:pt x="1090" y="65"/>
                  </a:lnTo>
                  <a:lnTo>
                    <a:pt x="1223" y="82"/>
                  </a:lnTo>
                  <a:lnTo>
                    <a:pt x="1341" y="102"/>
                  </a:lnTo>
                  <a:lnTo>
                    <a:pt x="1451" y="123"/>
                  </a:lnTo>
                  <a:lnTo>
                    <a:pt x="1545" y="146"/>
                  </a:lnTo>
                  <a:lnTo>
                    <a:pt x="1623" y="167"/>
                  </a:lnTo>
                  <a:lnTo>
                    <a:pt x="1694" y="193"/>
                  </a:lnTo>
                  <a:lnTo>
                    <a:pt x="1741" y="216"/>
                  </a:lnTo>
                  <a:lnTo>
                    <a:pt x="1772" y="240"/>
                  </a:lnTo>
                  <a:lnTo>
                    <a:pt x="1780" y="266"/>
                  </a:lnTo>
                </a:path>
              </a:pathLst>
            </a:custGeom>
            <a:noFill/>
            <a:ln w="25400" cap="rnd" cmpd="sng">
              <a:solidFill>
                <a:schemeClr val="bg2"/>
              </a:solidFill>
              <a:prstDash val="solid"/>
              <a:round/>
              <a:headEnd type="none" w="sm" len="sm"/>
              <a:tailEnd type="stealth" w="med" len="med"/>
            </a:ln>
            <a:effectLst/>
          </p:spPr>
          <p:txBody>
            <a:bodyPr/>
            <a:lstStyle/>
            <a:p>
              <a:endParaRPr lang="pt-BR" sz="1400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12" name="Rectangle 1035"/>
            <p:cNvSpPr>
              <a:spLocks noChangeArrowheads="1"/>
            </p:cNvSpPr>
            <p:nvPr/>
          </p:nvSpPr>
          <p:spPr bwMode="auto">
            <a:xfrm>
              <a:off x="4523" y="1343"/>
              <a:ext cx="751" cy="2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pt-BR" sz="1600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n-lt"/>
                </a:rPr>
                <a:t>At(Home)</a:t>
              </a:r>
            </a:p>
          </p:txBody>
        </p:sp>
        <p:sp>
          <p:nvSpPr>
            <p:cNvPr id="13" name="Freeform 1036"/>
            <p:cNvSpPr>
              <a:spLocks/>
            </p:cNvSpPr>
            <p:nvPr/>
          </p:nvSpPr>
          <p:spPr bwMode="auto">
            <a:xfrm>
              <a:off x="4174" y="1726"/>
              <a:ext cx="436" cy="627"/>
            </a:xfrm>
            <a:custGeom>
              <a:avLst/>
              <a:gdLst/>
              <a:ahLst/>
              <a:cxnLst>
                <a:cxn ang="0">
                  <a:pos x="435" y="0"/>
                </a:cxn>
                <a:cxn ang="0">
                  <a:pos x="398" y="5"/>
                </a:cxn>
                <a:cxn ang="0">
                  <a:pos x="354" y="14"/>
                </a:cxn>
                <a:cxn ang="0">
                  <a:pos x="317" y="32"/>
                </a:cxn>
                <a:cxn ang="0">
                  <a:pos x="280" y="55"/>
                </a:cxn>
                <a:cxn ang="0">
                  <a:pos x="236" y="82"/>
                </a:cxn>
                <a:cxn ang="0">
                  <a:pos x="206" y="118"/>
                </a:cxn>
                <a:cxn ang="0">
                  <a:pos x="170" y="155"/>
                </a:cxn>
                <a:cxn ang="0">
                  <a:pos x="140" y="195"/>
                </a:cxn>
                <a:cxn ang="0">
                  <a:pos x="81" y="291"/>
                </a:cxn>
                <a:cxn ang="0">
                  <a:pos x="37" y="395"/>
                </a:cxn>
                <a:cxn ang="0">
                  <a:pos x="7" y="508"/>
                </a:cxn>
                <a:cxn ang="0">
                  <a:pos x="0" y="626"/>
                </a:cxn>
              </a:cxnLst>
              <a:rect l="0" t="0" r="r" b="b"/>
              <a:pathLst>
                <a:path w="436" h="627">
                  <a:moveTo>
                    <a:pt x="435" y="0"/>
                  </a:moveTo>
                  <a:lnTo>
                    <a:pt x="398" y="5"/>
                  </a:lnTo>
                  <a:lnTo>
                    <a:pt x="354" y="14"/>
                  </a:lnTo>
                  <a:lnTo>
                    <a:pt x="317" y="32"/>
                  </a:lnTo>
                  <a:lnTo>
                    <a:pt x="280" y="55"/>
                  </a:lnTo>
                  <a:lnTo>
                    <a:pt x="236" y="82"/>
                  </a:lnTo>
                  <a:lnTo>
                    <a:pt x="206" y="118"/>
                  </a:lnTo>
                  <a:lnTo>
                    <a:pt x="170" y="155"/>
                  </a:lnTo>
                  <a:lnTo>
                    <a:pt x="140" y="195"/>
                  </a:lnTo>
                  <a:lnTo>
                    <a:pt x="81" y="291"/>
                  </a:lnTo>
                  <a:lnTo>
                    <a:pt x="37" y="395"/>
                  </a:lnTo>
                  <a:lnTo>
                    <a:pt x="7" y="508"/>
                  </a:lnTo>
                  <a:lnTo>
                    <a:pt x="0" y="626"/>
                  </a:lnTo>
                </a:path>
              </a:pathLst>
            </a:custGeom>
            <a:noFill/>
            <a:ln w="25400" cap="rnd" cmpd="sng">
              <a:solidFill>
                <a:schemeClr val="bg2"/>
              </a:solidFill>
              <a:prstDash val="solid"/>
              <a:round/>
              <a:headEnd type="none" w="sm" len="sm"/>
              <a:tailEnd type="stealth" w="med" len="med"/>
            </a:ln>
            <a:effectLst/>
          </p:spPr>
          <p:txBody>
            <a:bodyPr/>
            <a:lstStyle/>
            <a:p>
              <a:endParaRPr lang="pt-BR" sz="1400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14" name="Freeform 1037"/>
            <p:cNvSpPr>
              <a:spLocks/>
            </p:cNvSpPr>
            <p:nvPr/>
          </p:nvSpPr>
          <p:spPr bwMode="auto">
            <a:xfrm>
              <a:off x="2463" y="1728"/>
              <a:ext cx="2147" cy="609"/>
            </a:xfrm>
            <a:custGeom>
              <a:avLst/>
              <a:gdLst/>
              <a:ahLst/>
              <a:cxnLst>
                <a:cxn ang="0">
                  <a:pos x="2146" y="0"/>
                </a:cxn>
                <a:cxn ang="0">
                  <a:pos x="1947" y="4"/>
                </a:cxn>
                <a:cxn ang="0">
                  <a:pos x="1748" y="13"/>
                </a:cxn>
                <a:cxn ang="0">
                  <a:pos x="1549" y="31"/>
                </a:cxn>
                <a:cxn ang="0">
                  <a:pos x="1357" y="54"/>
                </a:cxn>
                <a:cxn ang="0">
                  <a:pos x="1173" y="81"/>
                </a:cxn>
                <a:cxn ang="0">
                  <a:pos x="996" y="112"/>
                </a:cxn>
                <a:cxn ang="0">
                  <a:pos x="826" y="148"/>
                </a:cxn>
                <a:cxn ang="0">
                  <a:pos x="671" y="189"/>
                </a:cxn>
                <a:cxn ang="0">
                  <a:pos x="524" y="234"/>
                </a:cxn>
                <a:cxn ang="0">
                  <a:pos x="398" y="279"/>
                </a:cxn>
                <a:cxn ang="0">
                  <a:pos x="280" y="333"/>
                </a:cxn>
                <a:cxn ang="0">
                  <a:pos x="184" y="383"/>
                </a:cxn>
                <a:cxn ang="0">
                  <a:pos x="103" y="437"/>
                </a:cxn>
                <a:cxn ang="0">
                  <a:pos x="52" y="495"/>
                </a:cxn>
                <a:cxn ang="0">
                  <a:pos x="15" y="549"/>
                </a:cxn>
                <a:cxn ang="0">
                  <a:pos x="0" y="608"/>
                </a:cxn>
              </a:cxnLst>
              <a:rect l="0" t="0" r="r" b="b"/>
              <a:pathLst>
                <a:path w="2147" h="609">
                  <a:moveTo>
                    <a:pt x="2146" y="0"/>
                  </a:moveTo>
                  <a:lnTo>
                    <a:pt x="1947" y="4"/>
                  </a:lnTo>
                  <a:lnTo>
                    <a:pt x="1748" y="13"/>
                  </a:lnTo>
                  <a:lnTo>
                    <a:pt x="1549" y="31"/>
                  </a:lnTo>
                  <a:lnTo>
                    <a:pt x="1357" y="54"/>
                  </a:lnTo>
                  <a:lnTo>
                    <a:pt x="1173" y="81"/>
                  </a:lnTo>
                  <a:lnTo>
                    <a:pt x="996" y="112"/>
                  </a:lnTo>
                  <a:lnTo>
                    <a:pt x="826" y="148"/>
                  </a:lnTo>
                  <a:lnTo>
                    <a:pt x="671" y="189"/>
                  </a:lnTo>
                  <a:lnTo>
                    <a:pt x="524" y="234"/>
                  </a:lnTo>
                  <a:lnTo>
                    <a:pt x="398" y="279"/>
                  </a:lnTo>
                  <a:lnTo>
                    <a:pt x="280" y="333"/>
                  </a:lnTo>
                  <a:lnTo>
                    <a:pt x="184" y="383"/>
                  </a:lnTo>
                  <a:lnTo>
                    <a:pt x="103" y="437"/>
                  </a:lnTo>
                  <a:lnTo>
                    <a:pt x="52" y="495"/>
                  </a:lnTo>
                  <a:lnTo>
                    <a:pt x="15" y="549"/>
                  </a:lnTo>
                  <a:lnTo>
                    <a:pt x="0" y="608"/>
                  </a:lnTo>
                </a:path>
              </a:pathLst>
            </a:custGeom>
            <a:noFill/>
            <a:ln w="25400" cap="rnd" cmpd="sng">
              <a:solidFill>
                <a:schemeClr val="bg2"/>
              </a:solidFill>
              <a:prstDash val="solid"/>
              <a:round/>
              <a:headEnd type="none" w="sm" len="sm"/>
              <a:tailEnd type="stealth" w="med" len="med"/>
            </a:ln>
            <a:effectLst/>
          </p:spPr>
          <p:txBody>
            <a:bodyPr/>
            <a:lstStyle/>
            <a:p>
              <a:endParaRPr lang="pt-BR" sz="1400">
                <a:solidFill>
                  <a:srgbClr val="000000"/>
                </a:solidFill>
                <a:latin typeface="+mn-lt"/>
              </a:endParaRPr>
            </a:p>
          </p:txBody>
        </p:sp>
      </p:grpSp>
      <p:grpSp>
        <p:nvGrpSpPr>
          <p:cNvPr id="15" name="Group 1038"/>
          <p:cNvGrpSpPr>
            <a:grpSpLocks/>
          </p:cNvGrpSpPr>
          <p:nvPr/>
        </p:nvGrpSpPr>
        <p:grpSpPr bwMode="auto">
          <a:xfrm>
            <a:off x="423862" y="1905000"/>
            <a:ext cx="8482013" cy="3125788"/>
            <a:chOff x="267" y="1200"/>
            <a:chExt cx="5343" cy="1969"/>
          </a:xfrm>
        </p:grpSpPr>
        <p:grpSp>
          <p:nvGrpSpPr>
            <p:cNvPr id="16" name="Group 1039"/>
            <p:cNvGrpSpPr>
              <a:grpSpLocks/>
            </p:cNvGrpSpPr>
            <p:nvPr/>
          </p:nvGrpSpPr>
          <p:grpSpPr bwMode="auto">
            <a:xfrm>
              <a:off x="721" y="1200"/>
              <a:ext cx="4889" cy="1969"/>
              <a:chOff x="721" y="1200"/>
              <a:chExt cx="4889" cy="1969"/>
            </a:xfrm>
          </p:grpSpPr>
          <p:sp>
            <p:nvSpPr>
              <p:cNvPr id="18" name="Rectangle 1040"/>
              <p:cNvSpPr>
                <a:spLocks noChangeArrowheads="1"/>
              </p:cNvSpPr>
              <p:nvPr/>
            </p:nvSpPr>
            <p:spPr bwMode="auto">
              <a:xfrm>
                <a:off x="2186" y="2335"/>
                <a:ext cx="555" cy="19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>
                <a:spAutoFit/>
              </a:bodyPr>
              <a:lstStyle/>
              <a:p>
                <a:pPr eaLnBrk="0" hangingPunct="0"/>
                <a:r>
                  <a:rPr lang="pt-BR" sz="1400"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+mn-lt"/>
                  </a:rPr>
                  <a:t>At(SM),</a:t>
                </a:r>
              </a:p>
            </p:txBody>
          </p:sp>
          <p:sp>
            <p:nvSpPr>
              <p:cNvPr id="19" name="Rectangle 1041"/>
              <p:cNvSpPr>
                <a:spLocks noChangeArrowheads="1"/>
              </p:cNvSpPr>
              <p:nvPr/>
            </p:nvSpPr>
            <p:spPr bwMode="auto">
              <a:xfrm>
                <a:off x="909" y="2335"/>
                <a:ext cx="1031" cy="19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>
                <a:spAutoFit/>
              </a:bodyPr>
              <a:lstStyle/>
              <a:p>
                <a:pPr eaLnBrk="0" hangingPunct="0"/>
                <a:r>
                  <a:rPr lang="pt-BR" sz="1400"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+mn-lt"/>
                  </a:rPr>
                  <a:t>Sells(HWS,Drill)</a:t>
                </a:r>
              </a:p>
            </p:txBody>
          </p:sp>
          <p:grpSp>
            <p:nvGrpSpPr>
              <p:cNvPr id="20" name="Group 1042"/>
              <p:cNvGrpSpPr>
                <a:grpSpLocks/>
              </p:cNvGrpSpPr>
              <p:nvPr/>
            </p:nvGrpSpPr>
            <p:grpSpPr bwMode="auto">
              <a:xfrm>
                <a:off x="721" y="1200"/>
                <a:ext cx="4889" cy="1969"/>
                <a:chOff x="721" y="1200"/>
                <a:chExt cx="4889" cy="1969"/>
              </a:xfrm>
            </p:grpSpPr>
            <p:sp>
              <p:nvSpPr>
                <p:cNvPr id="21" name="Rectangle 1043"/>
                <p:cNvSpPr>
                  <a:spLocks noChangeArrowheads="1"/>
                </p:cNvSpPr>
                <p:nvPr/>
              </p:nvSpPr>
              <p:spPr bwMode="auto">
                <a:xfrm>
                  <a:off x="721" y="2592"/>
                  <a:ext cx="862" cy="286"/>
                </a:xfrm>
                <a:prstGeom prst="rect">
                  <a:avLst/>
                </a:prstGeom>
                <a:noFill/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2075" tIns="46038" rIns="92075" bIns="46038" anchor="ctr"/>
                <a:lstStyle/>
                <a:p>
                  <a:pPr algn="ctr" eaLnBrk="0" hangingPunct="0"/>
                  <a:r>
                    <a:rPr lang="pt-BR" dirty="0">
                      <a:solidFill>
                        <a:srgbClr val="000000"/>
                      </a:solidFill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+mn-lt"/>
                    </a:rPr>
                    <a:t>Buy(Drill)</a:t>
                  </a:r>
                </a:p>
              </p:txBody>
            </p:sp>
            <p:sp>
              <p:nvSpPr>
                <p:cNvPr id="22" name="Rectangle 1044"/>
                <p:cNvSpPr>
                  <a:spLocks noChangeArrowheads="1"/>
                </p:cNvSpPr>
                <p:nvPr/>
              </p:nvSpPr>
              <p:spPr bwMode="auto">
                <a:xfrm>
                  <a:off x="4177" y="2592"/>
                  <a:ext cx="1150" cy="286"/>
                </a:xfrm>
                <a:prstGeom prst="rect">
                  <a:avLst/>
                </a:prstGeom>
                <a:noFill/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2075" tIns="46038" rIns="92075" bIns="46038" anchor="ctr"/>
                <a:lstStyle/>
                <a:p>
                  <a:pPr algn="ctr" eaLnBrk="0" hangingPunct="0"/>
                  <a:r>
                    <a:rPr lang="pt-BR" dirty="0">
                      <a:solidFill>
                        <a:srgbClr val="000000"/>
                      </a:solidFill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+mn-lt"/>
                    </a:rPr>
                    <a:t>Buy(Bananas)</a:t>
                  </a:r>
                </a:p>
              </p:txBody>
            </p:sp>
            <p:sp>
              <p:nvSpPr>
                <p:cNvPr id="23" name="Rectangle 1045"/>
                <p:cNvSpPr>
                  <a:spLocks noChangeArrowheads="1"/>
                </p:cNvSpPr>
                <p:nvPr/>
              </p:nvSpPr>
              <p:spPr bwMode="auto">
                <a:xfrm>
                  <a:off x="2401" y="2592"/>
                  <a:ext cx="910" cy="286"/>
                </a:xfrm>
                <a:prstGeom prst="rect">
                  <a:avLst/>
                </a:prstGeom>
                <a:noFill/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2075" tIns="46038" rIns="92075" bIns="46038" anchor="ctr"/>
                <a:lstStyle/>
                <a:p>
                  <a:pPr algn="ctr" eaLnBrk="0" hangingPunct="0"/>
                  <a:r>
                    <a:rPr lang="pt-BR" dirty="0">
                      <a:solidFill>
                        <a:srgbClr val="000000"/>
                      </a:solidFill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+mn-lt"/>
                    </a:rPr>
                    <a:t>Buy(Milk)</a:t>
                  </a:r>
                </a:p>
              </p:txBody>
            </p:sp>
            <p:sp>
              <p:nvSpPr>
                <p:cNvPr id="24" name="Freeform 1046"/>
                <p:cNvSpPr>
                  <a:spLocks/>
                </p:cNvSpPr>
                <p:nvPr/>
              </p:nvSpPr>
              <p:spPr bwMode="auto">
                <a:xfrm>
                  <a:off x="1423" y="1200"/>
                  <a:ext cx="1411" cy="1137"/>
                </a:xfrm>
                <a:custGeom>
                  <a:avLst/>
                  <a:gdLst/>
                  <a:ahLst/>
                  <a:cxnLst>
                    <a:cxn ang="0">
                      <a:pos x="1410" y="0"/>
                    </a:cxn>
                    <a:cxn ang="0">
                      <a:pos x="1405" y="54"/>
                    </a:cxn>
                    <a:cxn ang="0">
                      <a:pos x="1396" y="108"/>
                    </a:cxn>
                    <a:cxn ang="0">
                      <a:pos x="1374" y="158"/>
                    </a:cxn>
                    <a:cxn ang="0">
                      <a:pos x="1351" y="208"/>
                    </a:cxn>
                    <a:cxn ang="0">
                      <a:pos x="1319" y="257"/>
                    </a:cxn>
                    <a:cxn ang="0">
                      <a:pos x="1279" y="307"/>
                    </a:cxn>
                    <a:cxn ang="0">
                      <a:pos x="1238" y="347"/>
                    </a:cxn>
                    <a:cxn ang="0">
                      <a:pos x="1188" y="392"/>
                    </a:cxn>
                    <a:cxn ang="0">
                      <a:pos x="1084" y="464"/>
                    </a:cxn>
                    <a:cxn ang="0">
                      <a:pos x="1025" y="491"/>
                    </a:cxn>
                    <a:cxn ang="0">
                      <a:pos x="961" y="519"/>
                    </a:cxn>
                    <a:cxn ang="0">
                      <a:pos x="898" y="541"/>
                    </a:cxn>
                    <a:cxn ang="0">
                      <a:pos x="834" y="555"/>
                    </a:cxn>
                    <a:cxn ang="0">
                      <a:pos x="771" y="564"/>
                    </a:cxn>
                    <a:cxn ang="0">
                      <a:pos x="703" y="568"/>
                    </a:cxn>
                    <a:cxn ang="0">
                      <a:pos x="639" y="573"/>
                    </a:cxn>
                    <a:cxn ang="0">
                      <a:pos x="571" y="582"/>
                    </a:cxn>
                    <a:cxn ang="0">
                      <a:pos x="508" y="595"/>
                    </a:cxn>
                    <a:cxn ang="0">
                      <a:pos x="445" y="618"/>
                    </a:cxn>
                    <a:cxn ang="0">
                      <a:pos x="386" y="645"/>
                    </a:cxn>
                    <a:cxn ang="0">
                      <a:pos x="327" y="672"/>
                    </a:cxn>
                    <a:cxn ang="0">
                      <a:pos x="222" y="744"/>
                    </a:cxn>
                    <a:cxn ang="0">
                      <a:pos x="173" y="789"/>
                    </a:cxn>
                    <a:cxn ang="0">
                      <a:pos x="132" y="830"/>
                    </a:cxn>
                    <a:cxn ang="0">
                      <a:pos x="91" y="879"/>
                    </a:cxn>
                    <a:cxn ang="0">
                      <a:pos x="59" y="929"/>
                    </a:cxn>
                    <a:cxn ang="0">
                      <a:pos x="37" y="978"/>
                    </a:cxn>
                    <a:cxn ang="0">
                      <a:pos x="18" y="1032"/>
                    </a:cxn>
                    <a:cxn ang="0">
                      <a:pos x="5" y="1082"/>
                    </a:cxn>
                    <a:cxn ang="0">
                      <a:pos x="0" y="1136"/>
                    </a:cxn>
                  </a:cxnLst>
                  <a:rect l="0" t="0" r="r" b="b"/>
                  <a:pathLst>
                    <a:path w="1411" h="1137">
                      <a:moveTo>
                        <a:pt x="1410" y="0"/>
                      </a:moveTo>
                      <a:lnTo>
                        <a:pt x="1405" y="54"/>
                      </a:lnTo>
                      <a:lnTo>
                        <a:pt x="1396" y="108"/>
                      </a:lnTo>
                      <a:lnTo>
                        <a:pt x="1374" y="158"/>
                      </a:lnTo>
                      <a:lnTo>
                        <a:pt x="1351" y="208"/>
                      </a:lnTo>
                      <a:lnTo>
                        <a:pt x="1319" y="257"/>
                      </a:lnTo>
                      <a:lnTo>
                        <a:pt x="1279" y="307"/>
                      </a:lnTo>
                      <a:lnTo>
                        <a:pt x="1238" y="347"/>
                      </a:lnTo>
                      <a:lnTo>
                        <a:pt x="1188" y="392"/>
                      </a:lnTo>
                      <a:lnTo>
                        <a:pt x="1084" y="464"/>
                      </a:lnTo>
                      <a:lnTo>
                        <a:pt x="1025" y="491"/>
                      </a:lnTo>
                      <a:lnTo>
                        <a:pt x="961" y="519"/>
                      </a:lnTo>
                      <a:lnTo>
                        <a:pt x="898" y="541"/>
                      </a:lnTo>
                      <a:lnTo>
                        <a:pt x="834" y="555"/>
                      </a:lnTo>
                      <a:lnTo>
                        <a:pt x="771" y="564"/>
                      </a:lnTo>
                      <a:lnTo>
                        <a:pt x="703" y="568"/>
                      </a:lnTo>
                      <a:lnTo>
                        <a:pt x="639" y="573"/>
                      </a:lnTo>
                      <a:lnTo>
                        <a:pt x="571" y="582"/>
                      </a:lnTo>
                      <a:lnTo>
                        <a:pt x="508" y="595"/>
                      </a:lnTo>
                      <a:lnTo>
                        <a:pt x="445" y="618"/>
                      </a:lnTo>
                      <a:lnTo>
                        <a:pt x="386" y="645"/>
                      </a:lnTo>
                      <a:lnTo>
                        <a:pt x="327" y="672"/>
                      </a:lnTo>
                      <a:lnTo>
                        <a:pt x="222" y="744"/>
                      </a:lnTo>
                      <a:lnTo>
                        <a:pt x="173" y="789"/>
                      </a:lnTo>
                      <a:lnTo>
                        <a:pt x="132" y="830"/>
                      </a:lnTo>
                      <a:lnTo>
                        <a:pt x="91" y="879"/>
                      </a:lnTo>
                      <a:lnTo>
                        <a:pt x="59" y="929"/>
                      </a:lnTo>
                      <a:lnTo>
                        <a:pt x="37" y="978"/>
                      </a:lnTo>
                      <a:lnTo>
                        <a:pt x="18" y="1032"/>
                      </a:lnTo>
                      <a:lnTo>
                        <a:pt x="5" y="1082"/>
                      </a:lnTo>
                      <a:lnTo>
                        <a:pt x="0" y="1136"/>
                      </a:lnTo>
                    </a:path>
                  </a:pathLst>
                </a:custGeom>
                <a:noFill/>
                <a:ln w="25400" cap="rnd" cmpd="sng">
                  <a:solidFill>
                    <a:schemeClr val="bg1">
                      <a:lumMod val="50000"/>
                    </a:schemeClr>
                  </a:solidFill>
                  <a:prstDash val="solid"/>
                  <a:round/>
                  <a:headEnd type="none" w="sm" len="sm"/>
                  <a:tailEnd type="stealth" w="med" len="med"/>
                </a:ln>
                <a:effectLst/>
              </p:spPr>
              <p:txBody>
                <a:bodyPr/>
                <a:lstStyle/>
                <a:p>
                  <a:endParaRPr lang="pt-BR" sz="1400">
                    <a:solidFill>
                      <a:srgbClr val="000000"/>
                    </a:solidFill>
                    <a:latin typeface="+mn-lt"/>
                  </a:endParaRPr>
                </a:p>
              </p:txBody>
            </p:sp>
            <p:sp>
              <p:nvSpPr>
                <p:cNvPr id="25" name="Freeform 1047"/>
                <p:cNvSpPr>
                  <a:spLocks/>
                </p:cNvSpPr>
                <p:nvPr/>
              </p:nvSpPr>
              <p:spPr bwMode="auto">
                <a:xfrm>
                  <a:off x="2831" y="1200"/>
                  <a:ext cx="341" cy="1136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5" y="108"/>
                    </a:cxn>
                    <a:cxn ang="0">
                      <a:pos x="15" y="207"/>
                    </a:cxn>
                    <a:cxn ang="0">
                      <a:pos x="31" y="306"/>
                    </a:cxn>
                    <a:cxn ang="0">
                      <a:pos x="56" y="392"/>
                    </a:cxn>
                    <a:cxn ang="0">
                      <a:pos x="81" y="464"/>
                    </a:cxn>
                    <a:cxn ang="0">
                      <a:pos x="91" y="491"/>
                    </a:cxn>
                    <a:cxn ang="0">
                      <a:pos x="107" y="518"/>
                    </a:cxn>
                    <a:cxn ang="0">
                      <a:pos x="122" y="540"/>
                    </a:cxn>
                    <a:cxn ang="0">
                      <a:pos x="137" y="554"/>
                    </a:cxn>
                    <a:cxn ang="0">
                      <a:pos x="152" y="563"/>
                    </a:cxn>
                    <a:cxn ang="0">
                      <a:pos x="167" y="567"/>
                    </a:cxn>
                    <a:cxn ang="0">
                      <a:pos x="183" y="572"/>
                    </a:cxn>
                    <a:cxn ang="0">
                      <a:pos x="198" y="581"/>
                    </a:cxn>
                    <a:cxn ang="0">
                      <a:pos x="213" y="594"/>
                    </a:cxn>
                    <a:cxn ang="0">
                      <a:pos x="233" y="617"/>
                    </a:cxn>
                    <a:cxn ang="0">
                      <a:pos x="244" y="644"/>
                    </a:cxn>
                    <a:cxn ang="0">
                      <a:pos x="259" y="671"/>
                    </a:cxn>
                    <a:cxn ang="0">
                      <a:pos x="284" y="743"/>
                    </a:cxn>
                    <a:cxn ang="0">
                      <a:pos x="310" y="829"/>
                    </a:cxn>
                    <a:cxn ang="0">
                      <a:pos x="325" y="928"/>
                    </a:cxn>
                    <a:cxn ang="0">
                      <a:pos x="335" y="1031"/>
                    </a:cxn>
                    <a:cxn ang="0">
                      <a:pos x="340" y="1135"/>
                    </a:cxn>
                  </a:cxnLst>
                  <a:rect l="0" t="0" r="r" b="b"/>
                  <a:pathLst>
                    <a:path w="341" h="1136">
                      <a:moveTo>
                        <a:pt x="0" y="0"/>
                      </a:moveTo>
                      <a:lnTo>
                        <a:pt x="5" y="108"/>
                      </a:lnTo>
                      <a:lnTo>
                        <a:pt x="15" y="207"/>
                      </a:lnTo>
                      <a:lnTo>
                        <a:pt x="31" y="306"/>
                      </a:lnTo>
                      <a:lnTo>
                        <a:pt x="56" y="392"/>
                      </a:lnTo>
                      <a:lnTo>
                        <a:pt x="81" y="464"/>
                      </a:lnTo>
                      <a:lnTo>
                        <a:pt x="91" y="491"/>
                      </a:lnTo>
                      <a:lnTo>
                        <a:pt x="107" y="518"/>
                      </a:lnTo>
                      <a:lnTo>
                        <a:pt x="122" y="540"/>
                      </a:lnTo>
                      <a:lnTo>
                        <a:pt x="137" y="554"/>
                      </a:lnTo>
                      <a:lnTo>
                        <a:pt x="152" y="563"/>
                      </a:lnTo>
                      <a:lnTo>
                        <a:pt x="167" y="567"/>
                      </a:lnTo>
                      <a:lnTo>
                        <a:pt x="183" y="572"/>
                      </a:lnTo>
                      <a:lnTo>
                        <a:pt x="198" y="581"/>
                      </a:lnTo>
                      <a:lnTo>
                        <a:pt x="213" y="594"/>
                      </a:lnTo>
                      <a:lnTo>
                        <a:pt x="233" y="617"/>
                      </a:lnTo>
                      <a:lnTo>
                        <a:pt x="244" y="644"/>
                      </a:lnTo>
                      <a:lnTo>
                        <a:pt x="259" y="671"/>
                      </a:lnTo>
                      <a:lnTo>
                        <a:pt x="284" y="743"/>
                      </a:lnTo>
                      <a:lnTo>
                        <a:pt x="310" y="829"/>
                      </a:lnTo>
                      <a:lnTo>
                        <a:pt x="325" y="928"/>
                      </a:lnTo>
                      <a:lnTo>
                        <a:pt x="335" y="1031"/>
                      </a:lnTo>
                      <a:lnTo>
                        <a:pt x="340" y="1135"/>
                      </a:lnTo>
                    </a:path>
                  </a:pathLst>
                </a:custGeom>
                <a:noFill/>
                <a:ln w="25400" cap="rnd" cmpd="sng">
                  <a:solidFill>
                    <a:schemeClr val="bg1">
                      <a:lumMod val="50000"/>
                    </a:schemeClr>
                  </a:solidFill>
                  <a:prstDash val="solid"/>
                  <a:round/>
                  <a:headEnd type="none" w="sm" len="sm"/>
                  <a:tailEnd type="stealth" w="med" len="med"/>
                </a:ln>
                <a:effectLst/>
              </p:spPr>
              <p:txBody>
                <a:bodyPr/>
                <a:lstStyle/>
                <a:p>
                  <a:endParaRPr lang="pt-BR" sz="1400">
                    <a:solidFill>
                      <a:srgbClr val="000000"/>
                    </a:solidFill>
                    <a:latin typeface="+mn-lt"/>
                  </a:endParaRPr>
                </a:p>
              </p:txBody>
            </p:sp>
            <p:sp>
              <p:nvSpPr>
                <p:cNvPr id="26" name="Freeform 1048"/>
                <p:cNvSpPr>
                  <a:spLocks/>
                </p:cNvSpPr>
                <p:nvPr/>
              </p:nvSpPr>
              <p:spPr bwMode="auto">
                <a:xfrm>
                  <a:off x="2831" y="1201"/>
                  <a:ext cx="2169" cy="1152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8" y="54"/>
                    </a:cxn>
                    <a:cxn ang="0">
                      <a:pos x="24" y="108"/>
                    </a:cxn>
                    <a:cxn ang="0">
                      <a:pos x="56" y="158"/>
                    </a:cxn>
                    <a:cxn ang="0">
                      <a:pos x="96" y="208"/>
                    </a:cxn>
                    <a:cxn ang="0">
                      <a:pos x="144" y="258"/>
                    </a:cxn>
                    <a:cxn ang="0">
                      <a:pos x="200" y="308"/>
                    </a:cxn>
                    <a:cxn ang="0">
                      <a:pos x="336" y="394"/>
                    </a:cxn>
                    <a:cxn ang="0">
                      <a:pos x="504" y="467"/>
                    </a:cxn>
                    <a:cxn ang="0">
                      <a:pos x="592" y="498"/>
                    </a:cxn>
                    <a:cxn ang="0">
                      <a:pos x="688" y="525"/>
                    </a:cxn>
                    <a:cxn ang="0">
                      <a:pos x="784" y="548"/>
                    </a:cxn>
                    <a:cxn ang="0">
                      <a:pos x="880" y="562"/>
                    </a:cxn>
                    <a:cxn ang="0">
                      <a:pos x="976" y="571"/>
                    </a:cxn>
                    <a:cxn ang="0">
                      <a:pos x="1080" y="575"/>
                    </a:cxn>
                    <a:cxn ang="0">
                      <a:pos x="1184" y="580"/>
                    </a:cxn>
                    <a:cxn ang="0">
                      <a:pos x="1280" y="589"/>
                    </a:cxn>
                    <a:cxn ang="0">
                      <a:pos x="1384" y="603"/>
                    </a:cxn>
                    <a:cxn ang="0">
                      <a:pos x="1480" y="625"/>
                    </a:cxn>
                    <a:cxn ang="0">
                      <a:pos x="1576" y="652"/>
                    </a:cxn>
                    <a:cxn ang="0">
                      <a:pos x="1664" y="680"/>
                    </a:cxn>
                    <a:cxn ang="0">
                      <a:pos x="1832" y="757"/>
                    </a:cxn>
                    <a:cxn ang="0">
                      <a:pos x="1968" y="843"/>
                    </a:cxn>
                    <a:cxn ang="0">
                      <a:pos x="2024" y="888"/>
                    </a:cxn>
                    <a:cxn ang="0">
                      <a:pos x="2072" y="938"/>
                    </a:cxn>
                    <a:cxn ang="0">
                      <a:pos x="2112" y="992"/>
                    </a:cxn>
                    <a:cxn ang="0">
                      <a:pos x="2144" y="1042"/>
                    </a:cxn>
                    <a:cxn ang="0">
                      <a:pos x="2160" y="1097"/>
                    </a:cxn>
                    <a:cxn ang="0">
                      <a:pos x="2168" y="1151"/>
                    </a:cxn>
                  </a:cxnLst>
                  <a:rect l="0" t="0" r="r" b="b"/>
                  <a:pathLst>
                    <a:path w="2169" h="1152">
                      <a:moveTo>
                        <a:pt x="0" y="0"/>
                      </a:moveTo>
                      <a:lnTo>
                        <a:pt x="8" y="54"/>
                      </a:lnTo>
                      <a:lnTo>
                        <a:pt x="24" y="108"/>
                      </a:lnTo>
                      <a:lnTo>
                        <a:pt x="56" y="158"/>
                      </a:lnTo>
                      <a:lnTo>
                        <a:pt x="96" y="208"/>
                      </a:lnTo>
                      <a:lnTo>
                        <a:pt x="144" y="258"/>
                      </a:lnTo>
                      <a:lnTo>
                        <a:pt x="200" y="308"/>
                      </a:lnTo>
                      <a:lnTo>
                        <a:pt x="336" y="394"/>
                      </a:lnTo>
                      <a:lnTo>
                        <a:pt x="504" y="467"/>
                      </a:lnTo>
                      <a:lnTo>
                        <a:pt x="592" y="498"/>
                      </a:lnTo>
                      <a:lnTo>
                        <a:pt x="688" y="525"/>
                      </a:lnTo>
                      <a:lnTo>
                        <a:pt x="784" y="548"/>
                      </a:lnTo>
                      <a:lnTo>
                        <a:pt x="880" y="562"/>
                      </a:lnTo>
                      <a:lnTo>
                        <a:pt x="976" y="571"/>
                      </a:lnTo>
                      <a:lnTo>
                        <a:pt x="1080" y="575"/>
                      </a:lnTo>
                      <a:lnTo>
                        <a:pt x="1184" y="580"/>
                      </a:lnTo>
                      <a:lnTo>
                        <a:pt x="1280" y="589"/>
                      </a:lnTo>
                      <a:lnTo>
                        <a:pt x="1384" y="603"/>
                      </a:lnTo>
                      <a:lnTo>
                        <a:pt x="1480" y="625"/>
                      </a:lnTo>
                      <a:lnTo>
                        <a:pt x="1576" y="652"/>
                      </a:lnTo>
                      <a:lnTo>
                        <a:pt x="1664" y="680"/>
                      </a:lnTo>
                      <a:lnTo>
                        <a:pt x="1832" y="757"/>
                      </a:lnTo>
                      <a:lnTo>
                        <a:pt x="1968" y="843"/>
                      </a:lnTo>
                      <a:lnTo>
                        <a:pt x="2024" y="888"/>
                      </a:lnTo>
                      <a:lnTo>
                        <a:pt x="2072" y="938"/>
                      </a:lnTo>
                      <a:lnTo>
                        <a:pt x="2112" y="992"/>
                      </a:lnTo>
                      <a:lnTo>
                        <a:pt x="2144" y="1042"/>
                      </a:lnTo>
                      <a:lnTo>
                        <a:pt x="2160" y="1097"/>
                      </a:lnTo>
                      <a:lnTo>
                        <a:pt x="2168" y="1151"/>
                      </a:lnTo>
                    </a:path>
                  </a:pathLst>
                </a:custGeom>
                <a:noFill/>
                <a:ln w="25400" cap="rnd" cmpd="sng">
                  <a:solidFill>
                    <a:schemeClr val="bg1">
                      <a:lumMod val="50000"/>
                    </a:schemeClr>
                  </a:solidFill>
                  <a:prstDash val="solid"/>
                  <a:round/>
                  <a:headEnd type="none" w="sm" len="sm"/>
                  <a:tailEnd type="stealth" w="med" len="med"/>
                </a:ln>
                <a:effectLst/>
              </p:spPr>
              <p:txBody>
                <a:bodyPr/>
                <a:lstStyle/>
                <a:p>
                  <a:endParaRPr lang="pt-BR" sz="1400">
                    <a:solidFill>
                      <a:srgbClr val="000000"/>
                    </a:solidFill>
                    <a:latin typeface="+mn-lt"/>
                  </a:endParaRPr>
                </a:p>
              </p:txBody>
            </p:sp>
            <p:sp>
              <p:nvSpPr>
                <p:cNvPr id="27" name="Freeform 1049"/>
                <p:cNvSpPr>
                  <a:spLocks/>
                </p:cNvSpPr>
                <p:nvPr/>
              </p:nvSpPr>
              <p:spPr bwMode="auto">
                <a:xfrm>
                  <a:off x="1151" y="2882"/>
                  <a:ext cx="838" cy="287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4" y="12"/>
                    </a:cxn>
                    <a:cxn ang="0">
                      <a:pos x="10" y="29"/>
                    </a:cxn>
                    <a:cxn ang="0">
                      <a:pos x="23" y="41"/>
                    </a:cxn>
                    <a:cxn ang="0">
                      <a:pos x="35" y="52"/>
                    </a:cxn>
                    <a:cxn ang="0">
                      <a:pos x="55" y="64"/>
                    </a:cxn>
                    <a:cxn ang="0">
                      <a:pos x="77" y="76"/>
                    </a:cxn>
                    <a:cxn ang="0">
                      <a:pos x="131" y="99"/>
                    </a:cxn>
                    <a:cxn ang="0">
                      <a:pos x="194" y="117"/>
                    </a:cxn>
                    <a:cxn ang="0">
                      <a:pos x="264" y="128"/>
                    </a:cxn>
                    <a:cxn ang="0">
                      <a:pos x="341" y="134"/>
                    </a:cxn>
                    <a:cxn ang="0">
                      <a:pos x="417" y="140"/>
                    </a:cxn>
                    <a:cxn ang="0">
                      <a:pos x="497" y="146"/>
                    </a:cxn>
                    <a:cxn ang="0">
                      <a:pos x="573" y="152"/>
                    </a:cxn>
                    <a:cxn ang="0">
                      <a:pos x="643" y="169"/>
                    </a:cxn>
                    <a:cxn ang="0">
                      <a:pos x="707" y="187"/>
                    </a:cxn>
                    <a:cxn ang="0">
                      <a:pos x="761" y="204"/>
                    </a:cxn>
                    <a:cxn ang="0">
                      <a:pos x="783" y="216"/>
                    </a:cxn>
                    <a:cxn ang="0">
                      <a:pos x="802" y="233"/>
                    </a:cxn>
                    <a:cxn ang="0">
                      <a:pos x="818" y="245"/>
                    </a:cxn>
                    <a:cxn ang="0">
                      <a:pos x="827" y="257"/>
                    </a:cxn>
                    <a:cxn ang="0">
                      <a:pos x="834" y="274"/>
                    </a:cxn>
                    <a:cxn ang="0">
                      <a:pos x="837" y="286"/>
                    </a:cxn>
                  </a:cxnLst>
                  <a:rect l="0" t="0" r="r" b="b"/>
                  <a:pathLst>
                    <a:path w="838" h="287">
                      <a:moveTo>
                        <a:pt x="0" y="0"/>
                      </a:moveTo>
                      <a:lnTo>
                        <a:pt x="4" y="12"/>
                      </a:lnTo>
                      <a:lnTo>
                        <a:pt x="10" y="29"/>
                      </a:lnTo>
                      <a:lnTo>
                        <a:pt x="23" y="41"/>
                      </a:lnTo>
                      <a:lnTo>
                        <a:pt x="35" y="52"/>
                      </a:lnTo>
                      <a:lnTo>
                        <a:pt x="55" y="64"/>
                      </a:lnTo>
                      <a:lnTo>
                        <a:pt x="77" y="76"/>
                      </a:lnTo>
                      <a:lnTo>
                        <a:pt x="131" y="99"/>
                      </a:lnTo>
                      <a:lnTo>
                        <a:pt x="194" y="117"/>
                      </a:lnTo>
                      <a:lnTo>
                        <a:pt x="264" y="128"/>
                      </a:lnTo>
                      <a:lnTo>
                        <a:pt x="341" y="134"/>
                      </a:lnTo>
                      <a:lnTo>
                        <a:pt x="417" y="140"/>
                      </a:lnTo>
                      <a:lnTo>
                        <a:pt x="497" y="146"/>
                      </a:lnTo>
                      <a:lnTo>
                        <a:pt x="573" y="152"/>
                      </a:lnTo>
                      <a:lnTo>
                        <a:pt x="643" y="169"/>
                      </a:lnTo>
                      <a:lnTo>
                        <a:pt x="707" y="187"/>
                      </a:lnTo>
                      <a:lnTo>
                        <a:pt x="761" y="204"/>
                      </a:lnTo>
                      <a:lnTo>
                        <a:pt x="783" y="216"/>
                      </a:lnTo>
                      <a:lnTo>
                        <a:pt x="802" y="233"/>
                      </a:lnTo>
                      <a:lnTo>
                        <a:pt x="818" y="245"/>
                      </a:lnTo>
                      <a:lnTo>
                        <a:pt x="827" y="257"/>
                      </a:lnTo>
                      <a:lnTo>
                        <a:pt x="834" y="274"/>
                      </a:lnTo>
                      <a:lnTo>
                        <a:pt x="837" y="286"/>
                      </a:lnTo>
                    </a:path>
                  </a:pathLst>
                </a:custGeom>
                <a:noFill/>
                <a:ln w="254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stealth" w="med" len="med"/>
                </a:ln>
                <a:effectLst/>
              </p:spPr>
              <p:txBody>
                <a:bodyPr/>
                <a:lstStyle/>
                <a:p>
                  <a:endParaRPr lang="pt-BR" sz="1400">
                    <a:solidFill>
                      <a:srgbClr val="000000"/>
                    </a:solidFill>
                    <a:latin typeface="+mn-lt"/>
                  </a:endParaRPr>
                </a:p>
              </p:txBody>
            </p:sp>
            <p:sp>
              <p:nvSpPr>
                <p:cNvPr id="28" name="Freeform 1050"/>
                <p:cNvSpPr>
                  <a:spLocks/>
                </p:cNvSpPr>
                <p:nvPr/>
              </p:nvSpPr>
              <p:spPr bwMode="auto">
                <a:xfrm>
                  <a:off x="2857" y="2882"/>
                  <a:ext cx="1" cy="287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52"/>
                    </a:cxn>
                    <a:cxn ang="0">
                      <a:pos x="0" y="99"/>
                    </a:cxn>
                    <a:cxn ang="0">
                      <a:pos x="0" y="128"/>
                    </a:cxn>
                    <a:cxn ang="0">
                      <a:pos x="0" y="134"/>
                    </a:cxn>
                    <a:cxn ang="0">
                      <a:pos x="0" y="140"/>
                    </a:cxn>
                    <a:cxn ang="0">
                      <a:pos x="0" y="146"/>
                    </a:cxn>
                    <a:cxn ang="0">
                      <a:pos x="0" y="152"/>
                    </a:cxn>
                    <a:cxn ang="0">
                      <a:pos x="0" y="187"/>
                    </a:cxn>
                    <a:cxn ang="0">
                      <a:pos x="0" y="233"/>
                    </a:cxn>
                    <a:cxn ang="0">
                      <a:pos x="0" y="286"/>
                    </a:cxn>
                  </a:cxnLst>
                  <a:rect l="0" t="0" r="r" b="b"/>
                  <a:pathLst>
                    <a:path w="1" h="287">
                      <a:moveTo>
                        <a:pt x="0" y="0"/>
                      </a:moveTo>
                      <a:lnTo>
                        <a:pt x="0" y="52"/>
                      </a:lnTo>
                      <a:lnTo>
                        <a:pt x="0" y="99"/>
                      </a:lnTo>
                      <a:lnTo>
                        <a:pt x="0" y="128"/>
                      </a:lnTo>
                      <a:lnTo>
                        <a:pt x="0" y="134"/>
                      </a:lnTo>
                      <a:lnTo>
                        <a:pt x="0" y="140"/>
                      </a:lnTo>
                      <a:lnTo>
                        <a:pt x="0" y="146"/>
                      </a:lnTo>
                      <a:lnTo>
                        <a:pt x="0" y="152"/>
                      </a:lnTo>
                      <a:lnTo>
                        <a:pt x="0" y="187"/>
                      </a:lnTo>
                      <a:lnTo>
                        <a:pt x="0" y="233"/>
                      </a:lnTo>
                      <a:lnTo>
                        <a:pt x="0" y="286"/>
                      </a:lnTo>
                    </a:path>
                  </a:pathLst>
                </a:custGeom>
                <a:noFill/>
                <a:ln w="254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stealth" w="med" len="med"/>
                </a:ln>
                <a:effectLst/>
              </p:spPr>
              <p:txBody>
                <a:bodyPr/>
                <a:lstStyle/>
                <a:p>
                  <a:endParaRPr lang="pt-BR" sz="1400">
                    <a:solidFill>
                      <a:srgbClr val="000000"/>
                    </a:solidFill>
                    <a:latin typeface="+mn-lt"/>
                  </a:endParaRPr>
                </a:p>
              </p:txBody>
            </p:sp>
            <p:sp>
              <p:nvSpPr>
                <p:cNvPr id="29" name="Freeform 1051"/>
                <p:cNvSpPr>
                  <a:spLocks/>
                </p:cNvSpPr>
                <p:nvPr/>
              </p:nvSpPr>
              <p:spPr bwMode="auto">
                <a:xfrm>
                  <a:off x="3833" y="2882"/>
                  <a:ext cx="921" cy="287"/>
                </a:xfrm>
                <a:custGeom>
                  <a:avLst/>
                  <a:gdLst/>
                  <a:ahLst/>
                  <a:cxnLst>
                    <a:cxn ang="0">
                      <a:pos x="920" y="0"/>
                    </a:cxn>
                    <a:cxn ang="0">
                      <a:pos x="912" y="29"/>
                    </a:cxn>
                    <a:cxn ang="0">
                      <a:pos x="882" y="52"/>
                    </a:cxn>
                    <a:cxn ang="0">
                      <a:pos x="836" y="76"/>
                    </a:cxn>
                    <a:cxn ang="0">
                      <a:pos x="776" y="99"/>
                    </a:cxn>
                    <a:cxn ang="0">
                      <a:pos x="707" y="117"/>
                    </a:cxn>
                    <a:cxn ang="0">
                      <a:pos x="631" y="128"/>
                    </a:cxn>
                    <a:cxn ang="0">
                      <a:pos x="547" y="134"/>
                    </a:cxn>
                    <a:cxn ang="0">
                      <a:pos x="464" y="140"/>
                    </a:cxn>
                    <a:cxn ang="0">
                      <a:pos x="380" y="146"/>
                    </a:cxn>
                    <a:cxn ang="0">
                      <a:pos x="289" y="152"/>
                    </a:cxn>
                    <a:cxn ang="0">
                      <a:pos x="213" y="169"/>
                    </a:cxn>
                    <a:cxn ang="0">
                      <a:pos x="144" y="187"/>
                    </a:cxn>
                    <a:cxn ang="0">
                      <a:pos x="83" y="204"/>
                    </a:cxn>
                    <a:cxn ang="0">
                      <a:pos x="38" y="233"/>
                    </a:cxn>
                    <a:cxn ang="0">
                      <a:pos x="7" y="257"/>
                    </a:cxn>
                    <a:cxn ang="0">
                      <a:pos x="0" y="286"/>
                    </a:cxn>
                  </a:cxnLst>
                  <a:rect l="0" t="0" r="r" b="b"/>
                  <a:pathLst>
                    <a:path w="921" h="287">
                      <a:moveTo>
                        <a:pt x="920" y="0"/>
                      </a:moveTo>
                      <a:lnTo>
                        <a:pt x="912" y="29"/>
                      </a:lnTo>
                      <a:lnTo>
                        <a:pt x="882" y="52"/>
                      </a:lnTo>
                      <a:lnTo>
                        <a:pt x="836" y="76"/>
                      </a:lnTo>
                      <a:lnTo>
                        <a:pt x="776" y="99"/>
                      </a:lnTo>
                      <a:lnTo>
                        <a:pt x="707" y="117"/>
                      </a:lnTo>
                      <a:lnTo>
                        <a:pt x="631" y="128"/>
                      </a:lnTo>
                      <a:lnTo>
                        <a:pt x="547" y="134"/>
                      </a:lnTo>
                      <a:lnTo>
                        <a:pt x="464" y="140"/>
                      </a:lnTo>
                      <a:lnTo>
                        <a:pt x="380" y="146"/>
                      </a:lnTo>
                      <a:lnTo>
                        <a:pt x="289" y="152"/>
                      </a:lnTo>
                      <a:lnTo>
                        <a:pt x="213" y="169"/>
                      </a:lnTo>
                      <a:lnTo>
                        <a:pt x="144" y="187"/>
                      </a:lnTo>
                      <a:lnTo>
                        <a:pt x="83" y="204"/>
                      </a:lnTo>
                      <a:lnTo>
                        <a:pt x="38" y="233"/>
                      </a:lnTo>
                      <a:lnTo>
                        <a:pt x="7" y="257"/>
                      </a:lnTo>
                      <a:lnTo>
                        <a:pt x="0" y="286"/>
                      </a:lnTo>
                    </a:path>
                  </a:pathLst>
                </a:custGeom>
                <a:noFill/>
                <a:ln w="254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stealth" w="med" len="med"/>
                </a:ln>
                <a:effectLst/>
              </p:spPr>
              <p:txBody>
                <a:bodyPr/>
                <a:lstStyle/>
                <a:p>
                  <a:endParaRPr lang="pt-BR" sz="1400">
                    <a:solidFill>
                      <a:srgbClr val="000000"/>
                    </a:solidFill>
                    <a:latin typeface="+mn-lt"/>
                  </a:endParaRPr>
                </a:p>
              </p:txBody>
            </p:sp>
            <p:sp>
              <p:nvSpPr>
                <p:cNvPr id="30" name="Rectangle 1052"/>
                <p:cNvSpPr>
                  <a:spLocks noChangeArrowheads="1"/>
                </p:cNvSpPr>
                <p:nvPr/>
              </p:nvSpPr>
              <p:spPr bwMode="auto">
                <a:xfrm>
                  <a:off x="2688" y="2334"/>
                  <a:ext cx="964" cy="19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2075" tIns="46038" rIns="92075" bIns="46038">
                  <a:spAutoFit/>
                </a:bodyPr>
                <a:lstStyle/>
                <a:p>
                  <a:pPr eaLnBrk="0" hangingPunct="0"/>
                  <a:r>
                    <a:rPr lang="pt-BR" sz="1400">
                      <a:solidFill>
                        <a:srgbClr val="000000"/>
                      </a:solidFill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+mn-lt"/>
                    </a:rPr>
                    <a:t>Sells(SM, Milk)</a:t>
                  </a:r>
                </a:p>
              </p:txBody>
            </p:sp>
            <p:sp>
              <p:nvSpPr>
                <p:cNvPr id="31" name="Rectangle 1053"/>
                <p:cNvSpPr>
                  <a:spLocks noChangeArrowheads="1"/>
                </p:cNvSpPr>
                <p:nvPr/>
              </p:nvSpPr>
              <p:spPr bwMode="auto">
                <a:xfrm>
                  <a:off x="3898" y="2351"/>
                  <a:ext cx="555" cy="19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2075" tIns="46038" rIns="92075" bIns="46038">
                  <a:spAutoFit/>
                </a:bodyPr>
                <a:lstStyle/>
                <a:p>
                  <a:pPr eaLnBrk="0" hangingPunct="0"/>
                  <a:r>
                    <a:rPr lang="pt-BR" sz="1400">
                      <a:solidFill>
                        <a:srgbClr val="000000"/>
                      </a:solidFill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+mn-lt"/>
                    </a:rPr>
                    <a:t>At(SM),</a:t>
                  </a:r>
                </a:p>
              </p:txBody>
            </p:sp>
            <p:sp>
              <p:nvSpPr>
                <p:cNvPr id="32" name="Rectangle 1054"/>
                <p:cNvSpPr>
                  <a:spLocks noChangeArrowheads="1"/>
                </p:cNvSpPr>
                <p:nvPr/>
              </p:nvSpPr>
              <p:spPr bwMode="auto">
                <a:xfrm>
                  <a:off x="4387" y="2351"/>
                  <a:ext cx="1223" cy="19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2075" tIns="46038" rIns="92075" bIns="46038">
                  <a:spAutoFit/>
                </a:bodyPr>
                <a:lstStyle/>
                <a:p>
                  <a:pPr eaLnBrk="0" hangingPunct="0"/>
                  <a:r>
                    <a:rPr lang="pt-BR" sz="1400">
                      <a:solidFill>
                        <a:srgbClr val="000000"/>
                      </a:solidFill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+mn-lt"/>
                    </a:rPr>
                    <a:t>Sells(SM, Bananas)</a:t>
                  </a:r>
                </a:p>
              </p:txBody>
            </p:sp>
          </p:grpSp>
        </p:grpSp>
        <p:sp>
          <p:nvSpPr>
            <p:cNvPr id="17" name="Rectangle 1055"/>
            <p:cNvSpPr>
              <a:spLocks noChangeArrowheads="1"/>
            </p:cNvSpPr>
            <p:nvPr/>
          </p:nvSpPr>
          <p:spPr bwMode="auto">
            <a:xfrm>
              <a:off x="267" y="2334"/>
              <a:ext cx="657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pt-BR" sz="140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n-lt"/>
                </a:rPr>
                <a:t>At(HWS),</a:t>
              </a:r>
            </a:p>
          </p:txBody>
        </p:sp>
      </p:grpSp>
      <p:grpSp>
        <p:nvGrpSpPr>
          <p:cNvPr id="33" name="Group 1056"/>
          <p:cNvGrpSpPr>
            <a:grpSpLocks/>
          </p:cNvGrpSpPr>
          <p:nvPr/>
        </p:nvGrpSpPr>
        <p:grpSpPr bwMode="auto">
          <a:xfrm>
            <a:off x="2463800" y="1524000"/>
            <a:ext cx="5489575" cy="4340225"/>
            <a:chOff x="1552" y="960"/>
            <a:chExt cx="3458" cy="2734"/>
          </a:xfrm>
        </p:grpSpPr>
        <p:sp>
          <p:nvSpPr>
            <p:cNvPr id="34" name="Rectangle 1057"/>
            <p:cNvSpPr>
              <a:spLocks noChangeArrowheads="1"/>
            </p:cNvSpPr>
            <p:nvPr/>
          </p:nvSpPr>
          <p:spPr bwMode="auto">
            <a:xfrm>
              <a:off x="2545" y="960"/>
              <a:ext cx="574" cy="238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algn="ctr" eaLnBrk="0" hangingPunct="0"/>
              <a:r>
                <a:rPr lang="pt-BR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n-lt"/>
                </a:rPr>
                <a:t>Start</a:t>
              </a:r>
            </a:p>
          </p:txBody>
        </p:sp>
        <p:sp>
          <p:nvSpPr>
            <p:cNvPr id="35" name="Rectangle 1058"/>
            <p:cNvSpPr>
              <a:spLocks noChangeArrowheads="1"/>
            </p:cNvSpPr>
            <p:nvPr/>
          </p:nvSpPr>
          <p:spPr bwMode="auto">
            <a:xfrm>
              <a:off x="2423" y="3167"/>
              <a:ext cx="864" cy="2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pt-BR" sz="160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n-lt"/>
                </a:rPr>
                <a:t>Have(Milk),</a:t>
              </a:r>
            </a:p>
          </p:txBody>
        </p:sp>
        <p:sp>
          <p:nvSpPr>
            <p:cNvPr id="36" name="Rectangle 1059"/>
            <p:cNvSpPr>
              <a:spLocks noChangeArrowheads="1"/>
            </p:cNvSpPr>
            <p:nvPr/>
          </p:nvSpPr>
          <p:spPr bwMode="auto">
            <a:xfrm>
              <a:off x="1552" y="3167"/>
              <a:ext cx="869" cy="2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pt-BR" sz="160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n-lt"/>
                </a:rPr>
                <a:t>Have(Drill),</a:t>
              </a:r>
            </a:p>
          </p:txBody>
        </p:sp>
        <p:sp>
          <p:nvSpPr>
            <p:cNvPr id="37" name="Rectangle 1060"/>
            <p:cNvSpPr>
              <a:spLocks noChangeArrowheads="1"/>
            </p:cNvSpPr>
            <p:nvPr/>
          </p:nvSpPr>
          <p:spPr bwMode="auto">
            <a:xfrm>
              <a:off x="3254" y="3167"/>
              <a:ext cx="1161" cy="2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pt-BR" sz="160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n-lt"/>
                </a:rPr>
                <a:t>Have(Bananas),</a:t>
              </a:r>
            </a:p>
          </p:txBody>
        </p:sp>
        <p:sp>
          <p:nvSpPr>
            <p:cNvPr id="38" name="Rectangle 1061"/>
            <p:cNvSpPr>
              <a:spLocks noChangeArrowheads="1"/>
            </p:cNvSpPr>
            <p:nvPr/>
          </p:nvSpPr>
          <p:spPr bwMode="auto">
            <a:xfrm>
              <a:off x="4338" y="3176"/>
              <a:ext cx="672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pt-BR" sz="140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n-lt"/>
                </a:rPr>
                <a:t>At(Home)</a:t>
              </a:r>
            </a:p>
          </p:txBody>
        </p:sp>
        <p:sp>
          <p:nvSpPr>
            <p:cNvPr id="39" name="Rectangle 1062"/>
            <p:cNvSpPr>
              <a:spLocks noChangeArrowheads="1"/>
            </p:cNvSpPr>
            <p:nvPr/>
          </p:nvSpPr>
          <p:spPr bwMode="auto">
            <a:xfrm>
              <a:off x="2545" y="3408"/>
              <a:ext cx="670" cy="286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algn="ctr" eaLnBrk="0" hangingPunct="0"/>
              <a:r>
                <a:rPr lang="pt-BR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n-lt"/>
                </a:rPr>
                <a:t>Finish</a:t>
              </a:r>
            </a:p>
          </p:txBody>
        </p:sp>
      </p:grpSp>
      <p:grpSp>
        <p:nvGrpSpPr>
          <p:cNvPr id="40" name="Group 1068"/>
          <p:cNvGrpSpPr>
            <a:grpSpLocks/>
          </p:cNvGrpSpPr>
          <p:nvPr/>
        </p:nvGrpSpPr>
        <p:grpSpPr bwMode="auto">
          <a:xfrm>
            <a:off x="1116013" y="1812925"/>
            <a:ext cx="5513388" cy="1616075"/>
            <a:chOff x="703" y="1142"/>
            <a:chExt cx="3473" cy="1018"/>
          </a:xfrm>
        </p:grpSpPr>
        <p:grpSp>
          <p:nvGrpSpPr>
            <p:cNvPr id="41" name="Group 1063"/>
            <p:cNvGrpSpPr>
              <a:grpSpLocks/>
            </p:cNvGrpSpPr>
            <p:nvPr/>
          </p:nvGrpSpPr>
          <p:grpSpPr bwMode="auto">
            <a:xfrm>
              <a:off x="703" y="1142"/>
              <a:ext cx="2112" cy="826"/>
              <a:chOff x="703" y="1526"/>
              <a:chExt cx="2112" cy="826"/>
            </a:xfrm>
          </p:grpSpPr>
          <p:sp>
            <p:nvSpPr>
              <p:cNvPr id="44" name="Text Box 1064"/>
              <p:cNvSpPr txBox="1">
                <a:spLocks noChangeArrowheads="1"/>
              </p:cNvSpPr>
              <p:nvPr/>
            </p:nvSpPr>
            <p:spPr bwMode="auto">
              <a:xfrm>
                <a:off x="703" y="1526"/>
                <a:ext cx="2112" cy="213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pt-BR" sz="1600" dirty="0" smtClean="0">
                    <a:solidFill>
                      <a:srgbClr val="000000"/>
                    </a:solidFill>
                    <a:latin typeface="+mn-lt"/>
                  </a:rPr>
                  <a:t>Conflito At(Home</a:t>
                </a:r>
                <a:r>
                  <a:rPr lang="pt-BR" sz="1600" dirty="0">
                    <a:solidFill>
                      <a:srgbClr val="000000"/>
                    </a:solidFill>
                    <a:latin typeface="+mn-lt"/>
                  </a:rPr>
                  <a:t>)</a:t>
                </a:r>
              </a:p>
            </p:txBody>
          </p:sp>
          <p:sp>
            <p:nvSpPr>
              <p:cNvPr id="45" name="Line 1065"/>
              <p:cNvSpPr>
                <a:spLocks noChangeShapeType="1"/>
              </p:cNvSpPr>
              <p:nvPr/>
            </p:nvSpPr>
            <p:spPr bwMode="auto">
              <a:xfrm flipH="1">
                <a:off x="720" y="1728"/>
                <a:ext cx="912" cy="62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 type="none" w="sm" len="sm"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pt-BR" sz="1400">
                  <a:solidFill>
                    <a:srgbClr val="000000"/>
                  </a:solidFill>
                  <a:latin typeface="+mn-lt"/>
                </a:endParaRPr>
              </a:p>
            </p:txBody>
          </p:sp>
        </p:grpSp>
        <p:sp>
          <p:nvSpPr>
            <p:cNvPr id="42" name="Line 1066"/>
            <p:cNvSpPr>
              <a:spLocks noChangeShapeType="1"/>
            </p:cNvSpPr>
            <p:nvPr/>
          </p:nvSpPr>
          <p:spPr bwMode="auto">
            <a:xfrm>
              <a:off x="1632" y="1344"/>
              <a:ext cx="1776" cy="48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 type="none" w="sm" len="sm"/>
              <a:tailEnd type="triangle" w="sm" len="sm"/>
            </a:ln>
            <a:effectLst/>
          </p:spPr>
          <p:txBody>
            <a:bodyPr wrap="none" anchor="ctr"/>
            <a:lstStyle/>
            <a:p>
              <a:endParaRPr lang="pt-BR" sz="1400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43" name="Line 1067"/>
            <p:cNvSpPr>
              <a:spLocks noChangeShapeType="1"/>
            </p:cNvSpPr>
            <p:nvPr/>
          </p:nvSpPr>
          <p:spPr bwMode="auto">
            <a:xfrm>
              <a:off x="1632" y="1344"/>
              <a:ext cx="2544" cy="816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 type="none" w="sm" len="sm"/>
              <a:tailEnd type="triangle" w="sm" len="sm"/>
            </a:ln>
            <a:effectLst/>
          </p:spPr>
          <p:txBody>
            <a:bodyPr wrap="none" anchor="ctr"/>
            <a:lstStyle/>
            <a:p>
              <a:endParaRPr lang="pt-BR" sz="1400">
                <a:solidFill>
                  <a:srgbClr val="000000"/>
                </a:solidFill>
                <a:latin typeface="+mn-lt"/>
              </a:endParaRPr>
            </a:p>
          </p:txBody>
        </p:sp>
      </p:grpSp>
      <p:grpSp>
        <p:nvGrpSpPr>
          <p:cNvPr id="59" name="Group 58"/>
          <p:cNvGrpSpPr/>
          <p:nvPr/>
        </p:nvGrpSpPr>
        <p:grpSpPr>
          <a:xfrm>
            <a:off x="4951413" y="1712913"/>
            <a:ext cx="3974975" cy="3487102"/>
            <a:chOff x="4951413" y="1712913"/>
            <a:chExt cx="3974975" cy="3487102"/>
          </a:xfrm>
        </p:grpSpPr>
        <p:sp>
          <p:nvSpPr>
            <p:cNvPr id="49" name="Arc 48"/>
            <p:cNvSpPr/>
            <p:nvPr/>
          </p:nvSpPr>
          <p:spPr bwMode="auto">
            <a:xfrm>
              <a:off x="7252692" y="1736124"/>
              <a:ext cx="1653183" cy="1259160"/>
            </a:xfrm>
            <a:prstGeom prst="arc">
              <a:avLst>
                <a:gd name="adj1" fmla="val 15830271"/>
                <a:gd name="adj2" fmla="val 0"/>
              </a:avLst>
            </a:prstGeom>
            <a:noFill/>
            <a:ln w="19050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t-B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</a:endParaRPr>
            </a:p>
          </p:txBody>
        </p:sp>
        <p:cxnSp>
          <p:nvCxnSpPr>
            <p:cNvPr id="51" name="Straight Connector 50"/>
            <p:cNvCxnSpPr>
              <a:stCxn id="34" idx="3"/>
              <a:endCxn id="49" idx="0"/>
            </p:cNvCxnSpPr>
            <p:nvPr/>
          </p:nvCxnSpPr>
          <p:spPr bwMode="auto">
            <a:xfrm>
              <a:off x="4951413" y="1712913"/>
              <a:ext cx="3060126" cy="25329"/>
            </a:xfrm>
            <a:prstGeom prst="line">
              <a:avLst/>
            </a:prstGeom>
            <a:solidFill>
              <a:schemeClr val="hlink"/>
            </a:solidFill>
            <a:ln w="19050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2" name="Straight Connector 51"/>
            <p:cNvCxnSpPr>
              <a:stCxn id="55" idx="0"/>
              <a:endCxn id="49" idx="2"/>
            </p:cNvCxnSpPr>
            <p:nvPr/>
          </p:nvCxnSpPr>
          <p:spPr bwMode="auto">
            <a:xfrm flipH="1" flipV="1">
              <a:off x="8905875" y="2365704"/>
              <a:ext cx="18395" cy="1939976"/>
            </a:xfrm>
            <a:prstGeom prst="line">
              <a:avLst/>
            </a:prstGeom>
            <a:solidFill>
              <a:schemeClr val="hlink"/>
            </a:solidFill>
            <a:ln w="19050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55" name="Arc 54"/>
            <p:cNvSpPr/>
            <p:nvPr/>
          </p:nvSpPr>
          <p:spPr bwMode="auto">
            <a:xfrm rot="5400000">
              <a:off x="7470216" y="3743844"/>
              <a:ext cx="1653183" cy="1259160"/>
            </a:xfrm>
            <a:prstGeom prst="arc">
              <a:avLst>
                <a:gd name="adj1" fmla="val 15830271"/>
                <a:gd name="adj2" fmla="val 0"/>
              </a:avLst>
            </a:prstGeom>
            <a:noFill/>
            <a:ln w="19050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t-B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</a:endParaRPr>
            </a:p>
          </p:txBody>
        </p:sp>
        <p:cxnSp>
          <p:nvCxnSpPr>
            <p:cNvPr id="58" name="Straight Arrow Connector 57"/>
            <p:cNvCxnSpPr/>
            <p:nvPr/>
          </p:nvCxnSpPr>
          <p:spPr bwMode="auto">
            <a:xfrm flipH="1" flipV="1">
              <a:off x="7953375" y="5194592"/>
              <a:ext cx="343433" cy="4128"/>
            </a:xfrm>
            <a:prstGeom prst="straightConnector1">
              <a:avLst/>
            </a:prstGeom>
            <a:solidFill>
              <a:schemeClr val="hlink"/>
            </a:solidFill>
            <a:ln w="19050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sp>
        <p:nvSpPr>
          <p:cNvPr id="60" name="Cross 59"/>
          <p:cNvSpPr/>
          <p:nvPr/>
        </p:nvSpPr>
        <p:spPr bwMode="auto">
          <a:xfrm rot="2516301">
            <a:off x="8711450" y="3207945"/>
            <a:ext cx="407244" cy="408707"/>
          </a:xfrm>
          <a:prstGeom prst="plus">
            <a:avLst>
              <a:gd name="adj" fmla="val 38098"/>
            </a:avLst>
          </a:prstGeom>
          <a:solidFill>
            <a:srgbClr val="FF0000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2400" dirty="0" smtClean="0"/>
              <a:t>Conflito em Planejamento de Ordem Parcial</a:t>
            </a:r>
            <a:endParaRPr lang="pt-BR" sz="24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pt-BR" sz="2400" dirty="0" smtClean="0"/>
              <a:t>Um </a:t>
            </a:r>
            <a:r>
              <a:rPr lang="pt-BR" sz="2400" b="1" dirty="0" smtClean="0"/>
              <a:t>conflito</a:t>
            </a:r>
            <a:r>
              <a:rPr lang="pt-BR" sz="2400" dirty="0" smtClean="0"/>
              <a:t> ocorre quando os efeitos de uma ação põem em risco as pré-condições de outra ação. </a:t>
            </a:r>
          </a:p>
          <a:p>
            <a:endParaRPr lang="pt-BR" sz="2400" dirty="0" smtClean="0"/>
          </a:p>
          <a:p>
            <a:pPr lvl="1"/>
            <a:r>
              <a:rPr lang="pt-BR" sz="2000" dirty="0" smtClean="0"/>
              <a:t>No caso anterior, os operadores </a:t>
            </a:r>
            <a:r>
              <a:rPr lang="pt-BR" sz="2000" dirty="0" err="1" smtClean="0"/>
              <a:t>Go</a:t>
            </a:r>
            <a:r>
              <a:rPr lang="pt-BR" sz="2000" dirty="0" smtClean="0"/>
              <a:t>(HWS) e </a:t>
            </a:r>
            <a:r>
              <a:rPr lang="pt-BR" sz="2000" dirty="0" err="1" smtClean="0"/>
              <a:t>Go</a:t>
            </a:r>
            <a:r>
              <a:rPr lang="pt-BR" sz="2000" dirty="0" smtClean="0"/>
              <a:t>(SM) apagam </a:t>
            </a:r>
            <a:r>
              <a:rPr lang="pt-BR" sz="2000" dirty="0" err="1" smtClean="0"/>
              <a:t>At</a:t>
            </a:r>
            <a:r>
              <a:rPr lang="pt-BR" sz="2000" dirty="0" smtClean="0"/>
              <a:t>(Home).</a:t>
            </a:r>
          </a:p>
          <a:p>
            <a:pPr lvl="1"/>
            <a:endParaRPr lang="pt-B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Solução de Conflitos</a:t>
            </a:r>
            <a:endParaRPr lang="pt-BR" dirty="0"/>
          </a:p>
        </p:txBody>
      </p:sp>
      <p:pic>
        <p:nvPicPr>
          <p:cNvPr id="4" name="Picture 2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3173538" y="2347590"/>
            <a:ext cx="2910630" cy="3385666"/>
          </a:xfrm>
          <a:prstGeom prst="rect">
            <a:avLst/>
          </a:prstGeom>
          <a:noFill/>
          <a:ln/>
        </p:spPr>
      </p:pic>
      <p:sp>
        <p:nvSpPr>
          <p:cNvPr id="5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755576" y="1628800"/>
            <a:ext cx="4176464" cy="4104456"/>
          </a:xfrm>
        </p:spPr>
        <p:txBody>
          <a:bodyPr/>
          <a:lstStyle/>
          <a:p>
            <a:r>
              <a:rPr lang="pt-BR" sz="2400" dirty="0" smtClean="0"/>
              <a:t>Demotion e Promotion</a:t>
            </a:r>
            <a:endParaRPr lang="pt-BR" sz="2000" dirty="0" smtClean="0"/>
          </a:p>
          <a:p>
            <a:pPr lvl="1"/>
            <a:endParaRPr lang="pt-B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Exemplo</a:t>
            </a:r>
            <a:endParaRPr lang="pt-BR" dirty="0"/>
          </a:p>
        </p:txBody>
      </p:sp>
      <p:grpSp>
        <p:nvGrpSpPr>
          <p:cNvPr id="42" name="Group 41"/>
          <p:cNvGrpSpPr/>
          <p:nvPr/>
        </p:nvGrpSpPr>
        <p:grpSpPr>
          <a:xfrm>
            <a:off x="1194048" y="1382678"/>
            <a:ext cx="6518641" cy="4566602"/>
            <a:chOff x="762000" y="917575"/>
            <a:chExt cx="8153400" cy="5711825"/>
          </a:xfrm>
        </p:grpSpPr>
        <p:sp>
          <p:nvSpPr>
            <p:cNvPr id="4" name="Rectangle 3"/>
            <p:cNvSpPr>
              <a:spLocks noChangeArrowheads="1"/>
            </p:cNvSpPr>
            <p:nvPr/>
          </p:nvSpPr>
          <p:spPr bwMode="auto">
            <a:xfrm>
              <a:off x="4433888" y="917575"/>
              <a:ext cx="1517650" cy="361950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algn="ctr" eaLnBrk="0" hangingPunct="0"/>
              <a:r>
                <a:rPr lang="pt-BR" sz="1400" b="1" i="1">
                  <a:solidFill>
                    <a:schemeClr val="bg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n-lt"/>
                </a:rPr>
                <a:t>Start</a:t>
              </a:r>
            </a:p>
          </p:txBody>
        </p:sp>
        <p:sp>
          <p:nvSpPr>
            <p:cNvPr id="5" name="Rectangle 4"/>
            <p:cNvSpPr>
              <a:spLocks noChangeArrowheads="1"/>
            </p:cNvSpPr>
            <p:nvPr/>
          </p:nvSpPr>
          <p:spPr bwMode="auto">
            <a:xfrm>
              <a:off x="990600" y="1930400"/>
              <a:ext cx="1519238" cy="360363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algn="ctr" eaLnBrk="0" hangingPunct="0"/>
              <a:r>
                <a:rPr lang="pt-BR" sz="1400" b="1" i="1" dirty="0">
                  <a:solidFill>
                    <a:schemeClr val="bg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n-lt"/>
                </a:rPr>
                <a:t>Go(HWS)</a:t>
              </a:r>
            </a:p>
          </p:txBody>
        </p:sp>
        <p:sp>
          <p:nvSpPr>
            <p:cNvPr id="6" name="Rectangle 5"/>
            <p:cNvSpPr>
              <a:spLocks noChangeArrowheads="1"/>
            </p:cNvSpPr>
            <p:nvPr/>
          </p:nvSpPr>
          <p:spPr bwMode="auto">
            <a:xfrm>
              <a:off x="819150" y="3376613"/>
              <a:ext cx="1517650" cy="360362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algn="ctr" eaLnBrk="0" hangingPunct="0"/>
              <a:r>
                <a:rPr lang="pt-BR" sz="1400" b="1" i="1" dirty="0">
                  <a:solidFill>
                    <a:schemeClr val="bg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n-lt"/>
                </a:rPr>
                <a:t>Buy(Drill)</a:t>
              </a:r>
            </a:p>
          </p:txBody>
        </p:sp>
        <p:sp>
          <p:nvSpPr>
            <p:cNvPr id="7" name="Rectangle 6"/>
            <p:cNvSpPr>
              <a:spLocks noChangeArrowheads="1"/>
            </p:cNvSpPr>
            <p:nvPr/>
          </p:nvSpPr>
          <p:spPr bwMode="auto">
            <a:xfrm>
              <a:off x="6746875" y="2941638"/>
              <a:ext cx="1517650" cy="361950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algn="ctr" eaLnBrk="0" hangingPunct="0"/>
              <a:r>
                <a:rPr lang="pt-BR" sz="1400" b="1" i="1" dirty="0">
                  <a:solidFill>
                    <a:schemeClr val="bg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n-lt"/>
                </a:rPr>
                <a:t>Go(SM)</a:t>
              </a: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auto">
            <a:xfrm>
              <a:off x="2843213" y="4316413"/>
              <a:ext cx="1517650" cy="360362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algn="ctr" eaLnBrk="0" hangingPunct="0"/>
              <a:r>
                <a:rPr lang="pt-BR" sz="1400" b="1" i="1" dirty="0">
                  <a:solidFill>
                    <a:schemeClr val="bg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n-lt"/>
                </a:rPr>
                <a:t>Buy(Milk)</a:t>
              </a:r>
            </a:p>
          </p:txBody>
        </p:sp>
        <p:sp>
          <p:nvSpPr>
            <p:cNvPr id="9" name="Rectangle 8"/>
            <p:cNvSpPr>
              <a:spLocks noChangeArrowheads="1"/>
            </p:cNvSpPr>
            <p:nvPr/>
          </p:nvSpPr>
          <p:spPr bwMode="auto">
            <a:xfrm>
              <a:off x="5229225" y="4316413"/>
              <a:ext cx="1517650" cy="360362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algn="ctr" eaLnBrk="0" hangingPunct="0"/>
              <a:r>
                <a:rPr lang="pt-BR" sz="1400" b="1" i="1" dirty="0">
                  <a:solidFill>
                    <a:schemeClr val="bg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n-lt"/>
                </a:rPr>
                <a:t>Buy(Ban.)</a:t>
              </a:r>
            </a:p>
          </p:txBody>
        </p:sp>
        <p:sp>
          <p:nvSpPr>
            <p:cNvPr id="10" name="Rectangle 9"/>
            <p:cNvSpPr>
              <a:spLocks noChangeArrowheads="1"/>
            </p:cNvSpPr>
            <p:nvPr/>
          </p:nvSpPr>
          <p:spPr bwMode="auto">
            <a:xfrm>
              <a:off x="7397750" y="4316413"/>
              <a:ext cx="1517650" cy="360362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algn="ctr" eaLnBrk="0" hangingPunct="0"/>
              <a:r>
                <a:rPr lang="pt-BR" sz="1400" b="1" i="1" dirty="0">
                  <a:solidFill>
                    <a:schemeClr val="bg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n-lt"/>
                </a:rPr>
                <a:t>Go(Home)</a:t>
              </a:r>
            </a:p>
          </p:txBody>
        </p:sp>
        <p:sp>
          <p:nvSpPr>
            <p:cNvPr id="11" name="Rectangle 10"/>
            <p:cNvSpPr>
              <a:spLocks noChangeArrowheads="1"/>
            </p:cNvSpPr>
            <p:nvPr/>
          </p:nvSpPr>
          <p:spPr bwMode="auto">
            <a:xfrm>
              <a:off x="4289425" y="6267450"/>
              <a:ext cx="1517650" cy="361950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algn="ctr" eaLnBrk="0" hangingPunct="0"/>
              <a:r>
                <a:rPr lang="pt-BR" sz="1400" b="1" i="1" dirty="0">
                  <a:solidFill>
                    <a:schemeClr val="bg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n-lt"/>
                </a:rPr>
                <a:t>Finish</a:t>
              </a:r>
            </a:p>
          </p:txBody>
        </p:sp>
        <p:sp>
          <p:nvSpPr>
            <p:cNvPr id="12" name="Rectangle 11"/>
            <p:cNvSpPr>
              <a:spLocks noChangeArrowheads="1"/>
            </p:cNvSpPr>
            <p:nvPr/>
          </p:nvSpPr>
          <p:spPr bwMode="auto">
            <a:xfrm>
              <a:off x="1384202" y="1639888"/>
              <a:ext cx="1098745" cy="3280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pt-BR" sz="1100">
                  <a:solidFill>
                    <a:schemeClr val="bg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n-lt"/>
                </a:rPr>
                <a:t>At(Home)</a:t>
              </a:r>
            </a:p>
          </p:txBody>
        </p:sp>
        <p:sp>
          <p:nvSpPr>
            <p:cNvPr id="13" name="Rectangle 12"/>
            <p:cNvSpPr>
              <a:spLocks noChangeArrowheads="1"/>
            </p:cNvSpPr>
            <p:nvPr/>
          </p:nvSpPr>
          <p:spPr bwMode="auto">
            <a:xfrm>
              <a:off x="762000" y="3014663"/>
              <a:ext cx="3416300" cy="3280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pPr eaLnBrk="0" hangingPunct="0"/>
              <a:r>
                <a:rPr lang="pt-BR" sz="1100" dirty="0">
                  <a:solidFill>
                    <a:schemeClr val="bg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n-lt"/>
                </a:rPr>
                <a:t>At(HWS), Sells(HWS,Drill)</a:t>
              </a:r>
            </a:p>
          </p:txBody>
        </p:sp>
        <p:sp>
          <p:nvSpPr>
            <p:cNvPr id="14" name="Rectangle 13"/>
            <p:cNvSpPr>
              <a:spLocks noChangeArrowheads="1"/>
            </p:cNvSpPr>
            <p:nvPr/>
          </p:nvSpPr>
          <p:spPr bwMode="auto">
            <a:xfrm>
              <a:off x="7067113" y="2652713"/>
              <a:ext cx="1010523" cy="3280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pt-BR" sz="1100">
                  <a:solidFill>
                    <a:schemeClr val="bg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n-lt"/>
                </a:rPr>
                <a:t>At(HWS)</a:t>
              </a:r>
            </a:p>
          </p:txBody>
        </p:sp>
        <p:sp>
          <p:nvSpPr>
            <p:cNvPr id="15" name="Rectangle 14"/>
            <p:cNvSpPr>
              <a:spLocks noChangeArrowheads="1"/>
            </p:cNvSpPr>
            <p:nvPr/>
          </p:nvSpPr>
          <p:spPr bwMode="auto">
            <a:xfrm>
              <a:off x="2603826" y="4025900"/>
              <a:ext cx="852129" cy="3280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pt-BR" sz="1100" dirty="0">
                  <a:solidFill>
                    <a:schemeClr val="bg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n-lt"/>
                </a:rPr>
                <a:t>At(SM)</a:t>
              </a:r>
            </a:p>
          </p:txBody>
        </p:sp>
        <p:sp>
          <p:nvSpPr>
            <p:cNvPr id="16" name="Rectangle 15"/>
            <p:cNvSpPr>
              <a:spLocks noChangeArrowheads="1"/>
            </p:cNvSpPr>
            <p:nvPr/>
          </p:nvSpPr>
          <p:spPr bwMode="auto">
            <a:xfrm>
              <a:off x="3266166" y="4025900"/>
              <a:ext cx="1487715" cy="3280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pt-BR" sz="1100" dirty="0">
                  <a:solidFill>
                    <a:schemeClr val="bg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n-lt"/>
                </a:rPr>
                <a:t>Sells(SM,Milk)</a:t>
              </a:r>
            </a:p>
          </p:txBody>
        </p:sp>
        <p:sp>
          <p:nvSpPr>
            <p:cNvPr id="17" name="Rectangle 16"/>
            <p:cNvSpPr>
              <a:spLocks noChangeArrowheads="1"/>
            </p:cNvSpPr>
            <p:nvPr/>
          </p:nvSpPr>
          <p:spPr bwMode="auto">
            <a:xfrm>
              <a:off x="7779724" y="4025900"/>
              <a:ext cx="852129" cy="3280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pt-BR" sz="1100">
                  <a:solidFill>
                    <a:schemeClr val="bg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n-lt"/>
                </a:rPr>
                <a:t>At(SM)</a:t>
              </a:r>
            </a:p>
          </p:txBody>
        </p:sp>
        <p:sp>
          <p:nvSpPr>
            <p:cNvPr id="18" name="Rectangle 17"/>
            <p:cNvSpPr>
              <a:spLocks noChangeArrowheads="1"/>
            </p:cNvSpPr>
            <p:nvPr/>
          </p:nvSpPr>
          <p:spPr bwMode="auto">
            <a:xfrm>
              <a:off x="6108601" y="5978525"/>
              <a:ext cx="1098745" cy="3280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pt-BR" sz="1100">
                  <a:solidFill>
                    <a:schemeClr val="bg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n-lt"/>
                </a:rPr>
                <a:t>At(Home)</a:t>
              </a:r>
            </a:p>
          </p:txBody>
        </p:sp>
        <p:sp>
          <p:nvSpPr>
            <p:cNvPr id="19" name="Rectangle 18"/>
            <p:cNvSpPr>
              <a:spLocks noChangeArrowheads="1"/>
            </p:cNvSpPr>
            <p:nvPr/>
          </p:nvSpPr>
          <p:spPr bwMode="auto">
            <a:xfrm>
              <a:off x="4987082" y="4025900"/>
              <a:ext cx="852129" cy="3280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pt-BR" sz="1100" dirty="0">
                  <a:solidFill>
                    <a:schemeClr val="bg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n-lt"/>
                </a:rPr>
                <a:t>At(SM)</a:t>
              </a:r>
            </a:p>
          </p:txBody>
        </p:sp>
        <p:sp>
          <p:nvSpPr>
            <p:cNvPr id="20" name="Rectangle 19"/>
            <p:cNvSpPr>
              <a:spLocks noChangeArrowheads="1"/>
            </p:cNvSpPr>
            <p:nvPr/>
          </p:nvSpPr>
          <p:spPr bwMode="auto">
            <a:xfrm>
              <a:off x="5688611" y="4025900"/>
              <a:ext cx="1541851" cy="3280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pt-BR" sz="1100">
                  <a:solidFill>
                    <a:schemeClr val="bg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n-lt"/>
                </a:rPr>
                <a:t>Sells(SM,Ban.)</a:t>
              </a:r>
            </a:p>
          </p:txBody>
        </p:sp>
        <p:sp>
          <p:nvSpPr>
            <p:cNvPr id="21" name="Rectangle 20"/>
            <p:cNvSpPr>
              <a:spLocks noChangeArrowheads="1"/>
            </p:cNvSpPr>
            <p:nvPr/>
          </p:nvSpPr>
          <p:spPr bwMode="auto">
            <a:xfrm>
              <a:off x="3820353" y="5978525"/>
              <a:ext cx="1188970" cy="3280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pt-BR" sz="1100" dirty="0">
                  <a:solidFill>
                    <a:schemeClr val="bg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n-lt"/>
                </a:rPr>
                <a:t>Have(Milk)</a:t>
              </a:r>
            </a:p>
          </p:txBody>
        </p:sp>
        <p:sp>
          <p:nvSpPr>
            <p:cNvPr id="22" name="Rectangle 21"/>
            <p:cNvSpPr>
              <a:spLocks noChangeArrowheads="1"/>
            </p:cNvSpPr>
            <p:nvPr/>
          </p:nvSpPr>
          <p:spPr bwMode="auto">
            <a:xfrm>
              <a:off x="5012486" y="5978525"/>
              <a:ext cx="1243105" cy="3280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pt-BR" sz="1100" dirty="0">
                  <a:solidFill>
                    <a:schemeClr val="bg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n-lt"/>
                </a:rPr>
                <a:t>Have(Ban.)</a:t>
              </a:r>
            </a:p>
          </p:txBody>
        </p:sp>
        <p:sp>
          <p:nvSpPr>
            <p:cNvPr id="23" name="Rectangle 22"/>
            <p:cNvSpPr>
              <a:spLocks noChangeArrowheads="1"/>
            </p:cNvSpPr>
            <p:nvPr/>
          </p:nvSpPr>
          <p:spPr bwMode="auto">
            <a:xfrm>
              <a:off x="2725729" y="5978525"/>
              <a:ext cx="1196990" cy="3280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pt-BR" sz="1100">
                  <a:solidFill>
                    <a:schemeClr val="bg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n-lt"/>
                </a:rPr>
                <a:t>Have(Drill)</a:t>
              </a:r>
            </a:p>
          </p:txBody>
        </p:sp>
        <p:sp>
          <p:nvSpPr>
            <p:cNvPr id="24" name="Freeform 23"/>
            <p:cNvSpPr>
              <a:spLocks/>
            </p:cNvSpPr>
            <p:nvPr/>
          </p:nvSpPr>
          <p:spPr bwMode="auto">
            <a:xfrm>
              <a:off x="2003425" y="1279525"/>
              <a:ext cx="3192463" cy="361950"/>
            </a:xfrm>
            <a:custGeom>
              <a:avLst/>
              <a:gdLst/>
              <a:ahLst/>
              <a:cxnLst>
                <a:cxn ang="0">
                  <a:pos x="2118" y="0"/>
                </a:cxn>
                <a:cxn ang="0">
                  <a:pos x="2113" y="11"/>
                </a:cxn>
                <a:cxn ang="0">
                  <a:pos x="2093" y="22"/>
                </a:cxn>
                <a:cxn ang="0">
                  <a:pos x="2068" y="33"/>
                </a:cxn>
                <a:cxn ang="0">
                  <a:pos x="2027" y="44"/>
                </a:cxn>
                <a:cxn ang="0">
                  <a:pos x="1977" y="54"/>
                </a:cxn>
                <a:cxn ang="0">
                  <a:pos x="1922" y="64"/>
                </a:cxn>
                <a:cxn ang="0">
                  <a:pos x="1856" y="74"/>
                </a:cxn>
                <a:cxn ang="0">
                  <a:pos x="1786" y="83"/>
                </a:cxn>
                <a:cxn ang="0">
                  <a:pos x="1705" y="92"/>
                </a:cxn>
                <a:cxn ang="0">
                  <a:pos x="1625" y="98"/>
                </a:cxn>
                <a:cxn ang="0">
                  <a:pos x="1444" y="110"/>
                </a:cxn>
                <a:cxn ang="0">
                  <a:pos x="1252" y="118"/>
                </a:cxn>
                <a:cxn ang="0">
                  <a:pos x="1157" y="121"/>
                </a:cxn>
                <a:cxn ang="0">
                  <a:pos x="1056" y="121"/>
                </a:cxn>
                <a:cxn ang="0">
                  <a:pos x="956" y="122"/>
                </a:cxn>
                <a:cxn ang="0">
                  <a:pos x="860" y="123"/>
                </a:cxn>
                <a:cxn ang="0">
                  <a:pos x="669" y="130"/>
                </a:cxn>
                <a:cxn ang="0">
                  <a:pos x="488" y="143"/>
                </a:cxn>
                <a:cxn ang="0">
                  <a:pos x="407" y="150"/>
                </a:cxn>
                <a:cxn ang="0">
                  <a:pos x="332" y="158"/>
                </a:cxn>
                <a:cxn ang="0">
                  <a:pos x="261" y="166"/>
                </a:cxn>
                <a:cxn ang="0">
                  <a:pos x="196" y="176"/>
                </a:cxn>
                <a:cxn ang="0">
                  <a:pos x="140" y="186"/>
                </a:cxn>
                <a:cxn ang="0">
                  <a:pos x="90" y="195"/>
                </a:cxn>
                <a:cxn ang="0">
                  <a:pos x="50" y="206"/>
                </a:cxn>
                <a:cxn ang="0">
                  <a:pos x="25" y="217"/>
                </a:cxn>
                <a:cxn ang="0">
                  <a:pos x="5" y="229"/>
                </a:cxn>
                <a:cxn ang="0">
                  <a:pos x="0" y="240"/>
                </a:cxn>
              </a:cxnLst>
              <a:rect l="0" t="0" r="r" b="b"/>
              <a:pathLst>
                <a:path w="2119" h="241">
                  <a:moveTo>
                    <a:pt x="2118" y="0"/>
                  </a:moveTo>
                  <a:lnTo>
                    <a:pt x="2113" y="11"/>
                  </a:lnTo>
                  <a:lnTo>
                    <a:pt x="2093" y="22"/>
                  </a:lnTo>
                  <a:lnTo>
                    <a:pt x="2068" y="33"/>
                  </a:lnTo>
                  <a:lnTo>
                    <a:pt x="2027" y="44"/>
                  </a:lnTo>
                  <a:lnTo>
                    <a:pt x="1977" y="54"/>
                  </a:lnTo>
                  <a:lnTo>
                    <a:pt x="1922" y="64"/>
                  </a:lnTo>
                  <a:lnTo>
                    <a:pt x="1856" y="74"/>
                  </a:lnTo>
                  <a:lnTo>
                    <a:pt x="1786" y="83"/>
                  </a:lnTo>
                  <a:lnTo>
                    <a:pt x="1705" y="92"/>
                  </a:lnTo>
                  <a:lnTo>
                    <a:pt x="1625" y="98"/>
                  </a:lnTo>
                  <a:lnTo>
                    <a:pt x="1444" y="110"/>
                  </a:lnTo>
                  <a:lnTo>
                    <a:pt x="1252" y="118"/>
                  </a:lnTo>
                  <a:lnTo>
                    <a:pt x="1157" y="121"/>
                  </a:lnTo>
                  <a:lnTo>
                    <a:pt x="1056" y="121"/>
                  </a:lnTo>
                  <a:lnTo>
                    <a:pt x="956" y="122"/>
                  </a:lnTo>
                  <a:lnTo>
                    <a:pt x="860" y="123"/>
                  </a:lnTo>
                  <a:lnTo>
                    <a:pt x="669" y="130"/>
                  </a:lnTo>
                  <a:lnTo>
                    <a:pt x="488" y="143"/>
                  </a:lnTo>
                  <a:lnTo>
                    <a:pt x="407" y="150"/>
                  </a:lnTo>
                  <a:lnTo>
                    <a:pt x="332" y="158"/>
                  </a:lnTo>
                  <a:lnTo>
                    <a:pt x="261" y="166"/>
                  </a:lnTo>
                  <a:lnTo>
                    <a:pt x="196" y="176"/>
                  </a:lnTo>
                  <a:lnTo>
                    <a:pt x="140" y="186"/>
                  </a:lnTo>
                  <a:lnTo>
                    <a:pt x="90" y="195"/>
                  </a:lnTo>
                  <a:lnTo>
                    <a:pt x="50" y="206"/>
                  </a:lnTo>
                  <a:lnTo>
                    <a:pt x="25" y="217"/>
                  </a:lnTo>
                  <a:lnTo>
                    <a:pt x="5" y="229"/>
                  </a:lnTo>
                  <a:lnTo>
                    <a:pt x="0" y="240"/>
                  </a:lnTo>
                </a:path>
              </a:pathLst>
            </a:custGeom>
            <a:noFill/>
            <a:ln w="50800" cap="rnd" cmpd="sng">
              <a:solidFill>
                <a:srgbClr val="000000"/>
              </a:solidFill>
              <a:prstDash val="solid"/>
              <a:round/>
              <a:headEnd type="none" w="sm" len="sm"/>
              <a:tailEnd type="stealth" w="med" len="med"/>
            </a:ln>
            <a:effectLst/>
          </p:spPr>
          <p:txBody>
            <a:bodyPr/>
            <a:lstStyle/>
            <a:p>
              <a:endParaRPr lang="pt-BR" sz="1100">
                <a:solidFill>
                  <a:schemeClr val="bg2"/>
                </a:solidFill>
                <a:latin typeface="+mn-lt"/>
              </a:endParaRPr>
            </a:p>
          </p:txBody>
        </p:sp>
        <p:sp>
          <p:nvSpPr>
            <p:cNvPr id="25" name="Freeform 24"/>
            <p:cNvSpPr>
              <a:spLocks/>
            </p:cNvSpPr>
            <p:nvPr/>
          </p:nvSpPr>
          <p:spPr bwMode="auto">
            <a:xfrm>
              <a:off x="1295400" y="2286000"/>
              <a:ext cx="300038" cy="7270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" y="46"/>
                </a:cxn>
                <a:cxn ang="0">
                  <a:pos x="10" y="89"/>
                </a:cxn>
                <a:cxn ang="0">
                  <a:pos x="19" y="128"/>
                </a:cxn>
                <a:cxn ang="0">
                  <a:pos x="30" y="165"/>
                </a:cxn>
                <a:cxn ang="0">
                  <a:pos x="46" y="197"/>
                </a:cxn>
                <a:cxn ang="0">
                  <a:pos x="63" y="219"/>
                </a:cxn>
                <a:cxn ang="0">
                  <a:pos x="82" y="234"/>
                </a:cxn>
                <a:cxn ang="0">
                  <a:pos x="101" y="239"/>
                </a:cxn>
                <a:cxn ang="0">
                  <a:pos x="119" y="245"/>
                </a:cxn>
                <a:cxn ang="0">
                  <a:pos x="137" y="259"/>
                </a:cxn>
                <a:cxn ang="0">
                  <a:pos x="154" y="285"/>
                </a:cxn>
                <a:cxn ang="0">
                  <a:pos x="169" y="313"/>
                </a:cxn>
                <a:cxn ang="0">
                  <a:pos x="180" y="350"/>
                </a:cxn>
                <a:cxn ang="0">
                  <a:pos x="192" y="393"/>
                </a:cxn>
                <a:cxn ang="0">
                  <a:pos x="197" y="436"/>
                </a:cxn>
                <a:cxn ang="0">
                  <a:pos x="199" y="481"/>
                </a:cxn>
              </a:cxnLst>
              <a:rect l="0" t="0" r="r" b="b"/>
              <a:pathLst>
                <a:path w="200" h="482">
                  <a:moveTo>
                    <a:pt x="0" y="0"/>
                  </a:moveTo>
                  <a:lnTo>
                    <a:pt x="2" y="46"/>
                  </a:lnTo>
                  <a:lnTo>
                    <a:pt x="10" y="89"/>
                  </a:lnTo>
                  <a:lnTo>
                    <a:pt x="19" y="128"/>
                  </a:lnTo>
                  <a:lnTo>
                    <a:pt x="30" y="165"/>
                  </a:lnTo>
                  <a:lnTo>
                    <a:pt x="46" y="197"/>
                  </a:lnTo>
                  <a:lnTo>
                    <a:pt x="63" y="219"/>
                  </a:lnTo>
                  <a:lnTo>
                    <a:pt x="82" y="234"/>
                  </a:lnTo>
                  <a:lnTo>
                    <a:pt x="101" y="239"/>
                  </a:lnTo>
                  <a:lnTo>
                    <a:pt x="119" y="245"/>
                  </a:lnTo>
                  <a:lnTo>
                    <a:pt x="137" y="259"/>
                  </a:lnTo>
                  <a:lnTo>
                    <a:pt x="154" y="285"/>
                  </a:lnTo>
                  <a:lnTo>
                    <a:pt x="169" y="313"/>
                  </a:lnTo>
                  <a:lnTo>
                    <a:pt x="180" y="350"/>
                  </a:lnTo>
                  <a:lnTo>
                    <a:pt x="192" y="393"/>
                  </a:lnTo>
                  <a:lnTo>
                    <a:pt x="197" y="436"/>
                  </a:lnTo>
                  <a:lnTo>
                    <a:pt x="199" y="481"/>
                  </a:lnTo>
                </a:path>
              </a:pathLst>
            </a:custGeom>
            <a:noFill/>
            <a:ln w="50800" cap="rnd" cmpd="sng">
              <a:solidFill>
                <a:srgbClr val="000000"/>
              </a:solidFill>
              <a:prstDash val="solid"/>
              <a:round/>
              <a:headEnd type="none" w="sm" len="sm"/>
              <a:tailEnd type="stealth" w="med" len="med"/>
            </a:ln>
            <a:effectLst/>
          </p:spPr>
          <p:txBody>
            <a:bodyPr/>
            <a:lstStyle/>
            <a:p>
              <a:endParaRPr lang="pt-BR" sz="1100">
                <a:solidFill>
                  <a:schemeClr val="bg2"/>
                </a:solidFill>
                <a:latin typeface="+mn-lt"/>
              </a:endParaRPr>
            </a:p>
          </p:txBody>
        </p:sp>
        <p:sp>
          <p:nvSpPr>
            <p:cNvPr id="26" name="Freeform 25"/>
            <p:cNvSpPr>
              <a:spLocks/>
            </p:cNvSpPr>
            <p:nvPr/>
          </p:nvSpPr>
          <p:spPr bwMode="auto">
            <a:xfrm>
              <a:off x="7504113" y="3302000"/>
              <a:ext cx="682625" cy="7270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" y="47"/>
                </a:cxn>
                <a:cxn ang="0">
                  <a:pos x="17" y="90"/>
                </a:cxn>
                <a:cxn ang="0">
                  <a:pos x="42" y="129"/>
                </a:cxn>
                <a:cxn ang="0">
                  <a:pos x="74" y="165"/>
                </a:cxn>
                <a:cxn ang="0">
                  <a:pos x="107" y="196"/>
                </a:cxn>
                <a:cxn ang="0">
                  <a:pos x="140" y="219"/>
                </a:cxn>
                <a:cxn ang="0">
                  <a:pos x="181" y="235"/>
                </a:cxn>
                <a:cxn ang="0">
                  <a:pos x="222" y="239"/>
                </a:cxn>
                <a:cxn ang="0">
                  <a:pos x="263" y="243"/>
                </a:cxn>
                <a:cxn ang="0">
                  <a:pos x="304" y="259"/>
                </a:cxn>
                <a:cxn ang="0">
                  <a:pos x="345" y="282"/>
                </a:cxn>
                <a:cxn ang="0">
                  <a:pos x="378" y="314"/>
                </a:cxn>
                <a:cxn ang="0">
                  <a:pos x="411" y="353"/>
                </a:cxn>
                <a:cxn ang="0">
                  <a:pos x="436" y="392"/>
                </a:cxn>
                <a:cxn ang="0">
                  <a:pos x="444" y="435"/>
                </a:cxn>
                <a:cxn ang="0">
                  <a:pos x="452" y="482"/>
                </a:cxn>
              </a:cxnLst>
              <a:rect l="0" t="0" r="r" b="b"/>
              <a:pathLst>
                <a:path w="453" h="483">
                  <a:moveTo>
                    <a:pt x="0" y="0"/>
                  </a:moveTo>
                  <a:lnTo>
                    <a:pt x="9" y="47"/>
                  </a:lnTo>
                  <a:lnTo>
                    <a:pt x="17" y="90"/>
                  </a:lnTo>
                  <a:lnTo>
                    <a:pt x="42" y="129"/>
                  </a:lnTo>
                  <a:lnTo>
                    <a:pt x="74" y="165"/>
                  </a:lnTo>
                  <a:lnTo>
                    <a:pt x="107" y="196"/>
                  </a:lnTo>
                  <a:lnTo>
                    <a:pt x="140" y="219"/>
                  </a:lnTo>
                  <a:lnTo>
                    <a:pt x="181" y="235"/>
                  </a:lnTo>
                  <a:lnTo>
                    <a:pt x="222" y="239"/>
                  </a:lnTo>
                  <a:lnTo>
                    <a:pt x="263" y="243"/>
                  </a:lnTo>
                  <a:lnTo>
                    <a:pt x="304" y="259"/>
                  </a:lnTo>
                  <a:lnTo>
                    <a:pt x="345" y="282"/>
                  </a:lnTo>
                  <a:lnTo>
                    <a:pt x="378" y="314"/>
                  </a:lnTo>
                  <a:lnTo>
                    <a:pt x="411" y="353"/>
                  </a:lnTo>
                  <a:lnTo>
                    <a:pt x="436" y="392"/>
                  </a:lnTo>
                  <a:lnTo>
                    <a:pt x="444" y="435"/>
                  </a:lnTo>
                  <a:lnTo>
                    <a:pt x="452" y="482"/>
                  </a:lnTo>
                </a:path>
              </a:pathLst>
            </a:custGeom>
            <a:noFill/>
            <a:ln w="50800" cap="rnd" cmpd="sng">
              <a:solidFill>
                <a:srgbClr val="000000"/>
              </a:solidFill>
              <a:prstDash val="solid"/>
              <a:round/>
              <a:headEnd type="none" w="sm" len="sm"/>
              <a:tailEnd type="stealth" w="med" len="med"/>
            </a:ln>
            <a:effectLst/>
          </p:spPr>
          <p:txBody>
            <a:bodyPr/>
            <a:lstStyle/>
            <a:p>
              <a:endParaRPr lang="pt-BR" sz="1100">
                <a:solidFill>
                  <a:schemeClr val="bg2"/>
                </a:solidFill>
                <a:latin typeface="+mn-lt"/>
              </a:endParaRPr>
            </a:p>
          </p:txBody>
        </p:sp>
        <p:sp>
          <p:nvSpPr>
            <p:cNvPr id="27" name="Freeform 26"/>
            <p:cNvSpPr>
              <a:spLocks/>
            </p:cNvSpPr>
            <p:nvPr/>
          </p:nvSpPr>
          <p:spPr bwMode="auto">
            <a:xfrm>
              <a:off x="3968750" y="3124200"/>
              <a:ext cx="2781300" cy="904875"/>
            </a:xfrm>
            <a:custGeom>
              <a:avLst/>
              <a:gdLst/>
              <a:ahLst/>
              <a:cxnLst>
                <a:cxn ang="0">
                  <a:pos x="1845" y="0"/>
                </a:cxn>
                <a:cxn ang="0">
                  <a:pos x="1671" y="4"/>
                </a:cxn>
                <a:cxn ang="0">
                  <a:pos x="1504" y="12"/>
                </a:cxn>
                <a:cxn ang="0">
                  <a:pos x="1330" y="32"/>
                </a:cxn>
                <a:cxn ang="0">
                  <a:pos x="1170" y="51"/>
                </a:cxn>
                <a:cxn ang="0">
                  <a:pos x="1010" y="79"/>
                </a:cxn>
                <a:cxn ang="0">
                  <a:pos x="856" y="110"/>
                </a:cxn>
                <a:cxn ang="0">
                  <a:pos x="709" y="145"/>
                </a:cxn>
                <a:cxn ang="0">
                  <a:pos x="575" y="189"/>
                </a:cxn>
                <a:cxn ang="0">
                  <a:pos x="455" y="232"/>
                </a:cxn>
                <a:cxn ang="0">
                  <a:pos x="341" y="279"/>
                </a:cxn>
                <a:cxn ang="0">
                  <a:pos x="241" y="326"/>
                </a:cxn>
                <a:cxn ang="0">
                  <a:pos x="161" y="381"/>
                </a:cxn>
                <a:cxn ang="0">
                  <a:pos x="94" y="432"/>
                </a:cxn>
                <a:cxn ang="0">
                  <a:pos x="41" y="486"/>
                </a:cxn>
                <a:cxn ang="0">
                  <a:pos x="14" y="545"/>
                </a:cxn>
                <a:cxn ang="0">
                  <a:pos x="0" y="600"/>
                </a:cxn>
              </a:cxnLst>
              <a:rect l="0" t="0" r="r" b="b"/>
              <a:pathLst>
                <a:path w="1846" h="601">
                  <a:moveTo>
                    <a:pt x="1845" y="0"/>
                  </a:moveTo>
                  <a:lnTo>
                    <a:pt x="1671" y="4"/>
                  </a:lnTo>
                  <a:lnTo>
                    <a:pt x="1504" y="12"/>
                  </a:lnTo>
                  <a:lnTo>
                    <a:pt x="1330" y="32"/>
                  </a:lnTo>
                  <a:lnTo>
                    <a:pt x="1170" y="51"/>
                  </a:lnTo>
                  <a:lnTo>
                    <a:pt x="1010" y="79"/>
                  </a:lnTo>
                  <a:lnTo>
                    <a:pt x="856" y="110"/>
                  </a:lnTo>
                  <a:lnTo>
                    <a:pt x="709" y="145"/>
                  </a:lnTo>
                  <a:lnTo>
                    <a:pt x="575" y="189"/>
                  </a:lnTo>
                  <a:lnTo>
                    <a:pt x="455" y="232"/>
                  </a:lnTo>
                  <a:lnTo>
                    <a:pt x="341" y="279"/>
                  </a:lnTo>
                  <a:lnTo>
                    <a:pt x="241" y="326"/>
                  </a:lnTo>
                  <a:lnTo>
                    <a:pt x="161" y="381"/>
                  </a:lnTo>
                  <a:lnTo>
                    <a:pt x="94" y="432"/>
                  </a:lnTo>
                  <a:lnTo>
                    <a:pt x="41" y="486"/>
                  </a:lnTo>
                  <a:lnTo>
                    <a:pt x="14" y="545"/>
                  </a:lnTo>
                  <a:lnTo>
                    <a:pt x="0" y="600"/>
                  </a:lnTo>
                </a:path>
              </a:pathLst>
            </a:custGeom>
            <a:noFill/>
            <a:ln w="50800" cap="rnd" cmpd="sng">
              <a:solidFill>
                <a:srgbClr val="000000"/>
              </a:solidFill>
              <a:prstDash val="solid"/>
              <a:round/>
              <a:headEnd type="none" w="sm" len="sm"/>
              <a:tailEnd type="stealth" w="med" len="med"/>
            </a:ln>
            <a:effectLst/>
          </p:spPr>
          <p:txBody>
            <a:bodyPr/>
            <a:lstStyle/>
            <a:p>
              <a:endParaRPr lang="pt-BR" sz="1100">
                <a:solidFill>
                  <a:schemeClr val="bg2"/>
                </a:solidFill>
                <a:latin typeface="+mn-lt"/>
              </a:endParaRPr>
            </a:p>
          </p:txBody>
        </p:sp>
        <p:sp>
          <p:nvSpPr>
            <p:cNvPr id="28" name="Freeform 27"/>
            <p:cNvSpPr>
              <a:spLocks/>
            </p:cNvSpPr>
            <p:nvPr/>
          </p:nvSpPr>
          <p:spPr bwMode="auto">
            <a:xfrm>
              <a:off x="6413500" y="3302000"/>
              <a:ext cx="1095375" cy="727075"/>
            </a:xfrm>
            <a:custGeom>
              <a:avLst/>
              <a:gdLst/>
              <a:ahLst/>
              <a:cxnLst>
                <a:cxn ang="0">
                  <a:pos x="726" y="0"/>
                </a:cxn>
                <a:cxn ang="0">
                  <a:pos x="719" y="47"/>
                </a:cxn>
                <a:cxn ang="0">
                  <a:pos x="696" y="90"/>
                </a:cxn>
                <a:cxn ang="0">
                  <a:pos x="659" y="129"/>
                </a:cxn>
                <a:cxn ang="0">
                  <a:pos x="614" y="165"/>
                </a:cxn>
                <a:cxn ang="0">
                  <a:pos x="561" y="196"/>
                </a:cxn>
                <a:cxn ang="0">
                  <a:pos x="501" y="219"/>
                </a:cxn>
                <a:cxn ang="0">
                  <a:pos x="434" y="235"/>
                </a:cxn>
                <a:cxn ang="0">
                  <a:pos x="366" y="239"/>
                </a:cxn>
                <a:cxn ang="0">
                  <a:pos x="299" y="243"/>
                </a:cxn>
                <a:cxn ang="0">
                  <a:pos x="232" y="259"/>
                </a:cxn>
                <a:cxn ang="0">
                  <a:pos x="172" y="282"/>
                </a:cxn>
                <a:cxn ang="0">
                  <a:pos x="112" y="314"/>
                </a:cxn>
                <a:cxn ang="0">
                  <a:pos x="67" y="353"/>
                </a:cxn>
                <a:cxn ang="0">
                  <a:pos x="29" y="392"/>
                </a:cxn>
                <a:cxn ang="0">
                  <a:pos x="7" y="435"/>
                </a:cxn>
                <a:cxn ang="0">
                  <a:pos x="0" y="482"/>
                </a:cxn>
              </a:cxnLst>
              <a:rect l="0" t="0" r="r" b="b"/>
              <a:pathLst>
                <a:path w="727" h="483">
                  <a:moveTo>
                    <a:pt x="726" y="0"/>
                  </a:moveTo>
                  <a:lnTo>
                    <a:pt x="719" y="47"/>
                  </a:lnTo>
                  <a:lnTo>
                    <a:pt x="696" y="90"/>
                  </a:lnTo>
                  <a:lnTo>
                    <a:pt x="659" y="129"/>
                  </a:lnTo>
                  <a:lnTo>
                    <a:pt x="614" y="165"/>
                  </a:lnTo>
                  <a:lnTo>
                    <a:pt x="561" y="196"/>
                  </a:lnTo>
                  <a:lnTo>
                    <a:pt x="501" y="219"/>
                  </a:lnTo>
                  <a:lnTo>
                    <a:pt x="434" y="235"/>
                  </a:lnTo>
                  <a:lnTo>
                    <a:pt x="366" y="239"/>
                  </a:lnTo>
                  <a:lnTo>
                    <a:pt x="299" y="243"/>
                  </a:lnTo>
                  <a:lnTo>
                    <a:pt x="232" y="259"/>
                  </a:lnTo>
                  <a:lnTo>
                    <a:pt x="172" y="282"/>
                  </a:lnTo>
                  <a:lnTo>
                    <a:pt x="112" y="314"/>
                  </a:lnTo>
                  <a:lnTo>
                    <a:pt x="67" y="353"/>
                  </a:lnTo>
                  <a:lnTo>
                    <a:pt x="29" y="392"/>
                  </a:lnTo>
                  <a:lnTo>
                    <a:pt x="7" y="435"/>
                  </a:lnTo>
                  <a:lnTo>
                    <a:pt x="0" y="482"/>
                  </a:lnTo>
                </a:path>
              </a:pathLst>
            </a:custGeom>
            <a:noFill/>
            <a:ln w="50800" cap="rnd" cmpd="sng">
              <a:solidFill>
                <a:srgbClr val="000000"/>
              </a:solidFill>
              <a:prstDash val="solid"/>
              <a:round/>
              <a:headEnd type="none" w="sm" len="sm"/>
              <a:tailEnd type="stealth" w="med" len="med"/>
            </a:ln>
            <a:effectLst/>
          </p:spPr>
          <p:txBody>
            <a:bodyPr/>
            <a:lstStyle/>
            <a:p>
              <a:endParaRPr lang="pt-BR" sz="1100">
                <a:solidFill>
                  <a:schemeClr val="bg2"/>
                </a:solidFill>
                <a:latin typeface="+mn-lt"/>
              </a:endParaRPr>
            </a:p>
          </p:txBody>
        </p:sp>
        <p:sp>
          <p:nvSpPr>
            <p:cNvPr id="29" name="Freeform 29"/>
            <p:cNvSpPr>
              <a:spLocks/>
            </p:cNvSpPr>
            <p:nvPr/>
          </p:nvSpPr>
          <p:spPr bwMode="auto">
            <a:xfrm>
              <a:off x="5599113" y="4679950"/>
              <a:ext cx="392112" cy="1301750"/>
            </a:xfrm>
            <a:custGeom>
              <a:avLst/>
              <a:gdLst/>
              <a:ahLst/>
              <a:cxnLst>
                <a:cxn ang="0">
                  <a:pos x="259" y="0"/>
                </a:cxn>
                <a:cxn ang="0">
                  <a:pos x="259" y="78"/>
                </a:cxn>
                <a:cxn ang="0">
                  <a:pos x="247" y="156"/>
                </a:cxn>
                <a:cxn ang="0">
                  <a:pos x="235" y="234"/>
                </a:cxn>
                <a:cxn ang="0">
                  <a:pos x="218" y="300"/>
                </a:cxn>
                <a:cxn ang="0">
                  <a:pos x="200" y="354"/>
                </a:cxn>
                <a:cxn ang="0">
                  <a:pos x="177" y="396"/>
                </a:cxn>
                <a:cxn ang="0">
                  <a:pos x="153" y="420"/>
                </a:cxn>
                <a:cxn ang="0">
                  <a:pos x="130" y="432"/>
                </a:cxn>
                <a:cxn ang="0">
                  <a:pos x="106" y="444"/>
                </a:cxn>
                <a:cxn ang="0">
                  <a:pos x="83" y="468"/>
                </a:cxn>
                <a:cxn ang="0">
                  <a:pos x="59" y="509"/>
                </a:cxn>
                <a:cxn ang="0">
                  <a:pos x="42" y="569"/>
                </a:cxn>
                <a:cxn ang="0">
                  <a:pos x="24" y="629"/>
                </a:cxn>
                <a:cxn ang="0">
                  <a:pos x="12" y="707"/>
                </a:cxn>
                <a:cxn ang="0">
                  <a:pos x="6" y="785"/>
                </a:cxn>
                <a:cxn ang="0">
                  <a:pos x="0" y="863"/>
                </a:cxn>
              </a:cxnLst>
              <a:rect l="0" t="0" r="r" b="b"/>
              <a:pathLst>
                <a:path w="260" h="864">
                  <a:moveTo>
                    <a:pt x="259" y="0"/>
                  </a:moveTo>
                  <a:lnTo>
                    <a:pt x="259" y="78"/>
                  </a:lnTo>
                  <a:lnTo>
                    <a:pt x="247" y="156"/>
                  </a:lnTo>
                  <a:lnTo>
                    <a:pt x="235" y="234"/>
                  </a:lnTo>
                  <a:lnTo>
                    <a:pt x="218" y="300"/>
                  </a:lnTo>
                  <a:lnTo>
                    <a:pt x="200" y="354"/>
                  </a:lnTo>
                  <a:lnTo>
                    <a:pt x="177" y="396"/>
                  </a:lnTo>
                  <a:lnTo>
                    <a:pt x="153" y="420"/>
                  </a:lnTo>
                  <a:lnTo>
                    <a:pt x="130" y="432"/>
                  </a:lnTo>
                  <a:lnTo>
                    <a:pt x="106" y="444"/>
                  </a:lnTo>
                  <a:lnTo>
                    <a:pt x="83" y="468"/>
                  </a:lnTo>
                  <a:lnTo>
                    <a:pt x="59" y="509"/>
                  </a:lnTo>
                  <a:lnTo>
                    <a:pt x="42" y="569"/>
                  </a:lnTo>
                  <a:lnTo>
                    <a:pt x="24" y="629"/>
                  </a:lnTo>
                  <a:lnTo>
                    <a:pt x="12" y="707"/>
                  </a:lnTo>
                  <a:lnTo>
                    <a:pt x="6" y="785"/>
                  </a:lnTo>
                  <a:lnTo>
                    <a:pt x="0" y="863"/>
                  </a:lnTo>
                </a:path>
              </a:pathLst>
            </a:custGeom>
            <a:noFill/>
            <a:ln w="50800" cap="rnd" cmpd="sng">
              <a:solidFill>
                <a:srgbClr val="000000"/>
              </a:solidFill>
              <a:prstDash val="solid"/>
              <a:round/>
              <a:headEnd type="none" w="sm" len="sm"/>
              <a:tailEnd type="stealth" w="med" len="med"/>
            </a:ln>
            <a:effectLst/>
          </p:spPr>
          <p:txBody>
            <a:bodyPr/>
            <a:lstStyle/>
            <a:p>
              <a:endParaRPr lang="pt-BR" sz="1100">
                <a:solidFill>
                  <a:schemeClr val="bg2"/>
                </a:solidFill>
                <a:latin typeface="+mn-lt"/>
              </a:endParaRPr>
            </a:p>
          </p:txBody>
        </p:sp>
        <p:sp>
          <p:nvSpPr>
            <p:cNvPr id="30" name="Freeform 30"/>
            <p:cNvSpPr>
              <a:spLocks/>
            </p:cNvSpPr>
            <p:nvPr/>
          </p:nvSpPr>
          <p:spPr bwMode="auto">
            <a:xfrm>
              <a:off x="3605213" y="4679950"/>
              <a:ext cx="779462" cy="130175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78"/>
                </a:cxn>
                <a:cxn ang="0">
                  <a:pos x="21" y="156"/>
                </a:cxn>
                <a:cxn ang="0">
                  <a:pos x="46" y="234"/>
                </a:cxn>
                <a:cxn ang="0">
                  <a:pos x="79" y="300"/>
                </a:cxn>
                <a:cxn ang="0">
                  <a:pos x="121" y="354"/>
                </a:cxn>
                <a:cxn ang="0">
                  <a:pos x="162" y="396"/>
                </a:cxn>
                <a:cxn ang="0">
                  <a:pos x="208" y="420"/>
                </a:cxn>
                <a:cxn ang="0">
                  <a:pos x="258" y="432"/>
                </a:cxn>
                <a:cxn ang="0">
                  <a:pos x="308" y="444"/>
                </a:cxn>
                <a:cxn ang="0">
                  <a:pos x="354" y="468"/>
                </a:cxn>
                <a:cxn ang="0">
                  <a:pos x="396" y="509"/>
                </a:cxn>
                <a:cxn ang="0">
                  <a:pos x="438" y="569"/>
                </a:cxn>
                <a:cxn ang="0">
                  <a:pos x="471" y="629"/>
                </a:cxn>
                <a:cxn ang="0">
                  <a:pos x="496" y="707"/>
                </a:cxn>
                <a:cxn ang="0">
                  <a:pos x="513" y="785"/>
                </a:cxn>
                <a:cxn ang="0">
                  <a:pos x="517" y="863"/>
                </a:cxn>
              </a:cxnLst>
              <a:rect l="0" t="0" r="r" b="b"/>
              <a:pathLst>
                <a:path w="518" h="864">
                  <a:moveTo>
                    <a:pt x="0" y="0"/>
                  </a:moveTo>
                  <a:lnTo>
                    <a:pt x="4" y="78"/>
                  </a:lnTo>
                  <a:lnTo>
                    <a:pt x="21" y="156"/>
                  </a:lnTo>
                  <a:lnTo>
                    <a:pt x="46" y="234"/>
                  </a:lnTo>
                  <a:lnTo>
                    <a:pt x="79" y="300"/>
                  </a:lnTo>
                  <a:lnTo>
                    <a:pt x="121" y="354"/>
                  </a:lnTo>
                  <a:lnTo>
                    <a:pt x="162" y="396"/>
                  </a:lnTo>
                  <a:lnTo>
                    <a:pt x="208" y="420"/>
                  </a:lnTo>
                  <a:lnTo>
                    <a:pt x="258" y="432"/>
                  </a:lnTo>
                  <a:lnTo>
                    <a:pt x="308" y="444"/>
                  </a:lnTo>
                  <a:lnTo>
                    <a:pt x="354" y="468"/>
                  </a:lnTo>
                  <a:lnTo>
                    <a:pt x="396" y="509"/>
                  </a:lnTo>
                  <a:lnTo>
                    <a:pt x="438" y="569"/>
                  </a:lnTo>
                  <a:lnTo>
                    <a:pt x="471" y="629"/>
                  </a:lnTo>
                  <a:lnTo>
                    <a:pt x="496" y="707"/>
                  </a:lnTo>
                  <a:lnTo>
                    <a:pt x="513" y="785"/>
                  </a:lnTo>
                  <a:lnTo>
                    <a:pt x="517" y="863"/>
                  </a:lnTo>
                </a:path>
              </a:pathLst>
            </a:custGeom>
            <a:noFill/>
            <a:ln w="50800" cap="rnd" cmpd="sng">
              <a:solidFill>
                <a:srgbClr val="000000"/>
              </a:solidFill>
              <a:prstDash val="solid"/>
              <a:round/>
              <a:headEnd type="none" w="sm" len="sm"/>
              <a:tailEnd type="stealth" w="med" len="med"/>
            </a:ln>
            <a:effectLst/>
          </p:spPr>
          <p:txBody>
            <a:bodyPr/>
            <a:lstStyle/>
            <a:p>
              <a:endParaRPr lang="pt-BR" sz="1100">
                <a:solidFill>
                  <a:schemeClr val="bg2"/>
                </a:solidFill>
                <a:latin typeface="+mn-lt"/>
              </a:endParaRPr>
            </a:p>
          </p:txBody>
        </p:sp>
        <p:sp>
          <p:nvSpPr>
            <p:cNvPr id="31" name="Freeform 31"/>
            <p:cNvSpPr>
              <a:spLocks/>
            </p:cNvSpPr>
            <p:nvPr/>
          </p:nvSpPr>
          <p:spPr bwMode="auto">
            <a:xfrm>
              <a:off x="6630988" y="4679950"/>
              <a:ext cx="1528762" cy="1301750"/>
            </a:xfrm>
            <a:custGeom>
              <a:avLst/>
              <a:gdLst/>
              <a:ahLst/>
              <a:cxnLst>
                <a:cxn ang="0">
                  <a:pos x="1014" y="0"/>
                </a:cxn>
                <a:cxn ang="0">
                  <a:pos x="1006" y="78"/>
                </a:cxn>
                <a:cxn ang="0">
                  <a:pos x="973" y="156"/>
                </a:cxn>
                <a:cxn ang="0">
                  <a:pos x="924" y="234"/>
                </a:cxn>
                <a:cxn ang="0">
                  <a:pos x="859" y="300"/>
                </a:cxn>
                <a:cxn ang="0">
                  <a:pos x="777" y="354"/>
                </a:cxn>
                <a:cxn ang="0">
                  <a:pos x="695" y="396"/>
                </a:cxn>
                <a:cxn ang="0">
                  <a:pos x="605" y="420"/>
                </a:cxn>
                <a:cxn ang="0">
                  <a:pos x="507" y="432"/>
                </a:cxn>
                <a:cxn ang="0">
                  <a:pos x="409" y="444"/>
                </a:cxn>
                <a:cxn ang="0">
                  <a:pos x="319" y="468"/>
                </a:cxn>
                <a:cxn ang="0">
                  <a:pos x="237" y="509"/>
                </a:cxn>
                <a:cxn ang="0">
                  <a:pos x="155" y="569"/>
                </a:cxn>
                <a:cxn ang="0">
                  <a:pos x="90" y="629"/>
                </a:cxn>
                <a:cxn ang="0">
                  <a:pos x="40" y="707"/>
                </a:cxn>
                <a:cxn ang="0">
                  <a:pos x="8" y="785"/>
                </a:cxn>
                <a:cxn ang="0">
                  <a:pos x="0" y="863"/>
                </a:cxn>
              </a:cxnLst>
              <a:rect l="0" t="0" r="r" b="b"/>
              <a:pathLst>
                <a:path w="1015" h="864">
                  <a:moveTo>
                    <a:pt x="1014" y="0"/>
                  </a:moveTo>
                  <a:lnTo>
                    <a:pt x="1006" y="78"/>
                  </a:lnTo>
                  <a:lnTo>
                    <a:pt x="973" y="156"/>
                  </a:lnTo>
                  <a:lnTo>
                    <a:pt x="924" y="234"/>
                  </a:lnTo>
                  <a:lnTo>
                    <a:pt x="859" y="300"/>
                  </a:lnTo>
                  <a:lnTo>
                    <a:pt x="777" y="354"/>
                  </a:lnTo>
                  <a:lnTo>
                    <a:pt x="695" y="396"/>
                  </a:lnTo>
                  <a:lnTo>
                    <a:pt x="605" y="420"/>
                  </a:lnTo>
                  <a:lnTo>
                    <a:pt x="507" y="432"/>
                  </a:lnTo>
                  <a:lnTo>
                    <a:pt x="409" y="444"/>
                  </a:lnTo>
                  <a:lnTo>
                    <a:pt x="319" y="468"/>
                  </a:lnTo>
                  <a:lnTo>
                    <a:pt x="237" y="509"/>
                  </a:lnTo>
                  <a:lnTo>
                    <a:pt x="155" y="569"/>
                  </a:lnTo>
                  <a:lnTo>
                    <a:pt x="90" y="629"/>
                  </a:lnTo>
                  <a:lnTo>
                    <a:pt x="40" y="707"/>
                  </a:lnTo>
                  <a:lnTo>
                    <a:pt x="8" y="785"/>
                  </a:lnTo>
                  <a:lnTo>
                    <a:pt x="0" y="863"/>
                  </a:lnTo>
                </a:path>
              </a:pathLst>
            </a:custGeom>
            <a:noFill/>
            <a:ln w="50800" cap="rnd" cmpd="sng">
              <a:solidFill>
                <a:srgbClr val="000000"/>
              </a:solidFill>
              <a:prstDash val="solid"/>
              <a:round/>
              <a:headEnd type="none" w="sm" len="sm"/>
              <a:tailEnd type="stealth" w="med" len="med"/>
            </a:ln>
            <a:effectLst/>
          </p:spPr>
          <p:txBody>
            <a:bodyPr/>
            <a:lstStyle/>
            <a:p>
              <a:endParaRPr lang="pt-BR" sz="1100">
                <a:solidFill>
                  <a:schemeClr val="bg2"/>
                </a:solidFill>
                <a:latin typeface="+mn-lt"/>
              </a:endParaRPr>
            </a:p>
          </p:txBody>
        </p:sp>
        <p:sp>
          <p:nvSpPr>
            <p:cNvPr id="32" name="Freeform 32"/>
            <p:cNvSpPr>
              <a:spLocks/>
            </p:cNvSpPr>
            <p:nvPr/>
          </p:nvSpPr>
          <p:spPr bwMode="auto">
            <a:xfrm>
              <a:off x="2590800" y="2057400"/>
              <a:ext cx="4448175" cy="77311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33" y="3"/>
                </a:cxn>
                <a:cxn ang="0">
                  <a:pos x="266" y="5"/>
                </a:cxn>
                <a:cxn ang="0">
                  <a:pos x="531" y="21"/>
                </a:cxn>
                <a:cxn ang="0">
                  <a:pos x="769" y="45"/>
                </a:cxn>
                <a:cxn ang="0">
                  <a:pos x="888" y="58"/>
                </a:cxn>
                <a:cxn ang="0">
                  <a:pos x="993" y="74"/>
                </a:cxn>
                <a:cxn ang="0">
                  <a:pos x="1090" y="93"/>
                </a:cxn>
                <a:cxn ang="0">
                  <a:pos x="1174" y="111"/>
                </a:cxn>
                <a:cxn ang="0">
                  <a:pos x="1251" y="130"/>
                </a:cxn>
                <a:cxn ang="0">
                  <a:pos x="1314" y="151"/>
                </a:cxn>
                <a:cxn ang="0">
                  <a:pos x="1370" y="172"/>
                </a:cxn>
                <a:cxn ang="0">
                  <a:pos x="1405" y="193"/>
                </a:cxn>
                <a:cxn ang="0">
                  <a:pos x="1433" y="217"/>
                </a:cxn>
                <a:cxn ang="0">
                  <a:pos x="1440" y="238"/>
                </a:cxn>
                <a:cxn ang="0">
                  <a:pos x="1447" y="259"/>
                </a:cxn>
                <a:cxn ang="0">
                  <a:pos x="1475" y="283"/>
                </a:cxn>
                <a:cxn ang="0">
                  <a:pos x="1510" y="304"/>
                </a:cxn>
                <a:cxn ang="0">
                  <a:pos x="1566" y="325"/>
                </a:cxn>
                <a:cxn ang="0">
                  <a:pos x="1629" y="346"/>
                </a:cxn>
                <a:cxn ang="0">
                  <a:pos x="1706" y="365"/>
                </a:cxn>
                <a:cxn ang="0">
                  <a:pos x="1796" y="383"/>
                </a:cxn>
                <a:cxn ang="0">
                  <a:pos x="1887" y="402"/>
                </a:cxn>
                <a:cxn ang="0">
                  <a:pos x="1992" y="418"/>
                </a:cxn>
                <a:cxn ang="0">
                  <a:pos x="2111" y="431"/>
                </a:cxn>
                <a:cxn ang="0">
                  <a:pos x="2349" y="455"/>
                </a:cxn>
                <a:cxn ang="0">
                  <a:pos x="2614" y="471"/>
                </a:cxn>
                <a:cxn ang="0">
                  <a:pos x="2747" y="476"/>
                </a:cxn>
                <a:cxn ang="0">
                  <a:pos x="2880" y="476"/>
                </a:cxn>
              </a:cxnLst>
              <a:rect l="0" t="0" r="r" b="b"/>
              <a:pathLst>
                <a:path w="2881" h="477">
                  <a:moveTo>
                    <a:pt x="0" y="0"/>
                  </a:moveTo>
                  <a:lnTo>
                    <a:pt x="133" y="3"/>
                  </a:lnTo>
                  <a:lnTo>
                    <a:pt x="266" y="5"/>
                  </a:lnTo>
                  <a:lnTo>
                    <a:pt x="531" y="21"/>
                  </a:lnTo>
                  <a:lnTo>
                    <a:pt x="769" y="45"/>
                  </a:lnTo>
                  <a:lnTo>
                    <a:pt x="888" y="58"/>
                  </a:lnTo>
                  <a:lnTo>
                    <a:pt x="993" y="74"/>
                  </a:lnTo>
                  <a:lnTo>
                    <a:pt x="1090" y="93"/>
                  </a:lnTo>
                  <a:lnTo>
                    <a:pt x="1174" y="111"/>
                  </a:lnTo>
                  <a:lnTo>
                    <a:pt x="1251" y="130"/>
                  </a:lnTo>
                  <a:lnTo>
                    <a:pt x="1314" y="151"/>
                  </a:lnTo>
                  <a:lnTo>
                    <a:pt x="1370" y="172"/>
                  </a:lnTo>
                  <a:lnTo>
                    <a:pt x="1405" y="193"/>
                  </a:lnTo>
                  <a:lnTo>
                    <a:pt x="1433" y="217"/>
                  </a:lnTo>
                  <a:lnTo>
                    <a:pt x="1440" y="238"/>
                  </a:lnTo>
                  <a:lnTo>
                    <a:pt x="1447" y="259"/>
                  </a:lnTo>
                  <a:lnTo>
                    <a:pt x="1475" y="283"/>
                  </a:lnTo>
                  <a:lnTo>
                    <a:pt x="1510" y="304"/>
                  </a:lnTo>
                  <a:lnTo>
                    <a:pt x="1566" y="325"/>
                  </a:lnTo>
                  <a:lnTo>
                    <a:pt x="1629" y="346"/>
                  </a:lnTo>
                  <a:lnTo>
                    <a:pt x="1706" y="365"/>
                  </a:lnTo>
                  <a:lnTo>
                    <a:pt x="1796" y="383"/>
                  </a:lnTo>
                  <a:lnTo>
                    <a:pt x="1887" y="402"/>
                  </a:lnTo>
                  <a:lnTo>
                    <a:pt x="1992" y="418"/>
                  </a:lnTo>
                  <a:lnTo>
                    <a:pt x="2111" y="431"/>
                  </a:lnTo>
                  <a:lnTo>
                    <a:pt x="2349" y="455"/>
                  </a:lnTo>
                  <a:lnTo>
                    <a:pt x="2614" y="471"/>
                  </a:lnTo>
                  <a:lnTo>
                    <a:pt x="2747" y="476"/>
                  </a:lnTo>
                  <a:lnTo>
                    <a:pt x="2880" y="476"/>
                  </a:lnTo>
                </a:path>
              </a:pathLst>
            </a:custGeom>
            <a:noFill/>
            <a:ln w="50800" cap="rnd" cmpd="sng">
              <a:solidFill>
                <a:srgbClr val="000000"/>
              </a:solidFill>
              <a:prstDash val="solid"/>
              <a:round/>
              <a:headEnd type="none" w="sm" len="sm"/>
              <a:tailEnd type="stealth" w="med" len="med"/>
            </a:ln>
            <a:effectLst/>
          </p:spPr>
          <p:txBody>
            <a:bodyPr/>
            <a:lstStyle/>
            <a:p>
              <a:endParaRPr lang="pt-BR" sz="1100">
                <a:solidFill>
                  <a:schemeClr val="bg2"/>
                </a:solidFill>
                <a:latin typeface="+mn-lt"/>
              </a:endParaRPr>
            </a:p>
          </p:txBody>
        </p:sp>
        <p:sp>
          <p:nvSpPr>
            <p:cNvPr id="33" name="Freeform 33"/>
            <p:cNvSpPr>
              <a:spLocks/>
            </p:cNvSpPr>
            <p:nvPr/>
          </p:nvSpPr>
          <p:spPr bwMode="auto">
            <a:xfrm>
              <a:off x="1577975" y="3741738"/>
              <a:ext cx="1716088" cy="223996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" y="72"/>
                </a:cxn>
                <a:cxn ang="0">
                  <a:pos x="12" y="138"/>
                </a:cxn>
                <a:cxn ang="0">
                  <a:pos x="27" y="204"/>
                </a:cxn>
                <a:cxn ang="0">
                  <a:pos x="48" y="276"/>
                </a:cxn>
                <a:cxn ang="0">
                  <a:pos x="75" y="336"/>
                </a:cxn>
                <a:cxn ang="0">
                  <a:pos x="106" y="401"/>
                </a:cxn>
                <a:cxn ang="0">
                  <a:pos x="142" y="455"/>
                </a:cxn>
                <a:cxn ang="0">
                  <a:pos x="178" y="509"/>
                </a:cxn>
                <a:cxn ang="0">
                  <a:pos x="220" y="563"/>
                </a:cxn>
                <a:cxn ang="0">
                  <a:pos x="265" y="605"/>
                </a:cxn>
                <a:cxn ang="0">
                  <a:pos x="313" y="647"/>
                </a:cxn>
                <a:cxn ang="0">
                  <a:pos x="362" y="677"/>
                </a:cxn>
                <a:cxn ang="0">
                  <a:pos x="413" y="707"/>
                </a:cxn>
                <a:cxn ang="0">
                  <a:pos x="464" y="725"/>
                </a:cxn>
                <a:cxn ang="0">
                  <a:pos x="515" y="737"/>
                </a:cxn>
                <a:cxn ang="0">
                  <a:pos x="570" y="743"/>
                </a:cxn>
                <a:cxn ang="0">
                  <a:pos x="624" y="749"/>
                </a:cxn>
                <a:cxn ang="0">
                  <a:pos x="675" y="761"/>
                </a:cxn>
                <a:cxn ang="0">
                  <a:pos x="726" y="779"/>
                </a:cxn>
                <a:cxn ang="0">
                  <a:pos x="777" y="809"/>
                </a:cxn>
                <a:cxn ang="0">
                  <a:pos x="829" y="839"/>
                </a:cxn>
                <a:cxn ang="0">
                  <a:pos x="874" y="881"/>
                </a:cxn>
                <a:cxn ang="0">
                  <a:pos x="919" y="923"/>
                </a:cxn>
                <a:cxn ang="0">
                  <a:pos x="961" y="977"/>
                </a:cxn>
                <a:cxn ang="0">
                  <a:pos x="1000" y="1031"/>
                </a:cxn>
                <a:cxn ang="0">
                  <a:pos x="1034" y="1091"/>
                </a:cxn>
                <a:cxn ang="0">
                  <a:pos x="1064" y="1150"/>
                </a:cxn>
                <a:cxn ang="0">
                  <a:pos x="1091" y="1216"/>
                </a:cxn>
                <a:cxn ang="0">
                  <a:pos x="1112" y="1282"/>
                </a:cxn>
                <a:cxn ang="0">
                  <a:pos x="1127" y="1348"/>
                </a:cxn>
                <a:cxn ang="0">
                  <a:pos x="1136" y="1414"/>
                </a:cxn>
                <a:cxn ang="0">
                  <a:pos x="1139" y="1486"/>
                </a:cxn>
              </a:cxnLst>
              <a:rect l="0" t="0" r="r" b="b"/>
              <a:pathLst>
                <a:path w="1140" h="1487">
                  <a:moveTo>
                    <a:pt x="0" y="0"/>
                  </a:moveTo>
                  <a:lnTo>
                    <a:pt x="3" y="72"/>
                  </a:lnTo>
                  <a:lnTo>
                    <a:pt x="12" y="138"/>
                  </a:lnTo>
                  <a:lnTo>
                    <a:pt x="27" y="204"/>
                  </a:lnTo>
                  <a:lnTo>
                    <a:pt x="48" y="276"/>
                  </a:lnTo>
                  <a:lnTo>
                    <a:pt x="75" y="336"/>
                  </a:lnTo>
                  <a:lnTo>
                    <a:pt x="106" y="401"/>
                  </a:lnTo>
                  <a:lnTo>
                    <a:pt x="142" y="455"/>
                  </a:lnTo>
                  <a:lnTo>
                    <a:pt x="178" y="509"/>
                  </a:lnTo>
                  <a:lnTo>
                    <a:pt x="220" y="563"/>
                  </a:lnTo>
                  <a:lnTo>
                    <a:pt x="265" y="605"/>
                  </a:lnTo>
                  <a:lnTo>
                    <a:pt x="313" y="647"/>
                  </a:lnTo>
                  <a:lnTo>
                    <a:pt x="362" y="677"/>
                  </a:lnTo>
                  <a:lnTo>
                    <a:pt x="413" y="707"/>
                  </a:lnTo>
                  <a:lnTo>
                    <a:pt x="464" y="725"/>
                  </a:lnTo>
                  <a:lnTo>
                    <a:pt x="515" y="737"/>
                  </a:lnTo>
                  <a:lnTo>
                    <a:pt x="570" y="743"/>
                  </a:lnTo>
                  <a:lnTo>
                    <a:pt x="624" y="749"/>
                  </a:lnTo>
                  <a:lnTo>
                    <a:pt x="675" y="761"/>
                  </a:lnTo>
                  <a:lnTo>
                    <a:pt x="726" y="779"/>
                  </a:lnTo>
                  <a:lnTo>
                    <a:pt x="777" y="809"/>
                  </a:lnTo>
                  <a:lnTo>
                    <a:pt x="829" y="839"/>
                  </a:lnTo>
                  <a:lnTo>
                    <a:pt x="874" y="881"/>
                  </a:lnTo>
                  <a:lnTo>
                    <a:pt x="919" y="923"/>
                  </a:lnTo>
                  <a:lnTo>
                    <a:pt x="961" y="977"/>
                  </a:lnTo>
                  <a:lnTo>
                    <a:pt x="1000" y="1031"/>
                  </a:lnTo>
                  <a:lnTo>
                    <a:pt x="1034" y="1091"/>
                  </a:lnTo>
                  <a:lnTo>
                    <a:pt x="1064" y="1150"/>
                  </a:lnTo>
                  <a:lnTo>
                    <a:pt x="1091" y="1216"/>
                  </a:lnTo>
                  <a:lnTo>
                    <a:pt x="1112" y="1282"/>
                  </a:lnTo>
                  <a:lnTo>
                    <a:pt x="1127" y="1348"/>
                  </a:lnTo>
                  <a:lnTo>
                    <a:pt x="1136" y="1414"/>
                  </a:lnTo>
                  <a:lnTo>
                    <a:pt x="1139" y="1486"/>
                  </a:lnTo>
                </a:path>
              </a:pathLst>
            </a:custGeom>
            <a:noFill/>
            <a:ln w="50800" cap="rnd" cmpd="sng">
              <a:solidFill>
                <a:srgbClr val="000000"/>
              </a:solidFill>
              <a:prstDash val="solid"/>
              <a:round/>
              <a:headEnd type="none" w="sm" len="sm"/>
              <a:tailEnd type="stealth" w="med" len="med"/>
            </a:ln>
            <a:effectLst/>
          </p:spPr>
          <p:txBody>
            <a:bodyPr/>
            <a:lstStyle/>
            <a:p>
              <a:endParaRPr lang="pt-BR" sz="1100">
                <a:solidFill>
                  <a:schemeClr val="bg2"/>
                </a:solidFill>
                <a:latin typeface="+mn-lt"/>
              </a:endParaRPr>
            </a:p>
          </p:txBody>
        </p:sp>
        <p:sp>
          <p:nvSpPr>
            <p:cNvPr id="34" name="Freeform 34"/>
            <p:cNvSpPr>
              <a:spLocks/>
            </p:cNvSpPr>
            <p:nvPr/>
          </p:nvSpPr>
          <p:spPr bwMode="auto">
            <a:xfrm>
              <a:off x="3598863" y="4675188"/>
              <a:ext cx="4560887" cy="61118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" y="36"/>
                </a:cxn>
                <a:cxn ang="0">
                  <a:pos x="33" y="78"/>
                </a:cxn>
                <a:cxn ang="0">
                  <a:pos x="74" y="115"/>
                </a:cxn>
                <a:cxn ang="0">
                  <a:pos x="131" y="152"/>
                </a:cxn>
                <a:cxn ang="0">
                  <a:pos x="196" y="183"/>
                </a:cxn>
                <a:cxn ang="0">
                  <a:pos x="278" y="220"/>
                </a:cxn>
                <a:cxn ang="0">
                  <a:pos x="376" y="252"/>
                </a:cxn>
                <a:cxn ang="0">
                  <a:pos x="475" y="278"/>
                </a:cxn>
                <a:cxn ang="0">
                  <a:pos x="589" y="304"/>
                </a:cxn>
                <a:cxn ang="0">
                  <a:pos x="704" y="330"/>
                </a:cxn>
                <a:cxn ang="0">
                  <a:pos x="957" y="367"/>
                </a:cxn>
                <a:cxn ang="0">
                  <a:pos x="1235" y="393"/>
                </a:cxn>
                <a:cxn ang="0">
                  <a:pos x="1514" y="404"/>
                </a:cxn>
                <a:cxn ang="0">
                  <a:pos x="1792" y="393"/>
                </a:cxn>
                <a:cxn ang="0">
                  <a:pos x="2070" y="367"/>
                </a:cxn>
                <a:cxn ang="0">
                  <a:pos x="2323" y="330"/>
                </a:cxn>
                <a:cxn ang="0">
                  <a:pos x="2438" y="304"/>
                </a:cxn>
                <a:cxn ang="0">
                  <a:pos x="2553" y="278"/>
                </a:cxn>
                <a:cxn ang="0">
                  <a:pos x="2659" y="252"/>
                </a:cxn>
                <a:cxn ang="0">
                  <a:pos x="2749" y="220"/>
                </a:cxn>
                <a:cxn ang="0">
                  <a:pos x="2831" y="183"/>
                </a:cxn>
                <a:cxn ang="0">
                  <a:pos x="2896" y="152"/>
                </a:cxn>
                <a:cxn ang="0">
                  <a:pos x="2953" y="115"/>
                </a:cxn>
                <a:cxn ang="0">
                  <a:pos x="2994" y="78"/>
                </a:cxn>
                <a:cxn ang="0">
                  <a:pos x="3019" y="36"/>
                </a:cxn>
                <a:cxn ang="0">
                  <a:pos x="3027" y="0"/>
                </a:cxn>
              </a:cxnLst>
              <a:rect l="0" t="0" r="r" b="b"/>
              <a:pathLst>
                <a:path w="3028" h="405">
                  <a:moveTo>
                    <a:pt x="0" y="0"/>
                  </a:moveTo>
                  <a:lnTo>
                    <a:pt x="8" y="36"/>
                  </a:lnTo>
                  <a:lnTo>
                    <a:pt x="33" y="78"/>
                  </a:lnTo>
                  <a:lnTo>
                    <a:pt x="74" y="115"/>
                  </a:lnTo>
                  <a:lnTo>
                    <a:pt x="131" y="152"/>
                  </a:lnTo>
                  <a:lnTo>
                    <a:pt x="196" y="183"/>
                  </a:lnTo>
                  <a:lnTo>
                    <a:pt x="278" y="220"/>
                  </a:lnTo>
                  <a:lnTo>
                    <a:pt x="376" y="252"/>
                  </a:lnTo>
                  <a:lnTo>
                    <a:pt x="475" y="278"/>
                  </a:lnTo>
                  <a:lnTo>
                    <a:pt x="589" y="304"/>
                  </a:lnTo>
                  <a:lnTo>
                    <a:pt x="704" y="330"/>
                  </a:lnTo>
                  <a:lnTo>
                    <a:pt x="957" y="367"/>
                  </a:lnTo>
                  <a:lnTo>
                    <a:pt x="1235" y="393"/>
                  </a:lnTo>
                  <a:lnTo>
                    <a:pt x="1514" y="404"/>
                  </a:lnTo>
                  <a:lnTo>
                    <a:pt x="1792" y="393"/>
                  </a:lnTo>
                  <a:lnTo>
                    <a:pt x="2070" y="367"/>
                  </a:lnTo>
                  <a:lnTo>
                    <a:pt x="2323" y="330"/>
                  </a:lnTo>
                  <a:lnTo>
                    <a:pt x="2438" y="304"/>
                  </a:lnTo>
                  <a:lnTo>
                    <a:pt x="2553" y="278"/>
                  </a:lnTo>
                  <a:lnTo>
                    <a:pt x="2659" y="252"/>
                  </a:lnTo>
                  <a:lnTo>
                    <a:pt x="2749" y="220"/>
                  </a:lnTo>
                  <a:lnTo>
                    <a:pt x="2831" y="183"/>
                  </a:lnTo>
                  <a:lnTo>
                    <a:pt x="2896" y="152"/>
                  </a:lnTo>
                  <a:lnTo>
                    <a:pt x="2953" y="115"/>
                  </a:lnTo>
                  <a:lnTo>
                    <a:pt x="2994" y="78"/>
                  </a:lnTo>
                  <a:lnTo>
                    <a:pt x="3019" y="36"/>
                  </a:lnTo>
                  <a:lnTo>
                    <a:pt x="3027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stealth" w="med" len="med"/>
            </a:ln>
            <a:effectLst/>
          </p:spPr>
          <p:txBody>
            <a:bodyPr/>
            <a:lstStyle/>
            <a:p>
              <a:endParaRPr lang="pt-BR" sz="1100">
                <a:solidFill>
                  <a:schemeClr val="bg2"/>
                </a:solidFill>
                <a:latin typeface="+mn-lt"/>
              </a:endParaRPr>
            </a:p>
          </p:txBody>
        </p:sp>
        <p:sp>
          <p:nvSpPr>
            <p:cNvPr id="35" name="Freeform 35"/>
            <p:cNvSpPr>
              <a:spLocks/>
            </p:cNvSpPr>
            <p:nvPr/>
          </p:nvSpPr>
          <p:spPr bwMode="auto">
            <a:xfrm>
              <a:off x="5989638" y="4676775"/>
              <a:ext cx="2170112" cy="22066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" y="14"/>
                </a:cxn>
                <a:cxn ang="0">
                  <a:pos x="17" y="29"/>
                </a:cxn>
                <a:cxn ang="0">
                  <a:pos x="66" y="53"/>
                </a:cxn>
                <a:cxn ang="0">
                  <a:pos x="131" y="77"/>
                </a:cxn>
                <a:cxn ang="0">
                  <a:pos x="229" y="101"/>
                </a:cxn>
                <a:cxn ang="0">
                  <a:pos x="336" y="116"/>
                </a:cxn>
                <a:cxn ang="0">
                  <a:pos x="458" y="130"/>
                </a:cxn>
                <a:cxn ang="0">
                  <a:pos x="589" y="140"/>
                </a:cxn>
                <a:cxn ang="0">
                  <a:pos x="720" y="145"/>
                </a:cxn>
                <a:cxn ang="0">
                  <a:pos x="851" y="140"/>
                </a:cxn>
                <a:cxn ang="0">
                  <a:pos x="982" y="130"/>
                </a:cxn>
                <a:cxn ang="0">
                  <a:pos x="1105" y="116"/>
                </a:cxn>
                <a:cxn ang="0">
                  <a:pos x="1219" y="101"/>
                </a:cxn>
                <a:cxn ang="0">
                  <a:pos x="1309" y="77"/>
                </a:cxn>
                <a:cxn ang="0">
                  <a:pos x="1375" y="53"/>
                </a:cxn>
                <a:cxn ang="0">
                  <a:pos x="1424" y="29"/>
                </a:cxn>
                <a:cxn ang="0">
                  <a:pos x="1440" y="14"/>
                </a:cxn>
                <a:cxn ang="0">
                  <a:pos x="1440" y="0"/>
                </a:cxn>
              </a:cxnLst>
              <a:rect l="0" t="0" r="r" b="b"/>
              <a:pathLst>
                <a:path w="1441" h="146">
                  <a:moveTo>
                    <a:pt x="0" y="0"/>
                  </a:moveTo>
                  <a:lnTo>
                    <a:pt x="8" y="14"/>
                  </a:lnTo>
                  <a:lnTo>
                    <a:pt x="17" y="29"/>
                  </a:lnTo>
                  <a:lnTo>
                    <a:pt x="66" y="53"/>
                  </a:lnTo>
                  <a:lnTo>
                    <a:pt x="131" y="77"/>
                  </a:lnTo>
                  <a:lnTo>
                    <a:pt x="229" y="101"/>
                  </a:lnTo>
                  <a:lnTo>
                    <a:pt x="336" y="116"/>
                  </a:lnTo>
                  <a:lnTo>
                    <a:pt x="458" y="130"/>
                  </a:lnTo>
                  <a:lnTo>
                    <a:pt x="589" y="140"/>
                  </a:lnTo>
                  <a:lnTo>
                    <a:pt x="720" y="145"/>
                  </a:lnTo>
                  <a:lnTo>
                    <a:pt x="851" y="140"/>
                  </a:lnTo>
                  <a:lnTo>
                    <a:pt x="982" y="130"/>
                  </a:lnTo>
                  <a:lnTo>
                    <a:pt x="1105" y="116"/>
                  </a:lnTo>
                  <a:lnTo>
                    <a:pt x="1219" y="101"/>
                  </a:lnTo>
                  <a:lnTo>
                    <a:pt x="1309" y="77"/>
                  </a:lnTo>
                  <a:lnTo>
                    <a:pt x="1375" y="53"/>
                  </a:lnTo>
                  <a:lnTo>
                    <a:pt x="1424" y="29"/>
                  </a:lnTo>
                  <a:lnTo>
                    <a:pt x="1440" y="14"/>
                  </a:lnTo>
                  <a:lnTo>
                    <a:pt x="144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stealth" w="med" len="med"/>
            </a:ln>
            <a:effectLst/>
          </p:spPr>
          <p:txBody>
            <a:bodyPr/>
            <a:lstStyle/>
            <a:p>
              <a:endParaRPr lang="pt-BR" sz="1100">
                <a:solidFill>
                  <a:schemeClr val="bg2"/>
                </a:solidFill>
                <a:latin typeface="+mn-lt"/>
              </a:endParaRPr>
            </a:p>
          </p:txBody>
        </p:sp>
        <p:grpSp>
          <p:nvGrpSpPr>
            <p:cNvPr id="39" name="Group 47"/>
            <p:cNvGrpSpPr>
              <a:grpSpLocks/>
            </p:cNvGrpSpPr>
            <p:nvPr/>
          </p:nvGrpSpPr>
          <p:grpSpPr bwMode="auto">
            <a:xfrm>
              <a:off x="2339975" y="2852738"/>
              <a:ext cx="4410075" cy="706437"/>
              <a:chOff x="1474" y="1797"/>
              <a:chExt cx="2778" cy="445"/>
            </a:xfrm>
          </p:grpSpPr>
          <p:sp>
            <p:nvSpPr>
              <p:cNvPr id="40" name="Freeform 28"/>
              <p:cNvSpPr>
                <a:spLocks/>
              </p:cNvSpPr>
              <p:nvPr/>
            </p:nvSpPr>
            <p:spPr bwMode="auto">
              <a:xfrm>
                <a:off x="1474" y="1965"/>
                <a:ext cx="2778" cy="277"/>
              </a:xfrm>
              <a:custGeom>
                <a:avLst/>
                <a:gdLst/>
                <a:ahLst/>
                <a:cxnLst>
                  <a:cxn ang="0">
                    <a:pos x="0" y="291"/>
                  </a:cxn>
                  <a:cxn ang="0">
                    <a:pos x="274" y="288"/>
                  </a:cxn>
                  <a:cxn ang="0">
                    <a:pos x="534" y="277"/>
                  </a:cxn>
                  <a:cxn ang="0">
                    <a:pos x="782" y="264"/>
                  </a:cxn>
                  <a:cxn ang="0">
                    <a:pos x="895" y="257"/>
                  </a:cxn>
                  <a:cxn ang="0">
                    <a:pos x="1002" y="247"/>
                  </a:cxn>
                  <a:cxn ang="0">
                    <a:pos x="1102" y="236"/>
                  </a:cxn>
                  <a:cxn ang="0">
                    <a:pos x="1189" y="226"/>
                  </a:cxn>
                  <a:cxn ang="0">
                    <a:pos x="1270" y="212"/>
                  </a:cxn>
                  <a:cxn ang="0">
                    <a:pos x="1336" y="199"/>
                  </a:cxn>
                  <a:cxn ang="0">
                    <a:pos x="1390" y="188"/>
                  </a:cxn>
                  <a:cxn ang="0">
                    <a:pos x="1430" y="175"/>
                  </a:cxn>
                  <a:cxn ang="0">
                    <a:pos x="1457" y="161"/>
                  </a:cxn>
                  <a:cxn ang="0">
                    <a:pos x="1463" y="147"/>
                  </a:cxn>
                  <a:cxn ang="0">
                    <a:pos x="1470" y="134"/>
                  </a:cxn>
                  <a:cxn ang="0">
                    <a:pos x="1497" y="120"/>
                  </a:cxn>
                  <a:cxn ang="0">
                    <a:pos x="1537" y="106"/>
                  </a:cxn>
                  <a:cxn ang="0">
                    <a:pos x="1590" y="93"/>
                  </a:cxn>
                  <a:cxn ang="0">
                    <a:pos x="1657" y="82"/>
                  </a:cxn>
                  <a:cxn ang="0">
                    <a:pos x="1731" y="69"/>
                  </a:cxn>
                  <a:cxn ang="0">
                    <a:pos x="1824" y="58"/>
                  </a:cxn>
                  <a:cxn ang="0">
                    <a:pos x="1918" y="48"/>
                  </a:cxn>
                  <a:cxn ang="0">
                    <a:pos x="2025" y="38"/>
                  </a:cxn>
                  <a:cxn ang="0">
                    <a:pos x="2138" y="28"/>
                  </a:cxn>
                  <a:cxn ang="0">
                    <a:pos x="2386" y="14"/>
                  </a:cxn>
                  <a:cxn ang="0">
                    <a:pos x="2653" y="4"/>
                  </a:cxn>
                  <a:cxn ang="0">
                    <a:pos x="2927" y="0"/>
                  </a:cxn>
                </a:cxnLst>
                <a:rect l="0" t="0" r="r" b="b"/>
                <a:pathLst>
                  <a:path w="2928" h="292">
                    <a:moveTo>
                      <a:pt x="0" y="291"/>
                    </a:moveTo>
                    <a:lnTo>
                      <a:pt x="274" y="288"/>
                    </a:lnTo>
                    <a:lnTo>
                      <a:pt x="534" y="277"/>
                    </a:lnTo>
                    <a:lnTo>
                      <a:pt x="782" y="264"/>
                    </a:lnTo>
                    <a:lnTo>
                      <a:pt x="895" y="257"/>
                    </a:lnTo>
                    <a:lnTo>
                      <a:pt x="1002" y="247"/>
                    </a:lnTo>
                    <a:lnTo>
                      <a:pt x="1102" y="236"/>
                    </a:lnTo>
                    <a:lnTo>
                      <a:pt x="1189" y="226"/>
                    </a:lnTo>
                    <a:lnTo>
                      <a:pt x="1270" y="212"/>
                    </a:lnTo>
                    <a:lnTo>
                      <a:pt x="1336" y="199"/>
                    </a:lnTo>
                    <a:lnTo>
                      <a:pt x="1390" y="188"/>
                    </a:lnTo>
                    <a:lnTo>
                      <a:pt x="1430" y="175"/>
                    </a:lnTo>
                    <a:lnTo>
                      <a:pt x="1457" y="161"/>
                    </a:lnTo>
                    <a:lnTo>
                      <a:pt x="1463" y="147"/>
                    </a:lnTo>
                    <a:lnTo>
                      <a:pt x="1470" y="134"/>
                    </a:lnTo>
                    <a:lnTo>
                      <a:pt x="1497" y="120"/>
                    </a:lnTo>
                    <a:lnTo>
                      <a:pt x="1537" y="106"/>
                    </a:lnTo>
                    <a:lnTo>
                      <a:pt x="1590" y="93"/>
                    </a:lnTo>
                    <a:lnTo>
                      <a:pt x="1657" y="82"/>
                    </a:lnTo>
                    <a:lnTo>
                      <a:pt x="1731" y="69"/>
                    </a:lnTo>
                    <a:lnTo>
                      <a:pt x="1824" y="58"/>
                    </a:lnTo>
                    <a:lnTo>
                      <a:pt x="1918" y="48"/>
                    </a:lnTo>
                    <a:lnTo>
                      <a:pt x="2025" y="38"/>
                    </a:lnTo>
                    <a:lnTo>
                      <a:pt x="2138" y="28"/>
                    </a:lnTo>
                    <a:lnTo>
                      <a:pt x="2386" y="14"/>
                    </a:lnTo>
                    <a:lnTo>
                      <a:pt x="2653" y="4"/>
                    </a:lnTo>
                    <a:lnTo>
                      <a:pt x="2927" y="0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stealth" w="med" len="med"/>
              </a:ln>
              <a:effectLst/>
            </p:spPr>
            <p:txBody>
              <a:bodyPr/>
              <a:lstStyle/>
              <a:p>
                <a:endParaRPr lang="pt-BR" sz="1100">
                  <a:solidFill>
                    <a:schemeClr val="bg2"/>
                  </a:solidFill>
                  <a:latin typeface="+mn-lt"/>
                </a:endParaRPr>
              </a:p>
            </p:txBody>
          </p:sp>
          <p:sp>
            <p:nvSpPr>
              <p:cNvPr id="41" name="Text Box 46"/>
              <p:cNvSpPr txBox="1">
                <a:spLocks noChangeArrowheads="1"/>
              </p:cNvSpPr>
              <p:nvPr/>
            </p:nvSpPr>
            <p:spPr bwMode="auto">
              <a:xfrm>
                <a:off x="2471" y="1797"/>
                <a:ext cx="1127" cy="206"/>
              </a:xfrm>
              <a:prstGeom prst="rect">
                <a:avLst/>
              </a:prstGeom>
              <a:noFill/>
              <a:ln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100" dirty="0">
                    <a:solidFill>
                      <a:schemeClr val="bg2"/>
                    </a:solidFill>
                    <a:latin typeface="+mn-lt"/>
                  </a:rPr>
                  <a:t>Resolve </a:t>
                </a:r>
                <a:r>
                  <a:rPr lang="en-US" sz="1100" dirty="0" smtClean="0">
                    <a:solidFill>
                      <a:schemeClr val="bg2"/>
                    </a:solidFill>
                    <a:latin typeface="+mn-lt"/>
                  </a:rPr>
                  <a:t>o </a:t>
                </a:r>
                <a:r>
                  <a:rPr lang="pt-BR" sz="1100" dirty="0" smtClean="0">
                    <a:solidFill>
                      <a:schemeClr val="bg2"/>
                    </a:solidFill>
                    <a:latin typeface="+mn-lt"/>
                  </a:rPr>
                  <a:t>conflito</a:t>
                </a:r>
                <a:endParaRPr lang="pt-BR" sz="1100" dirty="0">
                  <a:solidFill>
                    <a:schemeClr val="bg2"/>
                  </a:solidFill>
                  <a:latin typeface="+mn-lt"/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Exemplo</a:t>
            </a:r>
            <a:endParaRPr lang="pt-B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755576" y="1628800"/>
            <a:ext cx="4176464" cy="4104456"/>
          </a:xfrm>
        </p:spPr>
        <p:txBody>
          <a:bodyPr/>
          <a:lstStyle/>
          <a:p>
            <a:r>
              <a:rPr lang="pt-BR" sz="2400" dirty="0" smtClean="0"/>
              <a:t>Plano de Ordem Parcial</a:t>
            </a:r>
            <a:endParaRPr lang="pt-BR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6056" y="1556791"/>
            <a:ext cx="2952328" cy="43733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600" dirty="0" smtClean="0"/>
              <a:t>Aplicações de Planejamento</a:t>
            </a:r>
            <a:endParaRPr lang="pt-BR" sz="36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pt-BR" sz="2000" dirty="0" smtClean="0"/>
              <a:t>Qualquer problema que necessite de </a:t>
            </a:r>
            <a:r>
              <a:rPr lang="pt-BR" sz="2000" b="1" dirty="0" smtClean="0"/>
              <a:t>passos/ações </a:t>
            </a:r>
            <a:r>
              <a:rPr lang="pt-BR" sz="2000" dirty="0" smtClean="0"/>
              <a:t>para chegar a um determinado </a:t>
            </a:r>
            <a:r>
              <a:rPr lang="pt-BR" sz="2000" b="1" dirty="0" smtClean="0"/>
              <a:t>objetivo</a:t>
            </a:r>
            <a:r>
              <a:rPr lang="pt-BR" sz="2000" dirty="0" smtClean="0"/>
              <a:t>.</a:t>
            </a:r>
          </a:p>
          <a:p>
            <a:endParaRPr lang="pt-BR" sz="2000" dirty="0" smtClean="0"/>
          </a:p>
          <a:p>
            <a:r>
              <a:rPr lang="pt-BR" sz="2000" dirty="0" smtClean="0"/>
              <a:t>Exemplos:</a:t>
            </a:r>
          </a:p>
          <a:p>
            <a:endParaRPr lang="pt-BR" sz="2000" dirty="0" smtClean="0"/>
          </a:p>
          <a:p>
            <a:pPr lvl="1"/>
            <a:r>
              <a:rPr lang="pt-BR" sz="1600" dirty="0" smtClean="0"/>
              <a:t>Robôs que realizam tarefas.</a:t>
            </a:r>
          </a:p>
          <a:p>
            <a:endParaRPr lang="pt-BR" sz="2000" dirty="0" smtClean="0"/>
          </a:p>
          <a:p>
            <a:pPr lvl="1"/>
            <a:r>
              <a:rPr lang="pt-BR" sz="1600" dirty="0" smtClean="0"/>
              <a:t>Personagens de jogos direcionados a objetivos.</a:t>
            </a:r>
          </a:p>
          <a:p>
            <a:pPr lvl="1"/>
            <a:endParaRPr lang="pt-BR" sz="1600" dirty="0" smtClean="0"/>
          </a:p>
          <a:p>
            <a:pPr lvl="1"/>
            <a:r>
              <a:rPr lang="pt-BR" sz="1600" dirty="0" smtClean="0"/>
              <a:t>Geração de histórias para storytelling </a:t>
            </a:r>
            <a:r>
              <a:rPr lang="pt-BR" sz="1600" smtClean="0"/>
              <a:t>interativo.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Introdução</a:t>
            </a:r>
            <a:endParaRPr lang="pt-B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pt-BR" sz="2000" b="1" dirty="0" smtClean="0"/>
              <a:t>Planejamento</a:t>
            </a:r>
            <a:r>
              <a:rPr lang="pt-BR" sz="2000" dirty="0" smtClean="0"/>
              <a:t> consiste na tarefa de apresentar uma </a:t>
            </a:r>
            <a:r>
              <a:rPr lang="pt-BR" sz="2000" dirty="0" err="1" smtClean="0"/>
              <a:t>sequência</a:t>
            </a:r>
            <a:r>
              <a:rPr lang="pt-BR" sz="2000" dirty="0" smtClean="0"/>
              <a:t> de ações para alcançar um determinado objetivo.</a:t>
            </a:r>
          </a:p>
          <a:p>
            <a:pPr lvl="1">
              <a:buNone/>
            </a:pPr>
            <a:endParaRPr lang="pt-BR" sz="1400" dirty="0" smtClean="0"/>
          </a:p>
          <a:p>
            <a:pPr lvl="1">
              <a:buNone/>
            </a:pPr>
            <a:r>
              <a:rPr lang="pt-BR" sz="1400" dirty="0" smtClean="0"/>
              <a:t>Ir(Mercado), Comprar(Biscoito), Ir(Farmácia), Comprar(Remédio), Ir(Casa)</a:t>
            </a:r>
          </a:p>
          <a:p>
            <a:endParaRPr lang="pt-BR" sz="2000" dirty="0" smtClean="0"/>
          </a:p>
          <a:p>
            <a:r>
              <a:rPr lang="pt-BR" sz="2000" dirty="0" smtClean="0"/>
              <a:t>Dado um objetivo, um </a:t>
            </a:r>
            <a:r>
              <a:rPr lang="pt-BR" sz="2000" b="1" dirty="0" smtClean="0"/>
              <a:t>agente planejador </a:t>
            </a:r>
            <a:r>
              <a:rPr lang="pt-BR" sz="2000" dirty="0" smtClean="0"/>
              <a:t>deve ser capaz de construir um plano de ação para chegar ao seu objetivo. </a:t>
            </a:r>
          </a:p>
          <a:p>
            <a:endParaRPr lang="pt-BR" sz="2000" dirty="0" smtClean="0"/>
          </a:p>
          <a:p>
            <a:r>
              <a:rPr lang="pt-BR" sz="2000" dirty="0" smtClean="0"/>
              <a:t>Após planejar, o agente deve </a:t>
            </a:r>
            <a:r>
              <a:rPr lang="pt-BR" sz="2000" b="1" dirty="0" smtClean="0"/>
              <a:t>executar as ações do plano</a:t>
            </a:r>
            <a:r>
              <a:rPr lang="pt-BR" sz="2000" dirty="0" smtClean="0"/>
              <a:t> uma a uma.</a:t>
            </a:r>
            <a:endParaRPr lang="pt-B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2500" dirty="0" smtClean="0"/>
              <a:t>Funcionamento de um Agente Planejador</a:t>
            </a:r>
            <a:endParaRPr lang="pt-BR" sz="25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pt-BR" sz="2300" dirty="0" smtClean="0"/>
              <a:t>Inicialmente um agente planejador </a:t>
            </a:r>
            <a:r>
              <a:rPr lang="pt-BR" sz="2300" b="1" dirty="0" smtClean="0"/>
              <a:t>gera um objetivo </a:t>
            </a:r>
            <a:r>
              <a:rPr lang="pt-BR" sz="2300" dirty="0" smtClean="0"/>
              <a:t>a alcançar.</a:t>
            </a:r>
          </a:p>
          <a:p>
            <a:endParaRPr lang="pt-BR" sz="2300" dirty="0" smtClean="0"/>
          </a:p>
          <a:p>
            <a:r>
              <a:rPr lang="pt-BR" sz="2300" b="1" dirty="0" smtClean="0"/>
              <a:t>Constrói um plano </a:t>
            </a:r>
            <a:r>
              <a:rPr lang="pt-BR" sz="2300" dirty="0" smtClean="0"/>
              <a:t>para atingir o objetivo a partir do estado atual do ambiente.</a:t>
            </a:r>
          </a:p>
          <a:p>
            <a:endParaRPr lang="pt-BR" sz="2300" dirty="0" smtClean="0"/>
          </a:p>
          <a:p>
            <a:r>
              <a:rPr lang="pt-BR" sz="2300" b="1" dirty="0" smtClean="0"/>
              <a:t>Executa o plano </a:t>
            </a:r>
            <a:r>
              <a:rPr lang="pt-BR" sz="2300" dirty="0" smtClean="0"/>
              <a:t>do começo ao fim.</a:t>
            </a:r>
          </a:p>
          <a:p>
            <a:endParaRPr lang="pt-BR" sz="2300" dirty="0" smtClean="0"/>
          </a:p>
          <a:p>
            <a:r>
              <a:rPr lang="pt-BR" sz="2300" b="1" dirty="0" smtClean="0"/>
              <a:t>Gera um novo objetivo </a:t>
            </a:r>
            <a:r>
              <a:rPr lang="pt-BR" sz="2300" dirty="0" smtClean="0"/>
              <a:t>com base no novo estado do ambiente.</a:t>
            </a:r>
            <a:endParaRPr lang="pt-BR" sz="23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Planejamento</a:t>
            </a:r>
            <a:endParaRPr lang="pt-B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pt-BR" sz="2400" dirty="0" smtClean="0"/>
              <a:t>Em </a:t>
            </a:r>
            <a:r>
              <a:rPr lang="pt-BR" sz="2400" b="1" dirty="0" smtClean="0"/>
              <a:t>planejamento clássico </a:t>
            </a:r>
            <a:r>
              <a:rPr lang="pt-BR" sz="2400" dirty="0" smtClean="0"/>
              <a:t>o ambiente do problema possui as seguintes características:</a:t>
            </a:r>
          </a:p>
          <a:p>
            <a:endParaRPr lang="pt-BR" sz="2800" dirty="0" smtClean="0"/>
          </a:p>
          <a:p>
            <a:pPr lvl="1"/>
            <a:r>
              <a:rPr lang="pt-BR" sz="2400" dirty="0" smtClean="0"/>
              <a:t>Observável</a:t>
            </a:r>
          </a:p>
          <a:p>
            <a:pPr lvl="1"/>
            <a:endParaRPr lang="pt-BR" sz="2400" dirty="0" smtClean="0"/>
          </a:p>
          <a:p>
            <a:pPr lvl="1"/>
            <a:r>
              <a:rPr lang="pt-BR" sz="2400" dirty="0" smtClean="0"/>
              <a:t>Determinístico</a:t>
            </a:r>
          </a:p>
          <a:p>
            <a:pPr lvl="1"/>
            <a:endParaRPr lang="pt-BR" sz="2400" dirty="0" smtClean="0"/>
          </a:p>
          <a:p>
            <a:pPr lvl="1"/>
            <a:r>
              <a:rPr lang="pt-BR" sz="2400" dirty="0" smtClean="0"/>
              <a:t>Finito</a:t>
            </a:r>
          </a:p>
          <a:p>
            <a:pPr lvl="1"/>
            <a:endParaRPr lang="pt-BR" sz="2400" dirty="0" smtClean="0"/>
          </a:p>
          <a:p>
            <a:pPr lvl="1"/>
            <a:r>
              <a:rPr lang="pt-BR" sz="2400" dirty="0" smtClean="0"/>
              <a:t>Estático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2600" dirty="0" smtClean="0"/>
              <a:t>Resolução de Problemas X Planejamento</a:t>
            </a:r>
            <a:endParaRPr lang="pt-BR" sz="26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pt-BR" sz="2400" b="1" dirty="0" smtClean="0"/>
              <a:t>Algoritmos de busca </a:t>
            </a:r>
            <a:r>
              <a:rPr lang="pt-BR" sz="2400" dirty="0" smtClean="0"/>
              <a:t>tendem a tomar ações irrelevantes.</a:t>
            </a:r>
          </a:p>
          <a:p>
            <a:pPr lvl="1"/>
            <a:r>
              <a:rPr lang="pt-BR" sz="2000" dirty="0" smtClean="0"/>
              <a:t>Grande fator de ramificação.</a:t>
            </a:r>
          </a:p>
          <a:p>
            <a:pPr lvl="1"/>
            <a:r>
              <a:rPr lang="pt-BR" sz="2000" dirty="0" smtClean="0"/>
              <a:t>Pouco conhecimento para guiar a busca.</a:t>
            </a:r>
          </a:p>
          <a:p>
            <a:pPr lvl="1"/>
            <a:endParaRPr lang="pt-BR" sz="2000" dirty="0" smtClean="0"/>
          </a:p>
          <a:p>
            <a:r>
              <a:rPr lang="pt-BR" sz="2400" b="1" dirty="0" smtClean="0"/>
              <a:t>Planejador</a:t>
            </a:r>
            <a:r>
              <a:rPr lang="pt-BR" sz="2400" dirty="0" smtClean="0"/>
              <a:t> não considera ações irrelevantes.</a:t>
            </a:r>
          </a:p>
          <a:p>
            <a:pPr lvl="1"/>
            <a:r>
              <a:rPr lang="pt-BR" sz="2000" dirty="0" smtClean="0"/>
              <a:t>Faz conexões diretas entre estados (sentenças) e ações (pré-condições + efeitos)</a:t>
            </a:r>
          </a:p>
          <a:p>
            <a:pPr lvl="1"/>
            <a:r>
              <a:rPr lang="pt-BR" sz="2000" dirty="0" smtClean="0"/>
              <a:t>Objetivo: Ter(Leite).</a:t>
            </a:r>
          </a:p>
          <a:p>
            <a:pPr lvl="2"/>
            <a:r>
              <a:rPr lang="pt-BR" sz="1600" dirty="0" smtClean="0"/>
              <a:t>Ação: Comprar(Leite) =&gt; Ter(Leite)</a:t>
            </a:r>
          </a:p>
          <a:p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2600" dirty="0" smtClean="0"/>
              <a:t>Resolução de Problemas X Planejamento</a:t>
            </a:r>
            <a:endParaRPr lang="pt-BR" sz="26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pt-BR" sz="2400" dirty="0" smtClean="0"/>
              <a:t>Em problemas do mundo real é difícil definir uma boa heurística para </a:t>
            </a:r>
            <a:r>
              <a:rPr lang="pt-BR" sz="2400" b="1" dirty="0" smtClean="0"/>
              <a:t>algoritmos de busca heurística</a:t>
            </a:r>
            <a:r>
              <a:rPr lang="pt-BR" sz="2400" dirty="0" smtClean="0"/>
              <a:t>.  </a:t>
            </a:r>
          </a:p>
          <a:p>
            <a:endParaRPr lang="pt-BR" sz="2400" dirty="0" smtClean="0"/>
          </a:p>
          <a:p>
            <a:r>
              <a:rPr lang="pt-BR" sz="2400" dirty="0" smtClean="0"/>
              <a:t>Um </a:t>
            </a:r>
            <a:r>
              <a:rPr lang="pt-BR" sz="2400" b="1" dirty="0" smtClean="0"/>
              <a:t>planejador</a:t>
            </a:r>
            <a:r>
              <a:rPr lang="pt-BR" sz="2400" dirty="0" smtClean="0"/>
              <a:t> tem acesso a representação explícita do objetivo.</a:t>
            </a:r>
          </a:p>
          <a:p>
            <a:pPr lvl="1"/>
            <a:r>
              <a:rPr lang="pt-BR" sz="2000" dirty="0" smtClean="0"/>
              <a:t>Objetivo: conjunção de </a:t>
            </a:r>
            <a:r>
              <a:rPr lang="pt-BR" sz="2000" dirty="0" err="1" smtClean="0"/>
              <a:t>sub-objetivos</a:t>
            </a:r>
            <a:r>
              <a:rPr lang="pt-BR" sz="2000" dirty="0" smtClean="0"/>
              <a:t> que levam ao objetivo final.</a:t>
            </a:r>
          </a:p>
          <a:p>
            <a:pPr lvl="1"/>
            <a:r>
              <a:rPr lang="pt-BR" sz="2000" dirty="0" smtClean="0"/>
              <a:t>Heurística </a:t>
            </a:r>
            <a:r>
              <a:rPr lang="pt-BR" sz="2000" b="1" dirty="0" smtClean="0"/>
              <a:t>única</a:t>
            </a:r>
            <a:r>
              <a:rPr lang="pt-BR" sz="2000" dirty="0" smtClean="0"/>
              <a:t>: número de elementos da conjunção não-satisfeitos.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2600" dirty="0" smtClean="0"/>
              <a:t>Resolução de Problemas X Planejamento</a:t>
            </a:r>
            <a:endParaRPr lang="pt-BR" sz="26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pt-BR" sz="2400" b="1" dirty="0" smtClean="0"/>
              <a:t>Algoritmos de busca </a:t>
            </a:r>
            <a:r>
              <a:rPr lang="pt-BR" sz="2400" dirty="0" smtClean="0"/>
              <a:t>não tiram proveito da decomposição do problema.</a:t>
            </a:r>
          </a:p>
          <a:p>
            <a:endParaRPr lang="pt-BR" sz="2400" dirty="0" smtClean="0"/>
          </a:p>
          <a:p>
            <a:r>
              <a:rPr lang="pt-BR" sz="2400" b="1" dirty="0" smtClean="0"/>
              <a:t>Planejadores</a:t>
            </a:r>
            <a:r>
              <a:rPr lang="pt-BR" sz="2400" dirty="0" smtClean="0"/>
              <a:t> aproveitam a estrutura do problema. É possível decompor com facilidade sub-objetivos.</a:t>
            </a:r>
          </a:p>
          <a:p>
            <a:endParaRPr lang="pt-BR" sz="2400" dirty="0" smtClean="0"/>
          </a:p>
          <a:p>
            <a:pPr lvl="1"/>
            <a:r>
              <a:rPr lang="pt-BR" sz="2000" dirty="0" smtClean="0"/>
              <a:t>Exemplo: Ter(A) Λ Ter(B) Λ Ter(C) Λ Ter(D) </a:t>
            </a:r>
            <a:endParaRPr lang="pt-B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Linguagem STRIPS</a:t>
            </a:r>
            <a:endParaRPr lang="pt-B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pt-BR" sz="2000" b="1" dirty="0" smtClean="0"/>
              <a:t>Linguagem formal</a:t>
            </a:r>
            <a:r>
              <a:rPr lang="pt-BR" sz="2000" dirty="0" smtClean="0"/>
              <a:t> para a especificação de problemas de planejamento.</a:t>
            </a:r>
          </a:p>
          <a:p>
            <a:endParaRPr lang="pt-BR" sz="2000" dirty="0" smtClean="0"/>
          </a:p>
          <a:p>
            <a:r>
              <a:rPr lang="pt-BR" sz="2000" b="1" dirty="0" smtClean="0"/>
              <a:t>Representação de estados</a:t>
            </a:r>
            <a:r>
              <a:rPr lang="pt-BR" sz="2000" dirty="0" smtClean="0"/>
              <a:t>: conjunção de literais positivos sem variáveis.</a:t>
            </a:r>
          </a:p>
          <a:p>
            <a:pPr lvl="1"/>
            <a:r>
              <a:rPr lang="pt-BR" sz="1800" b="1" dirty="0" smtClean="0"/>
              <a:t>Inicial:</a:t>
            </a:r>
            <a:r>
              <a:rPr lang="pt-BR" sz="1800" dirty="0" smtClean="0"/>
              <a:t> Em(Casa)</a:t>
            </a:r>
          </a:p>
          <a:p>
            <a:pPr lvl="1"/>
            <a:endParaRPr lang="pt-BR" sz="1800" dirty="0" smtClean="0"/>
          </a:p>
          <a:p>
            <a:pPr lvl="1"/>
            <a:r>
              <a:rPr lang="pt-BR" sz="1800" b="1" dirty="0" smtClean="0"/>
              <a:t>Final:</a:t>
            </a:r>
            <a:r>
              <a:rPr lang="pt-BR" sz="1800" dirty="0" smtClean="0"/>
              <a:t> Em(Casa) ^  Ter(Leite) ^  Ter(Bananas) ^  Ter(</a:t>
            </a:r>
            <a:r>
              <a:rPr lang="pt-BR" sz="1800" dirty="0" err="1" smtClean="0"/>
              <a:t>Furadeira</a:t>
            </a:r>
            <a:r>
              <a:rPr lang="pt-BR" sz="1800" dirty="0" smtClean="0"/>
              <a:t>)</a:t>
            </a:r>
          </a:p>
          <a:p>
            <a:pPr lvl="1"/>
            <a:endParaRPr lang="pt-BR" sz="1800" dirty="0" smtClean="0"/>
          </a:p>
          <a:p>
            <a:pPr lvl="1"/>
            <a:r>
              <a:rPr lang="pt-BR" sz="1800" b="1" dirty="0" smtClean="0"/>
              <a:t>Hipótese do mundo fechado: </a:t>
            </a:r>
            <a:r>
              <a:rPr lang="pt-BR" sz="1800" dirty="0" smtClean="0"/>
              <a:t>qualquer condição não mencionada em um estado é considerada negativa.</a:t>
            </a:r>
          </a:p>
          <a:p>
            <a:pPr lvl="2"/>
            <a:endParaRPr lang="pt-BR" sz="1400" dirty="0" smtClean="0"/>
          </a:p>
          <a:p>
            <a:pPr lvl="2"/>
            <a:r>
              <a:rPr lang="pt-BR" sz="1400" dirty="0" smtClean="0"/>
              <a:t>Exemplo: ¬Ter(Leite) ^ ¬Ter(Bananas) ^ ¬Ter(</a:t>
            </a:r>
            <a:r>
              <a:rPr lang="pt-BR" sz="1400" dirty="0" err="1" smtClean="0"/>
              <a:t>Furadeira</a:t>
            </a:r>
            <a:r>
              <a:rPr lang="pt-BR" sz="1400" dirty="0" smtClean="0"/>
              <a:t>)</a:t>
            </a:r>
          </a:p>
          <a:p>
            <a:pPr lvl="1"/>
            <a:endParaRPr lang="pt-BR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445TGp_tech_dark_ani">
  <a:themeElements>
    <a:clrScheme name="445TGp_tech_dark_ani 1">
      <a:dk1>
        <a:srgbClr val="000000"/>
      </a:dk1>
      <a:lt1>
        <a:srgbClr val="FFFFFF"/>
      </a:lt1>
      <a:dk2>
        <a:srgbClr val="445E7A"/>
      </a:dk2>
      <a:lt2>
        <a:srgbClr val="DDDDDD"/>
      </a:lt2>
      <a:accent1>
        <a:srgbClr val="417799"/>
      </a:accent1>
      <a:accent2>
        <a:srgbClr val="009999"/>
      </a:accent2>
      <a:accent3>
        <a:srgbClr val="B0B6BE"/>
      </a:accent3>
      <a:accent4>
        <a:srgbClr val="DADADA"/>
      </a:accent4>
      <a:accent5>
        <a:srgbClr val="B0BDCA"/>
      </a:accent5>
      <a:accent6>
        <a:srgbClr val="008A8A"/>
      </a:accent6>
      <a:hlink>
        <a:srgbClr val="C47C40"/>
      </a:hlink>
      <a:folHlink>
        <a:srgbClr val="E25832"/>
      </a:folHlink>
    </a:clrScheme>
    <a:fontScheme name="445TGp_tech_dark_ani">
      <a:majorFont>
        <a:latin typeface="Lucida Sans Unicode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hlink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hlink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lnDef>
  </a:objectDefaults>
  <a:extraClrSchemeLst>
    <a:extraClrScheme>
      <a:clrScheme name="445TGp_tech_dark_ani 1">
        <a:dk1>
          <a:srgbClr val="000000"/>
        </a:dk1>
        <a:lt1>
          <a:srgbClr val="FFFFFF"/>
        </a:lt1>
        <a:dk2>
          <a:srgbClr val="445E7A"/>
        </a:dk2>
        <a:lt2>
          <a:srgbClr val="DDDDDD"/>
        </a:lt2>
        <a:accent1>
          <a:srgbClr val="417799"/>
        </a:accent1>
        <a:accent2>
          <a:srgbClr val="009999"/>
        </a:accent2>
        <a:accent3>
          <a:srgbClr val="B0B6BE"/>
        </a:accent3>
        <a:accent4>
          <a:srgbClr val="DADADA"/>
        </a:accent4>
        <a:accent5>
          <a:srgbClr val="B0BDCA"/>
        </a:accent5>
        <a:accent6>
          <a:srgbClr val="008A8A"/>
        </a:accent6>
        <a:hlink>
          <a:srgbClr val="C47C40"/>
        </a:hlink>
        <a:folHlink>
          <a:srgbClr val="E2583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45TGp_tech_dark_ani 2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2A7CD6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CBFE8"/>
        </a:accent5>
        <a:accent6>
          <a:srgbClr val="9879CB"/>
        </a:accent6>
        <a:hlink>
          <a:srgbClr val="25B9E7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45TGp_tech_dark_ani 3">
        <a:dk1>
          <a:srgbClr val="000000"/>
        </a:dk1>
        <a:lt1>
          <a:srgbClr val="FFFFFF"/>
        </a:lt1>
        <a:dk2>
          <a:srgbClr val="445E7A"/>
        </a:dk2>
        <a:lt2>
          <a:srgbClr val="DDDDDD"/>
        </a:lt2>
        <a:accent1>
          <a:srgbClr val="3468A6"/>
        </a:accent1>
        <a:accent2>
          <a:srgbClr val="E49D1C"/>
        </a:accent2>
        <a:accent3>
          <a:srgbClr val="B0B6BE"/>
        </a:accent3>
        <a:accent4>
          <a:srgbClr val="DADADA"/>
        </a:accent4>
        <a:accent5>
          <a:srgbClr val="AEB9D0"/>
        </a:accent5>
        <a:accent6>
          <a:srgbClr val="CF8E18"/>
        </a:accent6>
        <a:hlink>
          <a:srgbClr val="4EA5B6"/>
        </a:hlink>
        <a:folHlink>
          <a:srgbClr val="E2583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445TGp_tech_dark_ani</Template>
  <TotalTime>10720</TotalTime>
  <Words>1184</Words>
  <Application>Microsoft Office PowerPoint</Application>
  <PresentationFormat>On-screen Show (4:3)</PresentationFormat>
  <Paragraphs>263</Paragraphs>
  <Slides>29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445TGp_tech_dark_ani</vt:lpstr>
      <vt:lpstr>INF 1771 – Inteligência Artificial</vt:lpstr>
      <vt:lpstr>Introdução</vt:lpstr>
      <vt:lpstr>Introdução</vt:lpstr>
      <vt:lpstr>Funcionamento de um Agente Planejador</vt:lpstr>
      <vt:lpstr>Planejamento</vt:lpstr>
      <vt:lpstr>Resolução de Problemas X Planejamento</vt:lpstr>
      <vt:lpstr>Resolução de Problemas X Planejamento</vt:lpstr>
      <vt:lpstr>Resolução de Problemas X Planejamento</vt:lpstr>
      <vt:lpstr>Linguagem STRIPS</vt:lpstr>
      <vt:lpstr>Linguagem STRIPS</vt:lpstr>
      <vt:lpstr>Linguagem STRIPS</vt:lpstr>
      <vt:lpstr>Exemplo – Transporte Aéreo de Carga</vt:lpstr>
      <vt:lpstr>Tipos de Planejadores</vt:lpstr>
      <vt:lpstr>Busca em Espaço de situações</vt:lpstr>
      <vt:lpstr>Planejamento de Ordem Parcial</vt:lpstr>
      <vt:lpstr>Exemplo dos Sapatos</vt:lpstr>
      <vt:lpstr>Exemplo dos Sapatos</vt:lpstr>
      <vt:lpstr>Exemplo dos Sapatos</vt:lpstr>
      <vt:lpstr>Exemplo dos Sapatos</vt:lpstr>
      <vt:lpstr>Planejamento de Ordem Parcial</vt:lpstr>
      <vt:lpstr>Planejamento de Ordem Parcial</vt:lpstr>
      <vt:lpstr>Planejamento de Ordem Parcial</vt:lpstr>
      <vt:lpstr>Exemplo</vt:lpstr>
      <vt:lpstr>Exemplo</vt:lpstr>
      <vt:lpstr>Conflito em Planejamento de Ordem Parcial</vt:lpstr>
      <vt:lpstr>Solução de Conflitos</vt:lpstr>
      <vt:lpstr>Exemplo</vt:lpstr>
      <vt:lpstr>Exemplo</vt:lpstr>
      <vt:lpstr>Aplicações de Planejamento</vt:lpstr>
    </vt:vector>
  </TitlesOfParts>
  <Company>BreakDownSoft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ThemeGallery PowerTemplate</dc:title>
  <dc:creator>Edirlei E. Soares de Lima</dc:creator>
  <cp:lastModifiedBy>Edirlei Soares de Lima</cp:lastModifiedBy>
  <cp:revision>845</cp:revision>
  <dcterms:created xsi:type="dcterms:W3CDTF">2008-12-04T05:04:49Z</dcterms:created>
  <dcterms:modified xsi:type="dcterms:W3CDTF">2012-04-18T16:09:07Z</dcterms:modified>
</cp:coreProperties>
</file>