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65" r:id="rId2"/>
    <p:sldId id="258" r:id="rId3"/>
    <p:sldId id="261" r:id="rId4"/>
    <p:sldId id="257" r:id="rId5"/>
    <p:sldId id="259" r:id="rId6"/>
    <p:sldId id="260" r:id="rId7"/>
    <p:sldId id="263" r:id="rId8"/>
    <p:sldId id="262" r:id="rId9"/>
    <p:sldId id="264" r:id="rId1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F8F8F8"/>
    <a:srgbClr val="4161A9"/>
    <a:srgbClr val="777777"/>
    <a:srgbClr val="808080"/>
    <a:srgbClr val="969696"/>
    <a:srgbClr val="CD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3838" autoAdjust="0"/>
  </p:normalViewPr>
  <p:slideViewPr>
    <p:cSldViewPr>
      <p:cViewPr varScale="1">
        <p:scale>
          <a:sx n="125" d="100"/>
          <a:sy n="125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2273A875-7D75-47D8-845F-B3FACB6F7174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6150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2819400" y="914400"/>
            <a:ext cx="6097588" cy="1371600"/>
          </a:xfrm>
        </p:spPr>
        <p:txBody>
          <a:bodyPr/>
          <a:lstStyle>
            <a:lvl1pPr algn="r"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505200" y="2590800"/>
            <a:ext cx="5410200" cy="609600"/>
          </a:xfrm>
          <a:prstGeom prst="rect">
            <a:avLst/>
          </a:prstGeo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 dirty="0"/>
              <a:t>Clique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editar</a:t>
            </a:r>
            <a:r>
              <a:rPr lang="en-US" dirty="0"/>
              <a:t> o </a:t>
            </a:r>
            <a:r>
              <a:rPr lang="en-US" dirty="0" err="1"/>
              <a:t>estilo</a:t>
            </a:r>
            <a:r>
              <a:rPr lang="en-US" dirty="0"/>
              <a:t> do </a:t>
            </a:r>
            <a:r>
              <a:rPr lang="en-US" dirty="0" err="1"/>
              <a:t>subtítulo</a:t>
            </a:r>
            <a:r>
              <a:rPr lang="en-US" dirty="0"/>
              <a:t> </a:t>
            </a:r>
            <a:r>
              <a:rPr lang="en-US" dirty="0" err="1"/>
              <a:t>mestre</a:t>
            </a: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564313"/>
            <a:ext cx="2133600" cy="2174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048000" y="6553200"/>
            <a:ext cx="2743200" cy="2174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1D3DE7-B54B-440F-9457-FC4D2C27E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2"/>
          </p:nvPr>
        </p:nvSpPr>
        <p:spPr>
          <a:xfrm>
            <a:off x="5791200" y="6477000"/>
            <a:ext cx="3124200" cy="3048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0075C-5D83-41E4-ACCD-BE744A465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  <a:prstGeom prst="rect">
            <a:avLst/>
          </a:prstGeom>
        </p:spPr>
        <p:txBody>
          <a:bodyPr/>
          <a:lstStyle>
            <a:lvl1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1pPr>
            <a:lvl2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2pPr>
            <a:lvl3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3pPr>
            <a:lvl4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4pPr>
            <a:lvl5pPr>
              <a:buFontTx/>
              <a:buBlip>
                <a:blip r:embed="rId2"/>
              </a:buBlip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56" name="Line 140"/>
          <p:cNvSpPr>
            <a:spLocks noChangeShapeType="1"/>
          </p:cNvSpPr>
          <p:nvPr/>
        </p:nvSpPr>
        <p:spPr bwMode="auto">
          <a:xfrm>
            <a:off x="1752600" y="9906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0" y="640080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733800" y="6584950"/>
            <a:ext cx="2133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A2BF26D-74B1-4A1D-9D87-718D6F4AD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1905000" y="228600"/>
            <a:ext cx="67818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Clique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editar</a:t>
            </a:r>
            <a:r>
              <a:rPr lang="en-US" dirty="0" smtClean="0"/>
              <a:t> o </a:t>
            </a:r>
            <a:r>
              <a:rPr lang="en-US" dirty="0" err="1" smtClean="0"/>
              <a:t>estilo</a:t>
            </a:r>
            <a:r>
              <a:rPr lang="en-US" dirty="0" smtClean="0"/>
              <a:t> do </a:t>
            </a:r>
            <a:r>
              <a:rPr lang="en-US" dirty="0" err="1" smtClean="0"/>
              <a:t>título</a:t>
            </a:r>
            <a:r>
              <a:rPr lang="en-US" dirty="0" smtClean="0"/>
              <a:t> </a:t>
            </a:r>
            <a:r>
              <a:rPr lang="en-US" dirty="0" err="1" smtClean="0"/>
              <a:t>mestre</a:t>
            </a:r>
            <a:endParaRPr lang="en-US" dirty="0" smtClean="0"/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3600" y="6451600"/>
            <a:ext cx="28956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gray">
          <a:xfrm>
            <a:off x="514350" y="319088"/>
            <a:ext cx="857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b="1" dirty="0">
                <a:solidFill>
                  <a:schemeClr val="bg2"/>
                </a:solidFill>
                <a:latin typeface="Arial" charset="0"/>
              </a:rPr>
              <a:t>LOGO</a:t>
            </a:r>
          </a:p>
        </p:txBody>
      </p:sp>
      <p:pic>
        <p:nvPicPr>
          <p:cNvPr id="8202" name="Picture 10" descr="C:\Users\edirlei\Downloads\1UP Mushroom_256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88640"/>
            <a:ext cx="1008112" cy="1008112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71" r:id="rId1"/>
    <p:sldLayoutId id="2147483860" r:id="rId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4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56" grpId="0" animBg="1"/>
      <p:bldP spid="34829" grpId="0"/>
      <p:bldP spid="34847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download/stabl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i-prolog.org/pldoc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836712"/>
            <a:ext cx="8568952" cy="2078037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effectLst/>
              </a:rPr>
              <a:t>INF 1771 – Inteligência Artificial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312169"/>
            <a:ext cx="7128792" cy="476871"/>
          </a:xfrm>
          <a:effectLst/>
        </p:spPr>
        <p:txBody>
          <a:bodyPr/>
          <a:lstStyle/>
          <a:p>
            <a:pPr algn="ctr" eaLnBrk="1" hangingPunct="1">
              <a:defRPr/>
            </a:pPr>
            <a:r>
              <a:rPr lang="pt-BR" sz="2800" dirty="0">
                <a:effectLst/>
              </a:rPr>
              <a:t>Aula </a:t>
            </a:r>
            <a:r>
              <a:rPr lang="pt-BR" sz="2800" dirty="0" smtClean="0">
                <a:effectLst/>
              </a:rPr>
              <a:t>10 </a:t>
            </a:r>
            <a:r>
              <a:rPr lang="pt-BR" sz="2800" dirty="0">
                <a:effectLst/>
              </a:rPr>
              <a:t>– Utilizando o SWI-Prolog em C</a:t>
            </a:r>
            <a:r>
              <a:rPr lang="pt-BR" sz="2800" dirty="0" smtClean="0">
                <a:effectLst/>
              </a:rPr>
              <a:t>++</a:t>
            </a:r>
            <a:endParaRPr lang="pt-BR" sz="2800" dirty="0"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gray">
          <a:xfrm>
            <a:off x="755650" y="5229225"/>
            <a:ext cx="5005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endParaRPr lang="pt-BR" sz="2800" kern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-36512" y="6120680"/>
            <a:ext cx="9108504" cy="7373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Edirlei Soares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 de Lima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&lt;</a:t>
            </a:r>
            <a:r>
              <a:rPr kumimoji="0" lang="pt-BR" sz="2400" b="0" i="0" u="none" strike="noStrike" kern="0" cap="none" spc="0" normalizeH="0" noProof="0" dirty="0" err="1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elima</a:t>
            </a:r>
            <a:r>
              <a:rPr kumimoji="0" lang="pt-BR" sz="24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Arial" charset="0"/>
                <a:ea typeface="+mn-ea"/>
                <a:cs typeface="+mn-cs"/>
              </a:rPr>
              <a:t>@</a:t>
            </a:r>
            <a:r>
              <a:rPr lang="pt-BR" sz="2400" kern="0" dirty="0" err="1" smtClean="0">
                <a:solidFill>
                  <a:sysClr val="windowText" lastClr="000000"/>
                </a:solidFill>
                <a:latin typeface="Arial" charset="0"/>
              </a:rPr>
              <a:t>inf.puc-rio.br&gt;</a:t>
            </a: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76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SWI-Prolog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t-BR" sz="2400" dirty="0" smtClean="0">
              <a:hlinkClick r:id="rId2"/>
            </a:endParaRPr>
          </a:p>
          <a:p>
            <a:endParaRPr lang="pt-BR" sz="2400" dirty="0" smtClean="0">
              <a:hlinkClick r:id="rId2"/>
            </a:endParaRPr>
          </a:p>
          <a:p>
            <a:endParaRPr lang="pt-BR" sz="2400" dirty="0" smtClean="0">
              <a:hlinkClick r:id="rId2"/>
            </a:endParaRPr>
          </a:p>
          <a:p>
            <a:r>
              <a:rPr lang="pt-BR" sz="2400" dirty="0" smtClean="0">
                <a:hlinkClick r:id="rId2"/>
              </a:rPr>
              <a:t>http://www.swi-prolog.org/download/stable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Configuração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1600" dirty="0" err="1" smtClean="0"/>
              <a:t>Control</a:t>
            </a:r>
            <a:r>
              <a:rPr lang="pt-BR" sz="1600" dirty="0" smtClean="0"/>
              <a:t> </a:t>
            </a:r>
            <a:r>
              <a:rPr lang="pt-BR" sz="1600" dirty="0" err="1" smtClean="0"/>
              <a:t>Panel</a:t>
            </a:r>
            <a:r>
              <a:rPr lang="pt-BR" sz="1600" dirty="0" smtClean="0"/>
              <a:t> -&gt; System -&gt;</a:t>
            </a:r>
            <a:r>
              <a:rPr lang="pt-BR" sz="1600" dirty="0" err="1" smtClean="0"/>
              <a:t>Advanced</a:t>
            </a:r>
            <a:r>
              <a:rPr lang="pt-BR" sz="1600" dirty="0" smtClean="0"/>
              <a:t>-&gt; </a:t>
            </a:r>
            <a:r>
              <a:rPr lang="pt-BR" sz="1600" dirty="0" err="1" smtClean="0"/>
              <a:t>Environment</a:t>
            </a:r>
            <a:r>
              <a:rPr lang="pt-BR" sz="1600" dirty="0" smtClean="0"/>
              <a:t> </a:t>
            </a:r>
            <a:r>
              <a:rPr lang="pt-BR" sz="1600" dirty="0" err="1" smtClean="0"/>
              <a:t>Variables</a:t>
            </a:r>
            <a:endParaRPr lang="pt-BR" sz="1600" dirty="0" smtClean="0"/>
          </a:p>
          <a:p>
            <a:endParaRPr lang="pt-BR" sz="1600" dirty="0" smtClean="0"/>
          </a:p>
          <a:p>
            <a:r>
              <a:rPr lang="pt-BR" sz="1600" dirty="0" smtClean="0"/>
              <a:t>Adicionar o diretório “C:\</a:t>
            </a:r>
            <a:r>
              <a:rPr lang="pt-BR" sz="1600" dirty="0" err="1" smtClean="0"/>
              <a:t>Program</a:t>
            </a:r>
            <a:r>
              <a:rPr lang="pt-BR" sz="1600" dirty="0" smtClean="0"/>
              <a:t> Files\</a:t>
            </a:r>
            <a:r>
              <a:rPr lang="pt-BR" sz="1600" dirty="0" err="1" smtClean="0"/>
              <a:t>pl</a:t>
            </a:r>
            <a:r>
              <a:rPr lang="pt-BR" sz="1600" dirty="0" smtClean="0"/>
              <a:t>\</a:t>
            </a:r>
            <a:r>
              <a:rPr lang="pt-BR" sz="1600" dirty="0" err="1" smtClean="0"/>
              <a:t>bin</a:t>
            </a:r>
            <a:r>
              <a:rPr lang="pt-BR" sz="1600" dirty="0" smtClean="0"/>
              <a:t>” a variável “PATH” do sistema.</a:t>
            </a:r>
            <a:endParaRPr lang="pt-BR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3447" y="3003982"/>
            <a:ext cx="2596505" cy="2873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068960"/>
            <a:ext cx="252028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Configuração – Visual Studio</a:t>
            </a:r>
            <a:endParaRPr lang="pt-BR" sz="3600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104456"/>
          </a:xfrm>
        </p:spPr>
        <p:txBody>
          <a:bodyPr/>
          <a:lstStyle/>
          <a:p>
            <a:r>
              <a:rPr lang="pt-BR" sz="2000" dirty="0" smtClean="0"/>
              <a:t>Include Directory: “C:\Program Files\pl\include”</a:t>
            </a:r>
            <a:endParaRPr lang="pt-BR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4955369" cy="34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Configuração – Visual Studio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Library Directory: “C:\Program Files\pl\lib\”</a:t>
            </a:r>
          </a:p>
          <a:p>
            <a:endParaRPr lang="pt-BR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8879" y="2348880"/>
            <a:ext cx="4955369" cy="34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Configuração – Visual Studio</a:t>
            </a:r>
            <a:endParaRPr lang="pt-BR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000" dirty="0" smtClean="0"/>
              <a:t>Dependência: </a:t>
            </a:r>
            <a:r>
              <a:rPr lang="pt-BR" sz="2000" dirty="0" err="1" smtClean="0"/>
              <a:t>swipl</a:t>
            </a:r>
            <a:r>
              <a:rPr lang="pt-BR" sz="2000" dirty="0" smtClean="0"/>
              <a:t>.</a:t>
            </a:r>
            <a:r>
              <a:rPr lang="pt-BR" sz="2000" dirty="0" err="1" smtClean="0"/>
              <a:t>lib</a:t>
            </a:r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348880"/>
            <a:ext cx="4955369" cy="34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Programa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320480"/>
          </a:xfrm>
        </p:spPr>
        <p:txBody>
          <a:bodyPr/>
          <a:lstStyle/>
          <a:p>
            <a:pPr>
              <a:buNone/>
            </a:pPr>
            <a:r>
              <a:rPr lang="pt-BR" sz="1100" dirty="0" smtClean="0"/>
              <a:t>progenitor(sara,isaque).  </a:t>
            </a:r>
          </a:p>
          <a:p>
            <a:pPr>
              <a:buNone/>
            </a:pPr>
            <a:r>
              <a:rPr lang="pt-BR" sz="1100" dirty="0" smtClean="0"/>
              <a:t>progenitor(abraao,isaque).</a:t>
            </a:r>
          </a:p>
          <a:p>
            <a:pPr>
              <a:buNone/>
            </a:pPr>
            <a:r>
              <a:rPr lang="pt-BR" sz="1100" dirty="0" smtClean="0"/>
              <a:t>progenitor(abraao,ismael).</a:t>
            </a:r>
          </a:p>
          <a:p>
            <a:pPr>
              <a:buNone/>
            </a:pPr>
            <a:r>
              <a:rPr lang="pt-BR" sz="1100" dirty="0" smtClean="0"/>
              <a:t>progenitor(isaque,esau).</a:t>
            </a:r>
          </a:p>
          <a:p>
            <a:pPr>
              <a:buNone/>
            </a:pPr>
            <a:r>
              <a:rPr lang="pt-BR" sz="1100" dirty="0" smtClean="0"/>
              <a:t>progenitor(isaque,jaco).</a:t>
            </a:r>
          </a:p>
          <a:p>
            <a:pPr>
              <a:buNone/>
            </a:pPr>
            <a:r>
              <a:rPr lang="pt-BR" sz="1100" dirty="0" smtClean="0"/>
              <a:t>progenitor(jaco,jose).</a:t>
            </a:r>
          </a:p>
          <a:p>
            <a:pPr>
              <a:buNone/>
            </a:pPr>
            <a:endParaRPr lang="pt-BR" sz="1100" dirty="0" smtClean="0"/>
          </a:p>
          <a:p>
            <a:pPr>
              <a:buNone/>
            </a:pPr>
            <a:r>
              <a:rPr lang="pt-BR" sz="1100" dirty="0" smtClean="0"/>
              <a:t>mulher(sara).</a:t>
            </a:r>
          </a:p>
          <a:p>
            <a:pPr>
              <a:buNone/>
            </a:pPr>
            <a:r>
              <a:rPr lang="pt-BR" sz="1100" dirty="0" smtClean="0"/>
              <a:t>homem(abraao).</a:t>
            </a:r>
          </a:p>
          <a:p>
            <a:pPr>
              <a:buNone/>
            </a:pPr>
            <a:r>
              <a:rPr lang="pt-BR" sz="1100" dirty="0" smtClean="0"/>
              <a:t>homem(isaque).</a:t>
            </a:r>
          </a:p>
          <a:p>
            <a:pPr>
              <a:buNone/>
            </a:pPr>
            <a:r>
              <a:rPr lang="pt-BR" sz="1100" dirty="0" smtClean="0"/>
              <a:t>homem(ismael).</a:t>
            </a:r>
          </a:p>
          <a:p>
            <a:pPr>
              <a:buNone/>
            </a:pPr>
            <a:r>
              <a:rPr lang="pt-BR" sz="1100" dirty="0" smtClean="0"/>
              <a:t>homem(esau).</a:t>
            </a:r>
          </a:p>
          <a:p>
            <a:pPr>
              <a:buNone/>
            </a:pPr>
            <a:r>
              <a:rPr lang="pt-BR" sz="1100" dirty="0" smtClean="0"/>
              <a:t>homem(jaco).</a:t>
            </a:r>
          </a:p>
          <a:p>
            <a:pPr>
              <a:buNone/>
            </a:pPr>
            <a:r>
              <a:rPr lang="pt-BR" sz="1100" dirty="0" smtClean="0"/>
              <a:t>homem(jose).</a:t>
            </a:r>
          </a:p>
          <a:p>
            <a:pPr>
              <a:buNone/>
            </a:pPr>
            <a:endParaRPr lang="pt-BR" sz="1100" dirty="0" smtClean="0"/>
          </a:p>
          <a:p>
            <a:pPr>
              <a:buNone/>
            </a:pPr>
            <a:r>
              <a:rPr lang="pt-BR" sz="1100" dirty="0" smtClean="0"/>
              <a:t>filho(Y,X) :- progenitor(X,Y).</a:t>
            </a:r>
          </a:p>
          <a:p>
            <a:pPr>
              <a:buNone/>
            </a:pPr>
            <a:r>
              <a:rPr lang="pt-BR" sz="1100" dirty="0" smtClean="0"/>
              <a:t>mae(X,Y) :- progenitor(X,Y), mulher(X).</a:t>
            </a:r>
          </a:p>
          <a:p>
            <a:pPr>
              <a:buNone/>
            </a:pPr>
            <a:r>
              <a:rPr lang="pt-BR" sz="1100" dirty="0" smtClean="0"/>
              <a:t>avo(X,Z) :- progenitor(X,Y), progenitor(Y,Z).</a:t>
            </a:r>
          </a:p>
          <a:p>
            <a:pPr>
              <a:buNone/>
            </a:pPr>
            <a:r>
              <a:rPr lang="pt-BR" sz="1100" dirty="0" smtClean="0"/>
              <a:t>irmao(X,Y) :- progenitor(Z,X), progenitor(Z,Y).</a:t>
            </a:r>
          </a:p>
          <a:p>
            <a:pPr>
              <a:buNone/>
            </a:pPr>
            <a:r>
              <a:rPr lang="pt-BR" sz="1100" dirty="0" smtClean="0"/>
              <a:t>ancestral(X,Z) :- progenitor(X,Z).</a:t>
            </a:r>
          </a:p>
          <a:p>
            <a:pPr>
              <a:buNone/>
            </a:pPr>
            <a:r>
              <a:rPr lang="pt-BR" sz="1100" dirty="0" smtClean="0"/>
              <a:t>ancestral(X,Z) :- progenitor(X,Y), ancestral(Y,Z).</a:t>
            </a:r>
          </a:p>
          <a:p>
            <a:endParaRPr lang="pt-BR" sz="11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3" y="1651659"/>
            <a:ext cx="2952328" cy="345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de Programa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55576" y="1628800"/>
            <a:ext cx="7560840" cy="4248472"/>
          </a:xfrm>
          <a:solidFill>
            <a:schemeClr val="tx1"/>
          </a:solidFill>
        </p:spPr>
        <p:txBody>
          <a:bodyPr/>
          <a:lstStyle/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#include &lt;SWI-cpp.h&gt;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>
              <a:buNone/>
            </a:pPr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char* argv[] = {"swipl.dll", "-s", "D:\\teste.pl", NULL};  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PlEngine e(3,argv);</a:t>
            </a:r>
          </a:p>
          <a:p>
            <a:pPr>
              <a:buNone/>
            </a:pPr>
            <a:endParaRPr lang="pt-BR" sz="1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PlTermv av(2);                                  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av[1] =  PlCompound("jose");                   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PlQuery q("ancestral", av);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while (q.next_solution())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{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	cout &lt;&lt; (char*)av[0] &lt;&lt; endl;	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	cin.get();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   	return 1;</a:t>
            </a:r>
          </a:p>
          <a:p>
            <a:pPr>
              <a:buNone/>
            </a:pPr>
            <a:r>
              <a:rPr lang="pt-BR" sz="1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pt-BR" sz="1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Manual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sz="2400" dirty="0" smtClean="0">
                <a:hlinkClick r:id="rId2"/>
              </a:rPr>
              <a:t>http://www.swi-prolog.org/pldoc/index.html</a:t>
            </a:r>
            <a:r>
              <a:rPr lang="pt-BR" sz="2400" dirty="0" smtClean="0"/>
              <a:t> </a:t>
            </a:r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45TGp_tech_dark_ani">
  <a:themeElements>
    <a:clrScheme name="445TGp_tech_dark_ani 1">
      <a:dk1>
        <a:srgbClr val="000000"/>
      </a:dk1>
      <a:lt1>
        <a:srgbClr val="FFFFFF"/>
      </a:lt1>
      <a:dk2>
        <a:srgbClr val="445E7A"/>
      </a:dk2>
      <a:lt2>
        <a:srgbClr val="DDDDDD"/>
      </a:lt2>
      <a:accent1>
        <a:srgbClr val="417799"/>
      </a:accent1>
      <a:accent2>
        <a:srgbClr val="009999"/>
      </a:accent2>
      <a:accent3>
        <a:srgbClr val="B0B6BE"/>
      </a:accent3>
      <a:accent4>
        <a:srgbClr val="DADADA"/>
      </a:accent4>
      <a:accent5>
        <a:srgbClr val="B0BDCA"/>
      </a:accent5>
      <a:accent6>
        <a:srgbClr val="008A8A"/>
      </a:accent6>
      <a:hlink>
        <a:srgbClr val="C47C40"/>
      </a:hlink>
      <a:folHlink>
        <a:srgbClr val="E25832"/>
      </a:folHlink>
    </a:clrScheme>
    <a:fontScheme name="445TGp_tech_dark_ani">
      <a:majorFont>
        <a:latin typeface="Lucida Sans Unicode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445TGp_tech_dark_ani 1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417799"/>
        </a:accent1>
        <a:accent2>
          <a:srgbClr val="009999"/>
        </a:accent2>
        <a:accent3>
          <a:srgbClr val="B0B6BE"/>
        </a:accent3>
        <a:accent4>
          <a:srgbClr val="DADADA"/>
        </a:accent4>
        <a:accent5>
          <a:srgbClr val="B0BDCA"/>
        </a:accent5>
        <a:accent6>
          <a:srgbClr val="008A8A"/>
        </a:accent6>
        <a:hlink>
          <a:srgbClr val="C47C40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2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2A7CD6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CBFE8"/>
        </a:accent5>
        <a:accent6>
          <a:srgbClr val="9879CB"/>
        </a:accent6>
        <a:hlink>
          <a:srgbClr val="25B9E7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45TGp_tech_dark_ani 3">
        <a:dk1>
          <a:srgbClr val="000000"/>
        </a:dk1>
        <a:lt1>
          <a:srgbClr val="FFFFFF"/>
        </a:lt1>
        <a:dk2>
          <a:srgbClr val="445E7A"/>
        </a:dk2>
        <a:lt2>
          <a:srgbClr val="DDDDDD"/>
        </a:lt2>
        <a:accent1>
          <a:srgbClr val="3468A6"/>
        </a:accent1>
        <a:accent2>
          <a:srgbClr val="E49D1C"/>
        </a:accent2>
        <a:accent3>
          <a:srgbClr val="B0B6BE"/>
        </a:accent3>
        <a:accent4>
          <a:srgbClr val="DADADA"/>
        </a:accent4>
        <a:accent5>
          <a:srgbClr val="AEB9D0"/>
        </a:accent5>
        <a:accent6>
          <a:srgbClr val="CF8E18"/>
        </a:accent6>
        <a:hlink>
          <a:srgbClr val="4EA5B6"/>
        </a:hlink>
        <a:folHlink>
          <a:srgbClr val="E258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445TGp_tech_dark_ani</Template>
  <TotalTime>13485</TotalTime>
  <Words>177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445TGp_tech_dark_ani</vt:lpstr>
      <vt:lpstr>INF 1771 – Inteligência Artificial</vt:lpstr>
      <vt:lpstr>SWI-Prolog</vt:lpstr>
      <vt:lpstr>Configuração</vt:lpstr>
      <vt:lpstr>Configuração – Visual Studio</vt:lpstr>
      <vt:lpstr>Configuração – Visual Studio</vt:lpstr>
      <vt:lpstr>Configuração – Visual Studio</vt:lpstr>
      <vt:lpstr>Exemplo de Programa</vt:lpstr>
      <vt:lpstr>Exemplo de Programa</vt:lpstr>
      <vt:lpstr>Manual</vt:lpstr>
    </vt:vector>
  </TitlesOfParts>
  <Company>BreakDownSoft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Edirlei E. Soares de Lima</dc:creator>
  <cp:lastModifiedBy>Edirlei</cp:lastModifiedBy>
  <cp:revision>1088</cp:revision>
  <dcterms:created xsi:type="dcterms:W3CDTF">2008-12-04T05:04:49Z</dcterms:created>
  <dcterms:modified xsi:type="dcterms:W3CDTF">2011-09-28T15:46:43Z</dcterms:modified>
</cp:coreProperties>
</file>