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327" r:id="rId2"/>
    <p:sldId id="305" r:id="rId3"/>
    <p:sldId id="306" r:id="rId4"/>
    <p:sldId id="307" r:id="rId5"/>
    <p:sldId id="308" r:id="rId6"/>
    <p:sldId id="310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8" autoAdjust="0"/>
    <p:restoredTop sz="93833" autoAdjust="0"/>
  </p:normalViewPr>
  <p:slideViewPr>
    <p:cSldViewPr>
      <p:cViewPr varScale="1">
        <p:scale>
          <a:sx n="125" d="100"/>
          <a:sy n="125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6256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05 – Introdução à </a:t>
            </a:r>
            <a:r>
              <a:rPr lang="pt-BR" sz="2800" dirty="0" smtClean="0">
                <a:effectLst/>
              </a:rPr>
              <a:t>Lógica </a:t>
            </a:r>
            <a:endParaRPr lang="pt-BR" sz="2800" dirty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9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536504" cy="4248472"/>
          </a:xfrm>
        </p:spPr>
        <p:txBody>
          <a:bodyPr/>
          <a:lstStyle/>
          <a:p>
            <a:r>
              <a:rPr lang="pt-BR" sz="2400" b="1" dirty="0" smtClean="0"/>
              <a:t>Passo 1:</a:t>
            </a:r>
          </a:p>
          <a:p>
            <a:endParaRPr lang="pt-BR" sz="2400" b="1" dirty="0" smtClean="0"/>
          </a:p>
          <a:p>
            <a:pPr lvl="1"/>
            <a:r>
              <a:rPr lang="pt-BR" sz="1800" b="1" dirty="0" smtClean="0"/>
              <a:t>Sensores: </a:t>
            </a:r>
          </a:p>
          <a:p>
            <a:pPr lvl="1">
              <a:buNone/>
            </a:pPr>
            <a:r>
              <a:rPr lang="pt-BR" sz="1800" dirty="0" smtClean="0"/>
              <a:t>[nada, nada, nada, nada, nada]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dirty="0" smtClean="0"/>
              <a:t>Conclusão:</a:t>
            </a:r>
          </a:p>
          <a:p>
            <a:pPr lvl="1">
              <a:buNone/>
            </a:pPr>
            <a:r>
              <a:rPr lang="pt-BR" sz="1800" dirty="0" smtClean="0"/>
              <a:t>[1,2] e [2,1] são seguros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dirty="0" smtClean="0"/>
              <a:t>Movimento escolhido:</a:t>
            </a:r>
          </a:p>
          <a:p>
            <a:pPr lvl="1">
              <a:buNone/>
            </a:pPr>
            <a:r>
              <a:rPr lang="pt-BR" sz="1800" dirty="0" smtClean="0"/>
              <a:t>[2,1]</a:t>
            </a:r>
            <a:endParaRPr lang="pt-BR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0341" y="2089001"/>
            <a:ext cx="28860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248472"/>
          </a:xfrm>
        </p:spPr>
        <p:txBody>
          <a:bodyPr/>
          <a:lstStyle/>
          <a:p>
            <a:r>
              <a:rPr lang="pt-BR" sz="2400" b="1" dirty="0" smtClean="0"/>
              <a:t>Passo 2:</a:t>
            </a:r>
          </a:p>
          <a:p>
            <a:endParaRPr lang="pt-BR" sz="2400" b="1" dirty="0" smtClean="0"/>
          </a:p>
          <a:p>
            <a:pPr lvl="1"/>
            <a:r>
              <a:rPr lang="pt-BR" sz="1800" b="1" dirty="0" smtClean="0"/>
              <a:t>Sensores: </a:t>
            </a:r>
          </a:p>
          <a:p>
            <a:pPr lvl="1">
              <a:buNone/>
            </a:pPr>
            <a:r>
              <a:rPr lang="pt-BR" sz="1800" dirty="0" smtClean="0"/>
              <a:t>[nada, brisa, nada, nada, nada]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dirty="0" smtClean="0"/>
              <a:t>Conclusão:</a:t>
            </a:r>
          </a:p>
          <a:p>
            <a:pPr lvl="1">
              <a:buNone/>
            </a:pPr>
            <a:r>
              <a:rPr lang="pt-BR" sz="1800" dirty="0" smtClean="0"/>
              <a:t>Há poço em [2,2], [3,1] ou ambos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dirty="0" smtClean="0"/>
              <a:t>Movimento escolhido:</a:t>
            </a:r>
          </a:p>
          <a:p>
            <a:pPr lvl="1">
              <a:buNone/>
            </a:pPr>
            <a:r>
              <a:rPr lang="pt-BR" sz="1800" dirty="0" smtClean="0"/>
              <a:t>[1,1] e depois [1,2]</a:t>
            </a:r>
            <a:endParaRPr lang="pt-B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66" y="2136626"/>
            <a:ext cx="2914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248472"/>
          </a:xfrm>
        </p:spPr>
        <p:txBody>
          <a:bodyPr/>
          <a:lstStyle/>
          <a:p>
            <a:r>
              <a:rPr lang="pt-BR" sz="2400" b="1" dirty="0" smtClean="0"/>
              <a:t>Passo 3:</a:t>
            </a:r>
          </a:p>
          <a:p>
            <a:pPr lvl="1"/>
            <a:r>
              <a:rPr lang="pt-BR" sz="1800" b="1" dirty="0" smtClean="0"/>
              <a:t>Sensores: </a:t>
            </a:r>
          </a:p>
          <a:p>
            <a:pPr lvl="1">
              <a:buNone/>
            </a:pPr>
            <a:r>
              <a:rPr lang="pt-BR" sz="1800" dirty="0" smtClean="0"/>
              <a:t>[fedor, nada, nada, nada, nada]</a:t>
            </a:r>
          </a:p>
          <a:p>
            <a:pPr lvl="1"/>
            <a:r>
              <a:rPr lang="pt-BR" sz="1800" b="1" dirty="0" smtClean="0"/>
              <a:t>Conclusão:</a:t>
            </a:r>
          </a:p>
          <a:p>
            <a:pPr lvl="1">
              <a:buNone/>
            </a:pPr>
            <a:r>
              <a:rPr lang="pt-BR" sz="1800" dirty="0" smtClean="0"/>
              <a:t>Há Wumpus em [1,3] ou [2,2]</a:t>
            </a:r>
          </a:p>
          <a:p>
            <a:pPr lvl="1">
              <a:buNone/>
            </a:pPr>
            <a:r>
              <a:rPr lang="pt-BR" sz="1800" dirty="0" smtClean="0"/>
              <a:t>Wumpus não pode estar em [2,2]</a:t>
            </a:r>
          </a:p>
          <a:p>
            <a:pPr lvl="1">
              <a:buNone/>
            </a:pPr>
            <a:r>
              <a:rPr lang="pt-BR" sz="1800" dirty="0" smtClean="0"/>
              <a:t>Wumpus em [1,3]</a:t>
            </a:r>
          </a:p>
          <a:p>
            <a:pPr lvl="1">
              <a:buNone/>
            </a:pPr>
            <a:r>
              <a:rPr lang="pt-BR" sz="1800" dirty="0" smtClean="0"/>
              <a:t>Não existe poço em [2,2]</a:t>
            </a:r>
          </a:p>
          <a:p>
            <a:pPr lvl="1">
              <a:buNone/>
            </a:pPr>
            <a:r>
              <a:rPr lang="pt-BR" sz="1800" dirty="0" smtClean="0"/>
              <a:t>Poço em [3,1]</a:t>
            </a:r>
          </a:p>
          <a:p>
            <a:pPr lvl="1">
              <a:buNone/>
            </a:pPr>
            <a:r>
              <a:rPr lang="pt-BR" sz="1800" dirty="0" smtClean="0"/>
              <a:t>[2,2] é seguro</a:t>
            </a:r>
          </a:p>
          <a:p>
            <a:pPr lvl="1"/>
            <a:r>
              <a:rPr lang="pt-BR" sz="1800" b="1" dirty="0" smtClean="0"/>
              <a:t>Movimento escolhido:</a:t>
            </a:r>
          </a:p>
          <a:p>
            <a:pPr lvl="1">
              <a:buNone/>
            </a:pPr>
            <a:r>
              <a:rPr lang="pt-BR" sz="1800" dirty="0" smtClean="0"/>
              <a:t>[2,2]</a:t>
            </a:r>
            <a:endParaRPr lang="pt-B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31876"/>
            <a:ext cx="28003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Lógica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A base de conhecimento de um agente é formada por um conjunto de sentenças expressadas através de uma </a:t>
            </a:r>
            <a:r>
              <a:rPr lang="pt-BR" sz="1800" b="1" dirty="0" smtClean="0"/>
              <a:t>linguagem lógica de representação de conhecimento</a:t>
            </a:r>
            <a:r>
              <a:rPr lang="pt-BR" sz="1800" dirty="0" smtClean="0"/>
              <a:t>.</a:t>
            </a:r>
          </a:p>
          <a:p>
            <a:endParaRPr lang="pt-BR" sz="2000" dirty="0" smtClean="0"/>
          </a:p>
          <a:p>
            <a:r>
              <a:rPr lang="pt-BR" sz="1800" dirty="0" smtClean="0"/>
              <a:t>O conceito de lógica foi organizado principalmente por Aristóteles. “É o conhecimento das formas gerais e regras gerais do pensamento correto e verdadeiro, independentemente dos conteúdos pensados”</a:t>
            </a:r>
          </a:p>
          <a:p>
            <a:pPr lvl="1">
              <a:buNone/>
            </a:pPr>
            <a:r>
              <a:rPr lang="pt-BR" sz="1400" dirty="0" smtClean="0"/>
              <a:t>“Todo homem é mortal” </a:t>
            </a:r>
          </a:p>
          <a:p>
            <a:pPr lvl="1">
              <a:buNone/>
            </a:pPr>
            <a:r>
              <a:rPr lang="pt-BR" sz="1400" dirty="0" smtClean="0"/>
              <a:t>“Sócrates é um homem” </a:t>
            </a:r>
          </a:p>
          <a:p>
            <a:pPr lvl="1">
              <a:buNone/>
            </a:pPr>
            <a:r>
              <a:rPr lang="pt-BR" sz="1400" dirty="0" smtClean="0"/>
              <a:t>“Logo, Sócrates é mortal” </a:t>
            </a:r>
          </a:p>
          <a:p>
            <a:endParaRPr lang="pt-BR" sz="1800" dirty="0" smtClean="0"/>
          </a:p>
          <a:p>
            <a:r>
              <a:rPr lang="pt-BR" sz="1800" dirty="0" smtClean="0"/>
              <a:t>Todo X é Y. Z é X. Portanto, Z é Y.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Lógica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500" b="1" dirty="0" smtClean="0"/>
              <a:t>Lógica proposicional: </a:t>
            </a:r>
            <a:r>
              <a:rPr lang="pt-BR" sz="1500" dirty="0" smtClean="0"/>
              <a:t>(ou lógica Booleana) lógica que representa a estrutura de sentenças usando conectivos como: "e", "ou" e "não“.</a:t>
            </a:r>
          </a:p>
          <a:p>
            <a:r>
              <a:rPr lang="pt-BR" sz="1500" b="1" dirty="0" smtClean="0"/>
              <a:t>Lógica de predicados: </a:t>
            </a:r>
            <a:r>
              <a:rPr lang="pt-BR" sz="1500" dirty="0" smtClean="0"/>
              <a:t>lógica que representa a estrutura de sentenças usando conectivos como: “alguns”, “todos” e “nenhum”.</a:t>
            </a:r>
          </a:p>
          <a:p>
            <a:r>
              <a:rPr lang="pt-BR" sz="1500" b="1" dirty="0" smtClean="0"/>
              <a:t>Lógica multivalorada: </a:t>
            </a:r>
            <a:r>
              <a:rPr lang="pt-BR" sz="1500" dirty="0" smtClean="0"/>
              <a:t>estende os tradicionais valores verdadeiro/falso para incluir outros valores como "possível“ ou um número infinito de "graus de verdade”, representados, por exemplo, por um número real entre 0 e 1.</a:t>
            </a:r>
          </a:p>
          <a:p>
            <a:r>
              <a:rPr lang="pt-BR" sz="1500" b="1" dirty="0" smtClean="0"/>
              <a:t>Lógica modal: </a:t>
            </a:r>
            <a:r>
              <a:rPr lang="pt-BR" sz="1500" dirty="0" smtClean="0"/>
              <a:t>o estudo do comportamento dedutivo de expressões como:“é necessário que” e “é possível que”.</a:t>
            </a:r>
          </a:p>
          <a:p>
            <a:r>
              <a:rPr lang="pt-BR" sz="1500" b="1" dirty="0" smtClean="0"/>
              <a:t>Lógica temporal: </a:t>
            </a:r>
            <a:r>
              <a:rPr lang="pt-BR" sz="1500" dirty="0" smtClean="0"/>
              <a:t>descreve qualquer sistema de regras e símbolos para representar e raciocinar sobre proposições qualificadas em termos do tempo.</a:t>
            </a:r>
          </a:p>
          <a:p>
            <a:r>
              <a:rPr lang="pt-BR" sz="1500" b="1" dirty="0" smtClean="0"/>
              <a:t>Lógica paraconsistente: </a:t>
            </a:r>
            <a:r>
              <a:rPr lang="pt-BR" sz="1500" dirty="0" smtClean="0"/>
              <a:t>lógica especializada no tratamento de bases de dados que contenham inconsistências.</a:t>
            </a:r>
          </a:p>
          <a:p>
            <a:r>
              <a:rPr lang="pt-BR" sz="1500" dirty="0" smtClean="0"/>
              <a:t>...</a:t>
            </a:r>
            <a:endParaRPr lang="pt-BR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Lógica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Sintaxe</a:t>
            </a:r>
            <a:r>
              <a:rPr lang="pt-BR" sz="2400" dirty="0" smtClean="0"/>
              <a:t>: especifica todas as sentenças que são bem-formadas.</a:t>
            </a:r>
          </a:p>
          <a:p>
            <a:pPr lvl="1"/>
            <a:r>
              <a:rPr lang="pt-BR" sz="2000" dirty="0" smtClean="0"/>
              <a:t>Exemplo na aritmética: “</a:t>
            </a:r>
            <a:r>
              <a:rPr lang="pt-BR" sz="2000" dirty="0" err="1" smtClean="0"/>
              <a:t>x+y</a:t>
            </a:r>
            <a:r>
              <a:rPr lang="pt-BR" sz="2000" dirty="0" smtClean="0"/>
              <a:t>=4”, “x4y+=“.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Semântica</a:t>
            </a:r>
            <a:r>
              <a:rPr lang="pt-BR" sz="2400" dirty="0" smtClean="0"/>
              <a:t>: Especifica o significado das sentenças. A verdade de cada sentença com relação a cada “mundo possível”.</a:t>
            </a:r>
          </a:p>
          <a:p>
            <a:pPr lvl="1"/>
            <a:r>
              <a:rPr lang="pt-BR" sz="2000" dirty="0" smtClean="0"/>
              <a:t>Exemplo: a sentença “</a:t>
            </a:r>
            <a:r>
              <a:rPr lang="pt-BR" sz="2000" dirty="0" err="1" smtClean="0"/>
              <a:t>x+y</a:t>
            </a:r>
            <a:r>
              <a:rPr lang="pt-BR" sz="2000" dirty="0" smtClean="0"/>
              <a:t>=4” é verdadeira em um mundo no qual x=2 e y=2, mas é falsa em um mundo em que x=1 e y=1</a:t>
            </a:r>
            <a:r>
              <a:rPr lang="pt-BR" sz="2400" dirty="0"/>
              <a:t>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Lógica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Modelo: </a:t>
            </a:r>
            <a:r>
              <a:rPr lang="pt-BR" sz="2400" dirty="0" smtClean="0"/>
              <a:t>um “mundo possível”. A frase “m é modelo de a” indica que a sentença a é verdadeira no modelo m.</a:t>
            </a:r>
          </a:p>
          <a:p>
            <a:endParaRPr lang="pt-BR" sz="2400" dirty="0" smtClean="0"/>
          </a:p>
          <a:p>
            <a:r>
              <a:rPr lang="pt-BR" sz="2400" b="1" dirty="0" smtClean="0"/>
              <a:t>Consequência lógica: </a:t>
            </a:r>
            <a:r>
              <a:rPr lang="pt-BR" sz="2400" dirty="0" smtClean="0"/>
              <a:t>utilizada quando uma sentença decorre logicamente de outra. Notação: a╞ b (b decorre logicamente de a). Pode ser aplicada para derivar conclusões, ou seja, para conduzir inferência lógica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Consequência lógica no Mundo de Wumpus</a:t>
            </a:r>
            <a:endParaRPr lang="pt-BR" sz="24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752528" cy="4248472"/>
          </a:xfrm>
        </p:spPr>
        <p:txBody>
          <a:bodyPr/>
          <a:lstStyle/>
          <a:p>
            <a:r>
              <a:rPr lang="pt-BR" sz="2000" b="1" dirty="0" smtClean="0"/>
              <a:t>Base de conhecimento: </a:t>
            </a:r>
          </a:p>
          <a:p>
            <a:pPr>
              <a:buNone/>
            </a:pPr>
            <a:r>
              <a:rPr lang="pt-BR" sz="2000" dirty="0" smtClean="0"/>
              <a:t>Nada em [1,1];</a:t>
            </a:r>
          </a:p>
          <a:p>
            <a:pPr>
              <a:buNone/>
            </a:pPr>
            <a:r>
              <a:rPr lang="pt-BR" sz="2000" dirty="0" smtClean="0"/>
              <a:t>Brisa em [2,1];</a:t>
            </a:r>
          </a:p>
          <a:p>
            <a:pPr>
              <a:buNone/>
            </a:pPr>
            <a:r>
              <a:rPr lang="pt-BR" sz="2000" dirty="0" smtClean="0"/>
              <a:t>Regras do mundo de Wumpus;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Interesse do agente:</a:t>
            </a:r>
          </a:p>
          <a:p>
            <a:pPr>
              <a:buNone/>
            </a:pPr>
            <a:r>
              <a:rPr lang="pt-BR" sz="2000" dirty="0" smtClean="0"/>
              <a:t>Saber se os quadrados [1,2],</a:t>
            </a:r>
          </a:p>
          <a:p>
            <a:pPr>
              <a:buNone/>
            </a:pPr>
            <a:r>
              <a:rPr lang="pt-BR" sz="2000" dirty="0" smtClean="0"/>
              <a:t>[2,2] e [3,1] contém poços.</a:t>
            </a:r>
          </a:p>
          <a:p>
            <a:pPr>
              <a:buNone/>
            </a:pPr>
            <a:endParaRPr lang="pt-BR" sz="2000" b="1" dirty="0" smtClean="0"/>
          </a:p>
          <a:p>
            <a:r>
              <a:rPr lang="pt-BR" sz="2000" b="1" dirty="0" smtClean="0"/>
              <a:t>Possíveis modelos: </a:t>
            </a:r>
          </a:p>
          <a:p>
            <a:pPr>
              <a:buNone/>
            </a:pPr>
            <a:r>
              <a:rPr lang="pt-BR" sz="2000" dirty="0" smtClean="0"/>
              <a:t>2³=8</a:t>
            </a:r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66" y="2136626"/>
            <a:ext cx="2914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Possíveis Modelos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7420" y="1916832"/>
            <a:ext cx="4394820" cy="35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Consequência lógica no Mundo de Wumpus</a:t>
            </a:r>
            <a:endParaRPr lang="pt-BR" sz="24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1440160"/>
          </a:xfrm>
        </p:spPr>
        <p:txBody>
          <a:bodyPr/>
          <a:lstStyle/>
          <a:p>
            <a:r>
              <a:rPr lang="pt-BR" sz="2000" dirty="0" smtClean="0"/>
              <a:t>A base de conhecimento (BC) é falsa em modelos que contradizem o que o agente sabe. Nesse caso, há apenas 3 modelos em que a base de conhecimento é verdadeira: </a:t>
            </a:r>
            <a:endParaRPr lang="pt-BR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785" y="291262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2712098" y="285293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349171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BC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Humanos possuem conhecimento e </a:t>
            </a:r>
            <a:r>
              <a:rPr lang="pt-BR" sz="2400" b="1" dirty="0" smtClean="0"/>
              <a:t>raciocinam</a:t>
            </a:r>
            <a:r>
              <a:rPr lang="pt-BR" sz="2400" dirty="0" smtClean="0"/>
              <a:t> sobre este conhecimento.</a:t>
            </a:r>
          </a:p>
          <a:p>
            <a:endParaRPr lang="pt-BR" sz="2400" dirty="0" smtClean="0"/>
          </a:p>
          <a:p>
            <a:r>
              <a:rPr lang="pt-BR" sz="2400" dirty="0" smtClean="0"/>
              <a:t>Exemplo: </a:t>
            </a:r>
          </a:p>
          <a:p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“João jogou uma </a:t>
            </a:r>
            <a:r>
              <a:rPr lang="pt-BR" sz="2400" b="1" dirty="0" smtClean="0"/>
              <a:t>pedra</a:t>
            </a:r>
            <a:r>
              <a:rPr lang="pt-BR" sz="2400" dirty="0" smtClean="0"/>
              <a:t> na </a:t>
            </a:r>
            <a:r>
              <a:rPr lang="pt-BR" sz="2400" b="1" dirty="0" smtClean="0"/>
              <a:t>janela</a:t>
            </a:r>
            <a:r>
              <a:rPr lang="pt-BR" sz="2400" dirty="0" smtClean="0"/>
              <a:t> e a 	</a:t>
            </a:r>
            <a:r>
              <a:rPr lang="pt-BR" sz="2400" b="1" dirty="0" smtClean="0"/>
              <a:t>quebrou</a:t>
            </a:r>
            <a:r>
              <a:rPr lang="pt-BR" sz="2400" dirty="0" smtClean="0"/>
              <a:t>“</a:t>
            </a:r>
          </a:p>
          <a:p>
            <a:endParaRPr lang="pt-BR" sz="2400" dirty="0" smtClean="0"/>
          </a:p>
          <a:p>
            <a:r>
              <a:rPr lang="pt-BR" sz="2400" dirty="0" smtClean="0"/>
              <a:t>Agentes baseados em conhecimento.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Consequência lógica no Mundo de Wumpus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Considerando a possível conclusão:</a:t>
            </a:r>
          </a:p>
          <a:p>
            <a:pPr lvl="1"/>
            <a:r>
              <a:rPr lang="pt-BR" sz="2000" dirty="0" smtClean="0"/>
              <a:t>a¹ = “não existe nenhum poço em [1,2]”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781" y="275143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 bwMode="auto">
          <a:xfrm>
            <a:off x="1283094" y="269174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043608" y="2564904"/>
            <a:ext cx="2637454" cy="3290595"/>
          </a:xfrm>
          <a:custGeom>
            <a:avLst/>
            <a:gdLst>
              <a:gd name="connsiteX0" fmla="*/ 1735494 w 2637454"/>
              <a:gd name="connsiteY0" fmla="*/ 138404 h 3290595"/>
              <a:gd name="connsiteX1" fmla="*/ 2099388 w 2637454"/>
              <a:gd name="connsiteY1" fmla="*/ 548951 h 3290595"/>
              <a:gd name="connsiteX2" fmla="*/ 2146041 w 2637454"/>
              <a:gd name="connsiteY2" fmla="*/ 1118118 h 3290595"/>
              <a:gd name="connsiteX3" fmla="*/ 2565919 w 2637454"/>
              <a:gd name="connsiteY3" fmla="*/ 1565988 h 3290595"/>
              <a:gd name="connsiteX4" fmla="*/ 2537927 w 2637454"/>
              <a:gd name="connsiteY4" fmla="*/ 2051179 h 3290595"/>
              <a:gd name="connsiteX5" fmla="*/ 1968759 w 2637454"/>
              <a:gd name="connsiteY5" fmla="*/ 2247122 h 3290595"/>
              <a:gd name="connsiteX6" fmla="*/ 1707502 w 2637454"/>
              <a:gd name="connsiteY6" fmla="*/ 2443065 h 3290595"/>
              <a:gd name="connsiteX7" fmla="*/ 1716833 w 2637454"/>
              <a:gd name="connsiteY7" fmla="*/ 2881604 h 3290595"/>
              <a:gd name="connsiteX8" fmla="*/ 1268964 w 2637454"/>
              <a:gd name="connsiteY8" fmla="*/ 3161522 h 3290595"/>
              <a:gd name="connsiteX9" fmla="*/ 541176 w 2637454"/>
              <a:gd name="connsiteY9" fmla="*/ 3189514 h 3290595"/>
              <a:gd name="connsiteX10" fmla="*/ 186612 w 2637454"/>
              <a:gd name="connsiteY10" fmla="*/ 2555033 h 3290595"/>
              <a:gd name="connsiteX11" fmla="*/ 65315 w 2637454"/>
              <a:gd name="connsiteY11" fmla="*/ 1855237 h 3290595"/>
              <a:gd name="connsiteX12" fmla="*/ 27992 w 2637454"/>
              <a:gd name="connsiteY12" fmla="*/ 1202094 h 3290595"/>
              <a:gd name="connsiteX13" fmla="*/ 233266 w 2637454"/>
              <a:gd name="connsiteY13" fmla="*/ 511628 h 3290595"/>
              <a:gd name="connsiteX14" fmla="*/ 718457 w 2637454"/>
              <a:gd name="connsiteY14" fmla="*/ 82420 h 3290595"/>
              <a:gd name="connsiteX15" fmla="*/ 1371600 w 2637454"/>
              <a:gd name="connsiteY15" fmla="*/ 17106 h 3290595"/>
              <a:gd name="connsiteX16" fmla="*/ 1735494 w 2637454"/>
              <a:gd name="connsiteY16" fmla="*/ 138404 h 329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7454" h="3290595">
                <a:moveTo>
                  <a:pt x="1735494" y="138404"/>
                </a:moveTo>
                <a:cubicBezTo>
                  <a:pt x="1856792" y="227045"/>
                  <a:pt x="2030964" y="385665"/>
                  <a:pt x="2099388" y="548951"/>
                </a:cubicBezTo>
                <a:cubicBezTo>
                  <a:pt x="2167812" y="712237"/>
                  <a:pt x="2068286" y="948612"/>
                  <a:pt x="2146041" y="1118118"/>
                </a:cubicBezTo>
                <a:cubicBezTo>
                  <a:pt x="2223796" y="1287624"/>
                  <a:pt x="2500605" y="1410478"/>
                  <a:pt x="2565919" y="1565988"/>
                </a:cubicBezTo>
                <a:cubicBezTo>
                  <a:pt x="2631233" y="1721498"/>
                  <a:pt x="2637454" y="1937657"/>
                  <a:pt x="2537927" y="2051179"/>
                </a:cubicBezTo>
                <a:cubicBezTo>
                  <a:pt x="2438400" y="2164701"/>
                  <a:pt x="2107163" y="2181808"/>
                  <a:pt x="1968759" y="2247122"/>
                </a:cubicBezTo>
                <a:cubicBezTo>
                  <a:pt x="1830355" y="2312436"/>
                  <a:pt x="1749490" y="2337318"/>
                  <a:pt x="1707502" y="2443065"/>
                </a:cubicBezTo>
                <a:cubicBezTo>
                  <a:pt x="1665514" y="2548812"/>
                  <a:pt x="1789923" y="2761861"/>
                  <a:pt x="1716833" y="2881604"/>
                </a:cubicBezTo>
                <a:cubicBezTo>
                  <a:pt x="1643743" y="3001347"/>
                  <a:pt x="1464907" y="3110204"/>
                  <a:pt x="1268964" y="3161522"/>
                </a:cubicBezTo>
                <a:cubicBezTo>
                  <a:pt x="1073021" y="3212840"/>
                  <a:pt x="721568" y="3290595"/>
                  <a:pt x="541176" y="3189514"/>
                </a:cubicBezTo>
                <a:cubicBezTo>
                  <a:pt x="360784" y="3088433"/>
                  <a:pt x="265922" y="2777412"/>
                  <a:pt x="186612" y="2555033"/>
                </a:cubicBezTo>
                <a:cubicBezTo>
                  <a:pt x="107302" y="2332654"/>
                  <a:pt x="91752" y="2080727"/>
                  <a:pt x="65315" y="1855237"/>
                </a:cubicBezTo>
                <a:cubicBezTo>
                  <a:pt x="38878" y="1629747"/>
                  <a:pt x="0" y="1426029"/>
                  <a:pt x="27992" y="1202094"/>
                </a:cubicBezTo>
                <a:cubicBezTo>
                  <a:pt x="55984" y="978159"/>
                  <a:pt x="118189" y="698240"/>
                  <a:pt x="233266" y="511628"/>
                </a:cubicBezTo>
                <a:cubicBezTo>
                  <a:pt x="348343" y="325016"/>
                  <a:pt x="528735" y="164840"/>
                  <a:pt x="718457" y="82420"/>
                </a:cubicBezTo>
                <a:cubicBezTo>
                  <a:pt x="908179" y="0"/>
                  <a:pt x="1197429" y="4665"/>
                  <a:pt x="1371600" y="17106"/>
                </a:cubicBezTo>
                <a:cubicBezTo>
                  <a:pt x="1545771" y="29547"/>
                  <a:pt x="1614196" y="49763"/>
                  <a:pt x="1735494" y="138404"/>
                </a:cubicBez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80" y="3851756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É possivel afirma que BC╞ a¹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33477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BC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6132" y="356372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a¹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Consequência lógica no Mundo de Wumpus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Considerando a possível conclusão:</a:t>
            </a:r>
          </a:p>
          <a:p>
            <a:pPr lvl="1"/>
            <a:r>
              <a:rPr lang="pt-BR" sz="2000" dirty="0" smtClean="0"/>
              <a:t>a² = “não existe nenhum poço em [2,2]”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781" y="2751430"/>
            <a:ext cx="3672408" cy="295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 bwMode="auto">
          <a:xfrm>
            <a:off x="1283094" y="2691746"/>
            <a:ext cx="1819469" cy="2967135"/>
          </a:xfrm>
          <a:custGeom>
            <a:avLst/>
            <a:gdLst>
              <a:gd name="connsiteX0" fmla="*/ 1402702 w 1819469"/>
              <a:gd name="connsiteY0" fmla="*/ 124409 h 2967135"/>
              <a:gd name="connsiteX1" fmla="*/ 1775926 w 1819469"/>
              <a:gd name="connsiteY1" fmla="*/ 665584 h 2967135"/>
              <a:gd name="connsiteX2" fmla="*/ 1141445 w 1819469"/>
              <a:gd name="connsiteY2" fmla="*/ 1309396 h 2967135"/>
              <a:gd name="connsiteX3" fmla="*/ 1365380 w 1819469"/>
              <a:gd name="connsiteY3" fmla="*/ 2541037 h 2967135"/>
              <a:gd name="connsiteX4" fmla="*/ 805543 w 1819469"/>
              <a:gd name="connsiteY4" fmla="*/ 2942253 h 2967135"/>
              <a:gd name="connsiteX5" fmla="*/ 245706 w 1819469"/>
              <a:gd name="connsiteY5" fmla="*/ 2690327 h 2967135"/>
              <a:gd name="connsiteX6" fmla="*/ 3110 w 1819469"/>
              <a:gd name="connsiteY6" fmla="*/ 1449355 h 2967135"/>
              <a:gd name="connsiteX7" fmla="*/ 264367 w 1819469"/>
              <a:gd name="connsiteY7" fmla="*/ 516294 h 2967135"/>
              <a:gd name="connsiteX8" fmla="*/ 721567 w 1819469"/>
              <a:gd name="connsiteY8" fmla="*/ 59094 h 2967135"/>
              <a:gd name="connsiteX9" fmla="*/ 1468016 w 1819469"/>
              <a:gd name="connsiteY9" fmla="*/ 161731 h 29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469" h="2967135">
                <a:moveTo>
                  <a:pt x="1402702" y="124409"/>
                </a:moveTo>
                <a:cubicBezTo>
                  <a:pt x="1611085" y="296247"/>
                  <a:pt x="1819469" y="468086"/>
                  <a:pt x="1775926" y="665584"/>
                </a:cubicBezTo>
                <a:cubicBezTo>
                  <a:pt x="1732383" y="863082"/>
                  <a:pt x="1209869" y="996821"/>
                  <a:pt x="1141445" y="1309396"/>
                </a:cubicBezTo>
                <a:cubicBezTo>
                  <a:pt x="1073021" y="1621972"/>
                  <a:pt x="1421364" y="2268894"/>
                  <a:pt x="1365380" y="2541037"/>
                </a:cubicBezTo>
                <a:cubicBezTo>
                  <a:pt x="1309396" y="2813180"/>
                  <a:pt x="992155" y="2917371"/>
                  <a:pt x="805543" y="2942253"/>
                </a:cubicBezTo>
                <a:cubicBezTo>
                  <a:pt x="618931" y="2967135"/>
                  <a:pt x="379445" y="2939143"/>
                  <a:pt x="245706" y="2690327"/>
                </a:cubicBezTo>
                <a:cubicBezTo>
                  <a:pt x="111967" y="2441511"/>
                  <a:pt x="0" y="1811694"/>
                  <a:pt x="3110" y="1449355"/>
                </a:cubicBezTo>
                <a:cubicBezTo>
                  <a:pt x="6220" y="1087016"/>
                  <a:pt x="144624" y="748004"/>
                  <a:pt x="264367" y="516294"/>
                </a:cubicBezTo>
                <a:cubicBezTo>
                  <a:pt x="384110" y="284584"/>
                  <a:pt x="520959" y="118188"/>
                  <a:pt x="721567" y="59094"/>
                </a:cubicBezTo>
                <a:cubicBezTo>
                  <a:pt x="922175" y="0"/>
                  <a:pt x="1468016" y="161731"/>
                  <a:pt x="1468016" y="161731"/>
                </a:cubicBezTo>
              </a:path>
            </a:pathLst>
          </a:cu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349171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BC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765004" y="2496879"/>
            <a:ext cx="3296093" cy="2266507"/>
          </a:xfrm>
          <a:custGeom>
            <a:avLst/>
            <a:gdLst>
              <a:gd name="connsiteX0" fmla="*/ 861238 w 3296093"/>
              <a:gd name="connsiteY0" fmla="*/ 2138916 h 2266507"/>
              <a:gd name="connsiteX1" fmla="*/ 1286540 w 3296093"/>
              <a:gd name="connsiteY1" fmla="*/ 2266507 h 2266507"/>
              <a:gd name="connsiteX2" fmla="*/ 2083982 w 3296093"/>
              <a:gd name="connsiteY2" fmla="*/ 2138916 h 2266507"/>
              <a:gd name="connsiteX3" fmla="*/ 2658140 w 3296093"/>
              <a:gd name="connsiteY3" fmla="*/ 1968795 h 2266507"/>
              <a:gd name="connsiteX4" fmla="*/ 3232298 w 3296093"/>
              <a:gd name="connsiteY4" fmla="*/ 1936898 h 2266507"/>
              <a:gd name="connsiteX5" fmla="*/ 3040912 w 3296093"/>
              <a:gd name="connsiteY5" fmla="*/ 1022498 h 2266507"/>
              <a:gd name="connsiteX6" fmla="*/ 2424224 w 3296093"/>
              <a:gd name="connsiteY6" fmla="*/ 352647 h 2266507"/>
              <a:gd name="connsiteX7" fmla="*/ 1616149 w 3296093"/>
              <a:gd name="connsiteY7" fmla="*/ 33670 h 2266507"/>
              <a:gd name="connsiteX8" fmla="*/ 733647 w 3296093"/>
              <a:gd name="connsiteY8" fmla="*/ 150628 h 2266507"/>
              <a:gd name="connsiteX9" fmla="*/ 148856 w 3296093"/>
              <a:gd name="connsiteY9" fmla="*/ 331381 h 2266507"/>
              <a:gd name="connsiteX10" fmla="*/ 10633 w 3296093"/>
              <a:gd name="connsiteY10" fmla="*/ 724786 h 2266507"/>
              <a:gd name="connsiteX11" fmla="*/ 212652 w 3296093"/>
              <a:gd name="connsiteY11" fmla="*/ 1139456 h 2266507"/>
              <a:gd name="connsiteX12" fmla="*/ 552894 w 3296093"/>
              <a:gd name="connsiteY12" fmla="*/ 1511595 h 2266507"/>
              <a:gd name="connsiteX13" fmla="*/ 861238 w 3296093"/>
              <a:gd name="connsiteY13" fmla="*/ 2138916 h 226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6093" h="2266507">
                <a:moveTo>
                  <a:pt x="861238" y="2138916"/>
                </a:moveTo>
                <a:cubicBezTo>
                  <a:pt x="983512" y="2264735"/>
                  <a:pt x="1082749" y="2266507"/>
                  <a:pt x="1286540" y="2266507"/>
                </a:cubicBezTo>
                <a:cubicBezTo>
                  <a:pt x="1490331" y="2266507"/>
                  <a:pt x="1855382" y="2188535"/>
                  <a:pt x="2083982" y="2138916"/>
                </a:cubicBezTo>
                <a:cubicBezTo>
                  <a:pt x="2312582" y="2089297"/>
                  <a:pt x="2466754" y="2002465"/>
                  <a:pt x="2658140" y="1968795"/>
                </a:cubicBezTo>
                <a:cubicBezTo>
                  <a:pt x="2849526" y="1935125"/>
                  <a:pt x="3168503" y="2094614"/>
                  <a:pt x="3232298" y="1936898"/>
                </a:cubicBezTo>
                <a:cubicBezTo>
                  <a:pt x="3296093" y="1779182"/>
                  <a:pt x="3175591" y="1286540"/>
                  <a:pt x="3040912" y="1022498"/>
                </a:cubicBezTo>
                <a:cubicBezTo>
                  <a:pt x="2906233" y="758456"/>
                  <a:pt x="2661684" y="517452"/>
                  <a:pt x="2424224" y="352647"/>
                </a:cubicBezTo>
                <a:cubicBezTo>
                  <a:pt x="2186764" y="187842"/>
                  <a:pt x="1897912" y="67340"/>
                  <a:pt x="1616149" y="33670"/>
                </a:cubicBezTo>
                <a:cubicBezTo>
                  <a:pt x="1334386" y="0"/>
                  <a:pt x="978196" y="101010"/>
                  <a:pt x="733647" y="150628"/>
                </a:cubicBezTo>
                <a:cubicBezTo>
                  <a:pt x="489098" y="200247"/>
                  <a:pt x="269358" y="235688"/>
                  <a:pt x="148856" y="331381"/>
                </a:cubicBezTo>
                <a:cubicBezTo>
                  <a:pt x="28354" y="427074"/>
                  <a:pt x="0" y="590107"/>
                  <a:pt x="10633" y="724786"/>
                </a:cubicBezTo>
                <a:cubicBezTo>
                  <a:pt x="21266" y="859465"/>
                  <a:pt x="122275" y="1008321"/>
                  <a:pt x="212652" y="1139456"/>
                </a:cubicBezTo>
                <a:cubicBezTo>
                  <a:pt x="303029" y="1270591"/>
                  <a:pt x="443024" y="1345018"/>
                  <a:pt x="552894" y="1511595"/>
                </a:cubicBezTo>
                <a:cubicBezTo>
                  <a:pt x="662764" y="1678172"/>
                  <a:pt x="738964" y="2013097"/>
                  <a:pt x="861238" y="2138916"/>
                </a:cubicBezTo>
                <a:close/>
              </a:path>
            </a:pathLst>
          </a:custGeom>
          <a:noFill/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327569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j-lt"/>
              </a:rPr>
              <a:t>a²</a:t>
            </a:r>
            <a:endParaRPr lang="pt-BR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292080" y="3851756"/>
            <a:ext cx="3096344" cy="646331"/>
            <a:chOff x="5292080" y="3851756"/>
            <a:chExt cx="3096344" cy="646331"/>
          </a:xfrm>
        </p:grpSpPr>
        <p:sp>
          <p:nvSpPr>
            <p:cNvPr id="9" name="Rectangle 8"/>
            <p:cNvSpPr/>
            <p:nvPr/>
          </p:nvSpPr>
          <p:spPr>
            <a:xfrm>
              <a:off x="5292080" y="3851756"/>
              <a:ext cx="309634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 smtClean="0">
                  <a:solidFill>
                    <a:schemeClr val="bg2"/>
                  </a:solidFill>
                  <a:latin typeface="+mj-lt"/>
                </a:rPr>
                <a:t>É possivel afirma que   BC</a:t>
              </a:r>
              <a:r>
                <a:rPr lang="el-GR" dirty="0" smtClean="0">
                  <a:solidFill>
                    <a:schemeClr val="bg2"/>
                  </a:solidFill>
                  <a:latin typeface="+mj-lt"/>
                </a:rPr>
                <a:t>╞ </a:t>
              </a:r>
              <a:r>
                <a:rPr lang="pt-BR" dirty="0" smtClean="0">
                  <a:solidFill>
                    <a:schemeClr val="bg2"/>
                  </a:solidFill>
                  <a:latin typeface="+mj-lt"/>
                </a:rPr>
                <a:t>a²</a:t>
              </a:r>
              <a:endParaRPr lang="pt-BR" dirty="0">
                <a:solidFill>
                  <a:schemeClr val="bg2"/>
                </a:solidFill>
                <a:latin typeface="+mj-l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6782982" y="4263620"/>
              <a:ext cx="216024" cy="7200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Inferência Lógica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O exemplo anterior:</a:t>
            </a:r>
          </a:p>
          <a:p>
            <a:pPr lvl="1"/>
            <a:r>
              <a:rPr lang="pt-BR" sz="2400" dirty="0" smtClean="0"/>
              <a:t>Ilustra a </a:t>
            </a:r>
            <a:r>
              <a:rPr lang="pt-BR" sz="2400" b="1" dirty="0" smtClean="0"/>
              <a:t>consequência lógica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Mostra como a consequência lógica pode ser aplicada para produzir </a:t>
            </a:r>
            <a:r>
              <a:rPr lang="pt-BR" sz="2400" b="1" dirty="0" smtClean="0"/>
              <a:t>inferência lógica</a:t>
            </a:r>
            <a:r>
              <a:rPr lang="pt-BR" sz="2400" dirty="0" smtClean="0"/>
              <a:t> (derivar conclusões). </a:t>
            </a:r>
          </a:p>
          <a:p>
            <a:pPr lvl="1"/>
            <a:r>
              <a:rPr lang="pt-BR" sz="2400" dirty="0" smtClean="0"/>
              <a:t>O algoritmo ilustrado no exemplo se chama </a:t>
            </a:r>
            <a:r>
              <a:rPr lang="pt-BR" sz="2400" b="1" dirty="0" err="1" smtClean="0"/>
              <a:t>model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checking</a:t>
            </a:r>
            <a:r>
              <a:rPr lang="pt-BR" sz="2400" b="1" dirty="0" smtClean="0"/>
              <a:t>. </a:t>
            </a:r>
            <a:r>
              <a:rPr lang="pt-BR" sz="2400" dirty="0" smtClean="0"/>
              <a:t>Ele numera todos os possíveis modelos para checar se a é verdade em todos os modelos onde BC é verdade.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Agente Baseado em Conhecimento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100" dirty="0" smtClean="0"/>
              <a:t>O componente central de um agente baseado em conhecimento é sua </a:t>
            </a:r>
            <a:r>
              <a:rPr lang="pt-BR" sz="2100" b="1" dirty="0" smtClean="0"/>
              <a:t>base de conhecimento</a:t>
            </a:r>
            <a:r>
              <a:rPr lang="pt-BR" sz="2100" dirty="0" smtClean="0"/>
              <a:t>. </a:t>
            </a:r>
          </a:p>
          <a:p>
            <a:endParaRPr lang="pt-BR" sz="2100" dirty="0" smtClean="0"/>
          </a:p>
          <a:p>
            <a:r>
              <a:rPr lang="pt-BR" sz="2100" dirty="0" smtClean="0"/>
              <a:t>A base de conhecimento é formada por um conjunto de </a:t>
            </a:r>
            <a:r>
              <a:rPr lang="pt-BR" sz="2100" b="1" dirty="0" smtClean="0"/>
              <a:t>sentenças</a:t>
            </a:r>
            <a:r>
              <a:rPr lang="pt-BR" sz="2100" dirty="0" smtClean="0"/>
              <a:t> expressadas através de uma linguagem lógica de representação de conhecimento.</a:t>
            </a:r>
          </a:p>
          <a:p>
            <a:endParaRPr lang="pt-BR" sz="2100" dirty="0" smtClean="0"/>
          </a:p>
          <a:p>
            <a:r>
              <a:rPr lang="pt-BR" sz="2100" dirty="0" smtClean="0"/>
              <a:t>Deve ser possível adicionar novas sentenças à base e consultar o que se conhece. Ambas as tarefas podem envolver </a:t>
            </a:r>
            <a:r>
              <a:rPr lang="pt-BR" sz="2100" b="1" dirty="0" smtClean="0"/>
              <a:t>inferência</a:t>
            </a:r>
            <a:r>
              <a:rPr lang="pt-BR" sz="2100" dirty="0" smtClean="0"/>
              <a:t> (derivação de novas sentenças a partir de sentenças antigas).</a:t>
            </a:r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Agente Baseado em Conhecimento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Processo de execução de um agente baseado em conhecimento:</a:t>
            </a:r>
          </a:p>
          <a:p>
            <a:pPr lvl="1"/>
            <a:r>
              <a:rPr lang="pt-BR" sz="1800" b="1" dirty="0" smtClean="0"/>
              <a:t>(1) </a:t>
            </a:r>
            <a:r>
              <a:rPr lang="pt-BR" sz="1800" dirty="0" smtClean="0"/>
              <a:t>Informa a base de conhecimento o que o agente esta percebendo do ambiente;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(2) </a:t>
            </a:r>
            <a:r>
              <a:rPr lang="pt-BR" sz="1800" dirty="0" smtClean="0"/>
              <a:t>Pergunta a base de conhecimento qual a próxima ação que deve ser executada. Um extensivo processo de </a:t>
            </a:r>
            <a:r>
              <a:rPr lang="pt-BR" sz="1800" b="1" dirty="0" smtClean="0"/>
              <a:t>raciocínio lógico </a:t>
            </a:r>
            <a:r>
              <a:rPr lang="pt-BR" sz="1800" dirty="0" smtClean="0"/>
              <a:t>é realizada sobre a base de conhecimento para que sejam decididas as ações que devem ser executadas.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(3) </a:t>
            </a:r>
            <a:r>
              <a:rPr lang="pt-BR" sz="1800" dirty="0" smtClean="0"/>
              <a:t>Realiza a ação escolhida e informa a base de conhecimento sobre a ação que esta sendo realizada.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Agente Baseado em Conhecimento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Porque utilizar uma linguagem lógica de representação de conhecimento?</a:t>
            </a:r>
          </a:p>
          <a:p>
            <a:endParaRPr lang="pt-BR" sz="2400" dirty="0" smtClean="0"/>
          </a:p>
          <a:p>
            <a:pPr lvl="1"/>
            <a:r>
              <a:rPr lang="pt-BR" sz="2000" b="1" dirty="0" smtClean="0"/>
              <a:t>Facilita a criação dos agentes</a:t>
            </a:r>
            <a:r>
              <a:rPr lang="pt-BR" sz="2000" dirty="0" smtClean="0"/>
              <a:t>. É possível dizer o que o agente sabe através de sentenças lógicas.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O agente pode </a:t>
            </a:r>
            <a:r>
              <a:rPr lang="pt-BR" sz="2000" b="1" dirty="0" smtClean="0"/>
              <a:t>adicionar</a:t>
            </a:r>
            <a:r>
              <a:rPr lang="pt-BR" sz="2000" dirty="0" smtClean="0"/>
              <a:t> novas sentenças a sua base de conhecimento enquanto ele explora o ambiente.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Abordagem </a:t>
            </a:r>
            <a:r>
              <a:rPr lang="pt-BR" sz="2000" b="1" dirty="0" smtClean="0"/>
              <a:t>declarativa</a:t>
            </a:r>
            <a:r>
              <a:rPr lang="pt-BR" sz="2000" dirty="0" smtClean="0"/>
              <a:t> de criação de sistemas.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174" y="1720266"/>
            <a:ext cx="4248472" cy="393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536504" cy="4248472"/>
          </a:xfrm>
        </p:spPr>
        <p:txBody>
          <a:bodyPr/>
          <a:lstStyle/>
          <a:p>
            <a:r>
              <a:rPr lang="pt-BR" sz="2400" b="1" dirty="0" smtClean="0"/>
              <a:t>O ambiente contém: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Salas conectadas por passagens;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Ouro em alguma sala;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Poços sem fundo nos quais cairá qualquer um que passar pela sala, exceto o Wumpus;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Wumpus: monstro que devora qualquer guerreiro que entrar em sua sala. O Wumpus pode ser morto pelo agente, mas o agente só tem uma flecha.</a:t>
            </a:r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536504" cy="4248472"/>
          </a:xfrm>
        </p:spPr>
        <p:txBody>
          <a:bodyPr/>
          <a:lstStyle/>
          <a:p>
            <a:r>
              <a:rPr lang="pt-BR" sz="1600" b="1" dirty="0" smtClean="0"/>
              <a:t>Medida de desempenho: </a:t>
            </a:r>
            <a:r>
              <a:rPr lang="pt-BR" sz="1600" dirty="0" smtClean="0"/>
              <a:t>+1.000 por pegar ouro, -1.000 se cair em um poço ou for devorado pelo Wumpus, -1 para cada ação executada, -10 pelo uso da flecha.</a:t>
            </a:r>
          </a:p>
          <a:p>
            <a:endParaRPr lang="pt-BR" sz="1600" dirty="0" smtClean="0"/>
          </a:p>
          <a:p>
            <a:r>
              <a:rPr lang="pt-BR" sz="1600" b="1" dirty="0" smtClean="0"/>
              <a:t>Ambiente:</a:t>
            </a:r>
            <a:r>
              <a:rPr lang="pt-BR" sz="1600" dirty="0" smtClean="0"/>
              <a:t> malha 4x4 de salas. O agente sempre começa no quadrado identificado como [1,1] voltado para a direita. As posições do Wumpus, ouro e poços são escolhidas aleatoriamente.</a:t>
            </a:r>
          </a:p>
          <a:p>
            <a:endParaRPr lang="pt-BR" sz="1600" dirty="0" smtClean="0"/>
          </a:p>
          <a:p>
            <a:r>
              <a:rPr lang="pt-BR" sz="1600" b="1" dirty="0" smtClean="0"/>
              <a:t>Ações posiveis:</a:t>
            </a:r>
            <a:r>
              <a:rPr lang="pt-BR" sz="1600" dirty="0" smtClean="0"/>
              <a:t> O agente pode mover-se para frente, virar à esquerda, virar à direita, agarrar um objeto e atirar a flecha.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de Wumpus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536504" cy="4248472"/>
          </a:xfrm>
        </p:spPr>
        <p:txBody>
          <a:bodyPr/>
          <a:lstStyle/>
          <a:p>
            <a:r>
              <a:rPr lang="pt-BR" sz="2400" b="1" dirty="0" smtClean="0"/>
              <a:t>Sensores:</a:t>
            </a:r>
            <a:r>
              <a:rPr lang="pt-BR" sz="2400" dirty="0" smtClean="0"/>
              <a:t> </a:t>
            </a:r>
          </a:p>
          <a:p>
            <a:pPr lvl="1"/>
            <a:r>
              <a:rPr lang="pt-BR" sz="1700" dirty="0" smtClean="0"/>
              <a:t>Em quadrados adjacentes ao Wumpus, exceto diagonal, o agente sente o </a:t>
            </a:r>
            <a:r>
              <a:rPr lang="pt-BR" sz="1700" b="1" dirty="0" smtClean="0"/>
              <a:t>fedor</a:t>
            </a:r>
            <a:r>
              <a:rPr lang="pt-BR" sz="1700" dirty="0" smtClean="0"/>
              <a:t> do Wumpus;</a:t>
            </a:r>
          </a:p>
          <a:p>
            <a:pPr lvl="1"/>
            <a:r>
              <a:rPr lang="pt-BR" sz="1700" dirty="0" smtClean="0"/>
              <a:t>Em quadrados adjacentes a um poço, exceto diagonal, o agente sente uma </a:t>
            </a:r>
            <a:r>
              <a:rPr lang="pt-BR" sz="1700" b="1" dirty="0" smtClean="0"/>
              <a:t>brisa</a:t>
            </a:r>
            <a:r>
              <a:rPr lang="pt-BR" sz="1700" dirty="0" smtClean="0"/>
              <a:t>;</a:t>
            </a:r>
          </a:p>
          <a:p>
            <a:pPr lvl="1"/>
            <a:r>
              <a:rPr lang="pt-BR" sz="1700" dirty="0" smtClean="0"/>
              <a:t>Quadrados onde existe ouro o agente percebe o </a:t>
            </a:r>
            <a:r>
              <a:rPr lang="pt-BR" sz="1700" b="1" dirty="0" smtClean="0"/>
              <a:t>brilho</a:t>
            </a:r>
            <a:r>
              <a:rPr lang="pt-BR" sz="1700" dirty="0" smtClean="0"/>
              <a:t> do ouro;</a:t>
            </a:r>
          </a:p>
          <a:p>
            <a:pPr lvl="1"/>
            <a:r>
              <a:rPr lang="pt-BR" sz="1700" dirty="0" smtClean="0"/>
              <a:t>Ao caminhar contra uma parede o agente sente um </a:t>
            </a:r>
            <a:r>
              <a:rPr lang="pt-BR" sz="1700" b="1" dirty="0" smtClean="0"/>
              <a:t>impacto</a:t>
            </a:r>
            <a:r>
              <a:rPr lang="pt-BR" sz="1700" dirty="0" smtClean="0"/>
              <a:t>;</a:t>
            </a:r>
          </a:p>
          <a:p>
            <a:pPr lvl="1"/>
            <a:r>
              <a:rPr lang="pt-BR" sz="1700" dirty="0" smtClean="0"/>
              <a:t>Quando o Wumpus morre o agente ouve um </a:t>
            </a:r>
            <a:r>
              <a:rPr lang="pt-BR" sz="1700" b="1" dirty="0" smtClean="0"/>
              <a:t>grito</a:t>
            </a:r>
            <a:r>
              <a:rPr lang="pt-BR" sz="1700" dirty="0" smtClean="0"/>
              <a:t>;</a:t>
            </a:r>
            <a:endParaRPr lang="pt-BR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802" y="2227446"/>
            <a:ext cx="295490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9773</TotalTime>
  <Words>1206</Words>
  <Application>Microsoft Office PowerPoint</Application>
  <PresentationFormat>On-screen Show (4:3)</PresentationFormat>
  <Paragraphs>152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445TGp_tech_dark_ani</vt:lpstr>
      <vt:lpstr>INF 1771 – Inteligência Artificial</vt:lpstr>
      <vt:lpstr>Introdução</vt:lpstr>
      <vt:lpstr>Agente Baseado em Conhecimento</vt:lpstr>
      <vt:lpstr>Agente Baseado em Conhecimento</vt:lpstr>
      <vt:lpstr>Agente Baseado em Conhecimento</vt:lpstr>
      <vt:lpstr>O Mundo de Wumpus</vt:lpstr>
      <vt:lpstr>O Mundo de Wumpus</vt:lpstr>
      <vt:lpstr>O Mundo de Wumpus</vt:lpstr>
      <vt:lpstr>O Mundo de Wumpus</vt:lpstr>
      <vt:lpstr>O Mundo de Wumpus</vt:lpstr>
      <vt:lpstr>O Mundo de Wumpus</vt:lpstr>
      <vt:lpstr>O Mundo de Wumpus</vt:lpstr>
      <vt:lpstr>Lógica</vt:lpstr>
      <vt:lpstr>Tipos de Lógica</vt:lpstr>
      <vt:lpstr>Conceitos Lógica</vt:lpstr>
      <vt:lpstr>Conceitos Lógica</vt:lpstr>
      <vt:lpstr>Consequência lógica no Mundo de Wumpus</vt:lpstr>
      <vt:lpstr>Possíveis Modelos</vt:lpstr>
      <vt:lpstr>Consequência lógica no Mundo de Wumpus</vt:lpstr>
      <vt:lpstr>Consequência lógica no Mundo de Wumpus</vt:lpstr>
      <vt:lpstr>Consequência lógica no Mundo de Wumpus</vt:lpstr>
      <vt:lpstr>Inferência Lógica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</cp:lastModifiedBy>
  <cp:revision>737</cp:revision>
  <dcterms:created xsi:type="dcterms:W3CDTF">2008-12-04T05:04:49Z</dcterms:created>
  <dcterms:modified xsi:type="dcterms:W3CDTF">2011-09-21T14:08:54Z</dcterms:modified>
</cp:coreProperties>
</file>