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3"/>
  </p:notes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30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1A9"/>
    <a:srgbClr val="0000FF"/>
    <a:srgbClr val="808080"/>
    <a:srgbClr val="8A3CC4"/>
    <a:srgbClr val="000000"/>
    <a:srgbClr val="FFCC00"/>
    <a:srgbClr val="FFFFFF"/>
    <a:srgbClr val="F8F8F8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38" autoAdjust="0"/>
  </p:normalViewPr>
  <p:slideViewPr>
    <p:cSldViewPr>
      <p:cViewPr varScale="1">
        <p:scale>
          <a:sx n="69" d="100"/>
          <a:sy n="69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2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/>
              </a:rPr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312169"/>
            <a:ext cx="7128792" cy="476871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800" dirty="0">
                <a:effectLst/>
              </a:rPr>
              <a:t>Aula </a:t>
            </a:r>
            <a:r>
              <a:rPr lang="pt-BR" sz="2800" dirty="0" smtClean="0">
                <a:effectLst/>
              </a:rPr>
              <a:t>04 </a:t>
            </a:r>
            <a:r>
              <a:rPr lang="pt-BR" sz="2800" dirty="0">
                <a:effectLst/>
              </a:rPr>
              <a:t>– Algoritmos Genéticos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-36512" y="6120680"/>
            <a:ext cx="9108504" cy="737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 de Lima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pt-BR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elima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@</a:t>
            </a:r>
            <a:r>
              <a:rPr lang="pt-BR" sz="2400" kern="0" dirty="0" err="1" smtClean="0">
                <a:solidFill>
                  <a:sysClr val="windowText" lastClr="000000"/>
                </a:solidFill>
                <a:latin typeface="Arial" charset="0"/>
              </a:rPr>
              <a:t>inf.puc-rio.br&gt;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488832" cy="4104456"/>
          </a:xfrm>
        </p:spPr>
        <p:txBody>
          <a:bodyPr/>
          <a:lstStyle/>
          <a:p>
            <a:r>
              <a:rPr lang="pt-BR" sz="2200" dirty="0" smtClean="0"/>
              <a:t>Alguns </a:t>
            </a:r>
            <a:r>
              <a:rPr lang="pt-BR" sz="2200" b="1" dirty="0" smtClean="0"/>
              <a:t>fatores externos</a:t>
            </a:r>
            <a:r>
              <a:rPr lang="pt-BR" sz="2200" dirty="0" smtClean="0"/>
              <a:t>, como a radiação ultravioleta, também podem causar pequenas </a:t>
            </a:r>
            <a:r>
              <a:rPr lang="pt-BR" sz="2200" dirty="0" err="1" smtClean="0"/>
              <a:t>disrupções</a:t>
            </a:r>
            <a:r>
              <a:rPr lang="pt-BR" sz="2200" dirty="0" smtClean="0"/>
              <a:t> no código genético.</a:t>
            </a:r>
          </a:p>
          <a:p>
            <a:endParaRPr lang="pt-BR" sz="2200" dirty="0" smtClean="0"/>
          </a:p>
          <a:p>
            <a:pPr>
              <a:buNone/>
            </a:pPr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257" y="3356992"/>
            <a:ext cx="2986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Evolução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900" dirty="0" smtClean="0"/>
              <a:t>Indivíduos com uma melhor adequação do seu fenótipo ao meio ambiente (</a:t>
            </a:r>
            <a:r>
              <a:rPr lang="pt-BR" sz="1900" b="1" dirty="0" smtClean="0"/>
              <a:t>melhor </a:t>
            </a:r>
            <a:r>
              <a:rPr lang="pt-BR" sz="1900" b="1" dirty="0" err="1" smtClean="0"/>
              <a:t>fitness</a:t>
            </a:r>
            <a:r>
              <a:rPr lang="pt-BR" sz="1900" dirty="0" smtClean="0"/>
              <a:t>) se reproduzem mais.</a:t>
            </a:r>
          </a:p>
          <a:p>
            <a:endParaRPr lang="pt-BR" sz="1900" dirty="0" smtClean="0"/>
          </a:p>
          <a:p>
            <a:r>
              <a:rPr lang="pt-BR" sz="1900" dirty="0" smtClean="0"/>
              <a:t>Dessa forma têm mais chances de passar seus genes para a </a:t>
            </a:r>
            <a:r>
              <a:rPr lang="pt-BR" sz="1900" b="1" dirty="0" smtClean="0"/>
              <a:t>próxima geração</a:t>
            </a:r>
            <a:r>
              <a:rPr lang="pt-BR" sz="1900" dirty="0" smtClean="0"/>
              <a:t>.</a:t>
            </a:r>
          </a:p>
          <a:p>
            <a:endParaRPr lang="pt-BR" sz="1900" dirty="0" smtClean="0"/>
          </a:p>
          <a:p>
            <a:r>
              <a:rPr lang="pt-BR" sz="1900" dirty="0" smtClean="0"/>
              <a:t>Entretanto, graças aos </a:t>
            </a:r>
            <a:r>
              <a:rPr lang="pt-BR" sz="1900" b="1" dirty="0" smtClean="0"/>
              <a:t>operadores genéticos </a:t>
            </a:r>
            <a:r>
              <a:rPr lang="pt-BR" sz="1900" dirty="0" smtClean="0"/>
              <a:t>(recombinação e mutação) os cromossomos dos filhos não são exatamente iguais aos dos pais.</a:t>
            </a:r>
          </a:p>
          <a:p>
            <a:endParaRPr lang="pt-BR" sz="1900" dirty="0" smtClean="0"/>
          </a:p>
          <a:p>
            <a:r>
              <a:rPr lang="pt-BR" sz="1900" dirty="0" smtClean="0"/>
              <a:t>Assim, eles podem </a:t>
            </a:r>
            <a:r>
              <a:rPr lang="pt-BR" sz="1900" b="1" dirty="0" smtClean="0"/>
              <a:t>evoluir</a:t>
            </a:r>
            <a:r>
              <a:rPr lang="pt-BR" sz="1900" dirty="0" smtClean="0"/>
              <a:t> e se </a:t>
            </a:r>
            <a:r>
              <a:rPr lang="pt-BR" sz="1900" b="1" dirty="0" smtClean="0"/>
              <a:t>adaptar</a:t>
            </a:r>
            <a:r>
              <a:rPr lang="pt-BR" sz="1900" dirty="0" smtClean="0"/>
              <a:t> cada vez mais aos meio ambiente que os cerca.</a:t>
            </a:r>
          </a:p>
          <a:p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Evolucionários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Os </a:t>
            </a:r>
            <a:r>
              <a:rPr lang="pt-BR" sz="2400" b="1" dirty="0" smtClean="0"/>
              <a:t>algoritmos evolucionários</a:t>
            </a:r>
            <a:r>
              <a:rPr lang="pt-BR" sz="2400" dirty="0" smtClean="0"/>
              <a:t>, dos quais os algoritmos genéticos fazem parte, procuram se inspirar na forma como a natureza funciona.</a:t>
            </a:r>
          </a:p>
          <a:p>
            <a:endParaRPr lang="pt-BR" sz="2400" dirty="0" smtClean="0"/>
          </a:p>
          <a:p>
            <a:r>
              <a:rPr lang="pt-BR" sz="2400" dirty="0" smtClean="0"/>
              <a:t>Os algoritmos evolucionários funcionam mantendo uma </a:t>
            </a:r>
            <a:r>
              <a:rPr lang="pt-BR" sz="2400" b="1" dirty="0" smtClean="0"/>
              <a:t>população de estruturas</a:t>
            </a:r>
            <a:r>
              <a:rPr lang="pt-BR" sz="2400" dirty="0" smtClean="0"/>
              <a:t> que </a:t>
            </a:r>
            <a:r>
              <a:rPr lang="pt-BR" sz="2400" b="1" dirty="0" smtClean="0"/>
              <a:t>evoluem</a:t>
            </a:r>
            <a:r>
              <a:rPr lang="pt-BR" sz="2400" dirty="0" smtClean="0"/>
              <a:t> de forma semelhante à evolução das espécies.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Evolucionários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Nestas estruturas são aplicados </a:t>
            </a:r>
            <a:r>
              <a:rPr lang="pt-BR" sz="2400" b="1" dirty="0" smtClean="0"/>
              <a:t>operadores genéticos</a:t>
            </a:r>
            <a:r>
              <a:rPr lang="pt-BR" sz="2400" dirty="0" smtClean="0"/>
              <a:t>, como a </a:t>
            </a:r>
            <a:r>
              <a:rPr lang="pt-BR" sz="2400" b="1" dirty="0" smtClean="0"/>
              <a:t>recombinação</a:t>
            </a:r>
            <a:r>
              <a:rPr lang="pt-BR" sz="2400" dirty="0" smtClean="0"/>
              <a:t> e </a:t>
            </a:r>
            <a:r>
              <a:rPr lang="pt-BR" sz="2400" b="1" dirty="0" smtClean="0"/>
              <a:t>mutação</a:t>
            </a:r>
            <a:r>
              <a:rPr lang="pt-BR" sz="2400" dirty="0" smtClean="0"/>
              <a:t>. </a:t>
            </a:r>
          </a:p>
          <a:p>
            <a:endParaRPr lang="pt-BR" sz="2000" dirty="0" smtClean="0"/>
          </a:p>
          <a:p>
            <a:r>
              <a:rPr lang="pt-BR" sz="2400" dirty="0" smtClean="0"/>
              <a:t>Cada indivíduo recebe uma </a:t>
            </a:r>
            <a:r>
              <a:rPr lang="pt-BR" sz="2400" b="1" dirty="0" smtClean="0"/>
              <a:t>avaliação</a:t>
            </a:r>
            <a:r>
              <a:rPr lang="pt-BR" sz="2400" dirty="0" smtClean="0"/>
              <a:t> que é uma quantificação da sua </a:t>
            </a:r>
            <a:r>
              <a:rPr lang="pt-BR" sz="2400" b="1" dirty="0" smtClean="0"/>
              <a:t>qualidade</a:t>
            </a:r>
            <a:r>
              <a:rPr lang="pt-BR" sz="2400" dirty="0" smtClean="0"/>
              <a:t> como solução do problema em questão</a:t>
            </a:r>
          </a:p>
          <a:p>
            <a:endParaRPr lang="pt-BR" sz="2000" dirty="0" smtClean="0"/>
          </a:p>
          <a:p>
            <a:r>
              <a:rPr lang="pt-BR" sz="2400" dirty="0" smtClean="0"/>
              <a:t>Baseados nesta avaliação são aplicados operadores genéticos de forma a simular a </a:t>
            </a:r>
            <a:r>
              <a:rPr lang="pt-BR" sz="2400" b="1" dirty="0" smtClean="0"/>
              <a:t>sobrevivência do mais apto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Evolucionários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Algoritmos evolucionários </a:t>
            </a:r>
            <a:r>
              <a:rPr lang="pt-BR" sz="2400" b="1" dirty="0" smtClean="0"/>
              <a:t>buscam</a:t>
            </a:r>
            <a:r>
              <a:rPr lang="pt-BR" sz="2400" dirty="0" smtClean="0"/>
              <a:t> (dentro da atual população) aquelas </a:t>
            </a:r>
            <a:r>
              <a:rPr lang="pt-BR" sz="2400" b="1" dirty="0" smtClean="0"/>
              <a:t>soluções</a:t>
            </a:r>
            <a:r>
              <a:rPr lang="pt-BR" sz="2400" dirty="0" smtClean="0"/>
              <a:t> que possuem as </a:t>
            </a:r>
            <a:r>
              <a:rPr lang="pt-BR" sz="2400" b="1" dirty="0" smtClean="0"/>
              <a:t>melhores características</a:t>
            </a:r>
            <a:r>
              <a:rPr lang="pt-BR" sz="2400" dirty="0" smtClean="0"/>
              <a:t> e tenta combiná-las de forma a gerar soluções ainda melhores.</a:t>
            </a:r>
          </a:p>
          <a:p>
            <a:endParaRPr lang="pt-BR" sz="2400" dirty="0" smtClean="0"/>
          </a:p>
          <a:p>
            <a:r>
              <a:rPr lang="pt-BR" sz="2400" dirty="0" smtClean="0"/>
              <a:t>O processo é repetido até que tenha se passado tempo suficiente ou que tenhamos obtido uma solução satisfatória para nosso problema.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Evolucionários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200" dirty="0" smtClean="0"/>
              <a:t>Algoritmos evolucionários são extremamente dependente de </a:t>
            </a:r>
            <a:r>
              <a:rPr lang="pt-BR" sz="2200" b="1" dirty="0" smtClean="0"/>
              <a:t>fatores estocásticos </a:t>
            </a:r>
            <a:r>
              <a:rPr lang="pt-BR" sz="2200" dirty="0" smtClean="0"/>
              <a:t>(probabilísticos), tanto na fase de </a:t>
            </a:r>
            <a:r>
              <a:rPr lang="pt-BR" sz="2200" b="1" dirty="0" smtClean="0"/>
              <a:t>inicialização</a:t>
            </a:r>
            <a:r>
              <a:rPr lang="pt-BR" sz="2200" dirty="0" smtClean="0"/>
              <a:t> da população quanto na fase de </a:t>
            </a:r>
            <a:r>
              <a:rPr lang="pt-BR" sz="2200" b="1" dirty="0" smtClean="0"/>
              <a:t>evolução</a:t>
            </a:r>
            <a:r>
              <a:rPr lang="pt-BR" sz="2200" dirty="0" smtClean="0"/>
              <a:t>. </a:t>
            </a:r>
          </a:p>
          <a:p>
            <a:endParaRPr lang="pt-BR" sz="2200" dirty="0" smtClean="0"/>
          </a:p>
          <a:p>
            <a:r>
              <a:rPr lang="pt-BR" sz="2200" dirty="0" smtClean="0"/>
              <a:t>Isto faz com que os seus </a:t>
            </a:r>
            <a:r>
              <a:rPr lang="pt-BR" sz="2200" b="1" dirty="0" smtClean="0"/>
              <a:t>resultados raramente sejam perfeitamente reprodutíveis</a:t>
            </a:r>
            <a:r>
              <a:rPr lang="pt-BR" sz="2200" dirty="0" smtClean="0"/>
              <a:t>. </a:t>
            </a:r>
          </a:p>
          <a:p>
            <a:endParaRPr lang="pt-BR" sz="2200" dirty="0" smtClean="0"/>
          </a:p>
          <a:p>
            <a:r>
              <a:rPr lang="pt-BR" sz="2200" dirty="0" smtClean="0"/>
              <a:t>Além disso, </a:t>
            </a:r>
            <a:r>
              <a:rPr lang="pt-BR" sz="2200" dirty="0" smtClean="0"/>
              <a:t>claramente os algoritmos evolucionários são </a:t>
            </a:r>
            <a:r>
              <a:rPr lang="pt-BR" sz="2200" b="1" dirty="0" smtClean="0"/>
              <a:t>heurísticas</a:t>
            </a:r>
            <a:r>
              <a:rPr lang="pt-BR" sz="2200" dirty="0" smtClean="0"/>
              <a:t> que não garantem a obtenção do melhor resultado possível em todas as suas execuções.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Evolucionários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200" b="1" dirty="0" smtClean="0"/>
              <a:t>Conclusão:</a:t>
            </a:r>
            <a:r>
              <a:rPr lang="pt-BR" sz="2200" dirty="0" smtClean="0"/>
              <a:t> se você tem um algoritmo com tempo de execução razoável para solução de um problema, então não há nenhuma necessidade de se usar um algoritmo evolucionário. </a:t>
            </a:r>
          </a:p>
          <a:p>
            <a:endParaRPr lang="pt-BR" sz="2200" dirty="0" smtClean="0"/>
          </a:p>
          <a:p>
            <a:r>
              <a:rPr lang="pt-BR" sz="2200" b="1" dirty="0" smtClean="0"/>
              <a:t>Sempre dê prioridade aos algoritmos exatos. </a:t>
            </a:r>
          </a:p>
          <a:p>
            <a:endParaRPr lang="pt-BR" sz="2200" dirty="0" smtClean="0"/>
          </a:p>
          <a:p>
            <a:r>
              <a:rPr lang="pt-BR" sz="2200" dirty="0" smtClean="0"/>
              <a:t>Os algoritmos evolucionários entram em cena para resolver aqueles problemas cujos algoritmos exatos são extremamente lentos ou incapazes de obter uma solução. 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Algoritmos Genéticos são uma sub-área dos Algoritmos Evolucionários. Logo, são uma metáfora para a evolução natural.</a:t>
            </a:r>
          </a:p>
          <a:p>
            <a:endParaRPr lang="pt-BR" sz="2000" dirty="0" smtClean="0"/>
          </a:p>
          <a:p>
            <a:r>
              <a:rPr lang="pt-BR" sz="2000" dirty="0" smtClean="0"/>
              <a:t>Os algoritmos genéticos são técnicas heurísticas de otimização global. Com isto, raramente eles ficam presos em </a:t>
            </a:r>
            <a:r>
              <a:rPr lang="pt-BR" sz="2000" b="1" dirty="0" smtClean="0"/>
              <a:t>máximos locais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18233"/>
              </p:ext>
            </p:extLst>
          </p:nvPr>
        </p:nvGraphicFramePr>
        <p:xfrm>
          <a:off x="2123728" y="4045836"/>
          <a:ext cx="4302224" cy="22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4277520" imgH="2250720" progId="Word.Document.8">
                  <p:embed/>
                </p:oleObj>
              </mc:Choice>
              <mc:Fallback>
                <p:oleObj name="Documento" r:id="rId3" imgW="4277520" imgH="22507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45836"/>
                        <a:ext cx="4302224" cy="2263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Nos algoritmos genéticos as populações de indivíduos são criadas e submetidas a operadores genéticos.</a:t>
            </a:r>
          </a:p>
          <a:p>
            <a:pPr lvl="1"/>
            <a:r>
              <a:rPr lang="pt-BR" sz="1800" dirty="0" smtClean="0"/>
              <a:t>Seleção.</a:t>
            </a:r>
          </a:p>
          <a:p>
            <a:pPr lvl="1"/>
            <a:r>
              <a:rPr lang="pt-BR" sz="1800" dirty="0" smtClean="0"/>
              <a:t>Recombinação. </a:t>
            </a:r>
          </a:p>
          <a:p>
            <a:pPr lvl="1"/>
            <a:r>
              <a:rPr lang="pt-BR" sz="1800" dirty="0" smtClean="0"/>
              <a:t>Mutação. </a:t>
            </a:r>
          </a:p>
          <a:p>
            <a:endParaRPr lang="pt-BR" sz="2000" dirty="0" smtClean="0"/>
          </a:p>
          <a:p>
            <a:r>
              <a:rPr lang="pt-BR" sz="2000" dirty="0" smtClean="0"/>
              <a:t>Estes operadores utilizam uma caracterização da </a:t>
            </a:r>
            <a:r>
              <a:rPr lang="pt-BR" sz="2000" b="1" dirty="0" smtClean="0"/>
              <a:t>qualidade de cada indivíduo</a:t>
            </a:r>
            <a:r>
              <a:rPr lang="pt-BR" sz="2000" dirty="0" smtClean="0"/>
              <a:t> como solução do problema em questão chamada de avaliação do indivíduo (</a:t>
            </a:r>
            <a:r>
              <a:rPr lang="pt-BR" sz="2000" b="1" dirty="0" err="1" smtClean="0"/>
              <a:t>fitness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r>
              <a:rPr lang="pt-BR" sz="2000" dirty="0" smtClean="0"/>
              <a:t>É gerado um processo de </a:t>
            </a:r>
            <a:r>
              <a:rPr lang="pt-BR" sz="2000" b="1" dirty="0" smtClean="0"/>
              <a:t>evolução natural</a:t>
            </a:r>
            <a:r>
              <a:rPr lang="pt-BR" sz="2000" dirty="0" smtClean="0"/>
              <a:t> destes indivíduos.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 smtClean="0"/>
              <a:t>Definição de um problema</a:t>
            </a:r>
            <a:r>
              <a:rPr lang="pt-BR" sz="2800" dirty="0" smtClean="0"/>
              <a:t> em algoritmos genéticos: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É necessário definir uma maneira de codificar os </a:t>
            </a:r>
            <a:r>
              <a:rPr lang="pt-BR" sz="2000" b="1" dirty="0" smtClean="0"/>
              <a:t>indivíduos</a:t>
            </a:r>
            <a:r>
              <a:rPr lang="pt-BR" sz="2000" dirty="0" smtClean="0"/>
              <a:t>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Definir os </a:t>
            </a:r>
            <a:r>
              <a:rPr lang="pt-BR" sz="2000" b="1" dirty="0" smtClean="0"/>
              <a:t>operadores genéticos</a:t>
            </a:r>
            <a:r>
              <a:rPr lang="pt-BR" sz="2000" dirty="0" smtClean="0"/>
              <a:t> que serão utilizados.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Definir uma </a:t>
            </a:r>
            <a:r>
              <a:rPr lang="pt-BR" sz="2000" b="1" dirty="0" smtClean="0"/>
              <a:t>função de avaliação</a:t>
            </a:r>
            <a:r>
              <a:rPr lang="pt-BR" sz="2000" dirty="0" smtClean="0"/>
              <a:t> para medir a capacidade de sobrevivência de cada indivíduo.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200" b="1" dirty="0" smtClean="0"/>
              <a:t>Algoritmos genéticos </a:t>
            </a:r>
            <a:r>
              <a:rPr lang="pt-BR" sz="2200" dirty="0" smtClean="0"/>
              <a:t>são bons para abordar </a:t>
            </a:r>
            <a:r>
              <a:rPr lang="pt-BR" sz="2200" b="1" dirty="0" smtClean="0"/>
              <a:t>espaços de buscas muito grandes </a:t>
            </a:r>
            <a:r>
              <a:rPr lang="pt-BR" sz="2200" dirty="0" smtClean="0"/>
              <a:t>e navegá-los procurando por soluções que talvez não fossem encontradas em uma busca convencional mesmo que ela durasse centenas de anos.</a:t>
            </a:r>
          </a:p>
          <a:p>
            <a:endParaRPr lang="pt-BR" sz="2200" dirty="0" smtClean="0"/>
          </a:p>
          <a:p>
            <a:r>
              <a:rPr lang="pt-BR" sz="2200" dirty="0" smtClean="0"/>
              <a:t>Consiste em um mecanismo de busca direcionada baseado na </a:t>
            </a:r>
            <a:r>
              <a:rPr lang="pt-BR" sz="2200" b="1" dirty="0" smtClean="0"/>
              <a:t>evolução dos seres biológicos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r>
              <a:rPr lang="pt-BR" sz="2200" dirty="0" smtClean="0"/>
              <a:t>Provêem técnicas eficazes (mas não tão eficientes) de </a:t>
            </a:r>
            <a:r>
              <a:rPr lang="pt-BR" sz="2200" b="1" dirty="0" smtClean="0"/>
              <a:t>otimização</a:t>
            </a:r>
            <a:r>
              <a:rPr lang="pt-BR" sz="2200" dirty="0" smtClean="0"/>
              <a:t> e de </a:t>
            </a:r>
            <a:r>
              <a:rPr lang="pt-BR" sz="2200" b="1" dirty="0" smtClean="0"/>
              <a:t>aprendizado de máquina</a:t>
            </a:r>
            <a:r>
              <a:rPr lang="pt-BR" sz="2200" dirty="0" smtClean="0"/>
              <a:t>.</a:t>
            </a:r>
          </a:p>
          <a:p>
            <a:endParaRPr lang="en-US" sz="2100" dirty="0" smtClean="0"/>
          </a:p>
          <a:p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Processo:</a:t>
            </a:r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1400" b="1" dirty="0" smtClean="0"/>
              <a:t>1) </a:t>
            </a:r>
            <a:r>
              <a:rPr lang="pt-BR" sz="1400" dirty="0" smtClean="0"/>
              <a:t>Inicialize a população de indivíduos.</a:t>
            </a:r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400" dirty="0" smtClean="0"/>
              <a:t>	</a:t>
            </a:r>
            <a:r>
              <a:rPr lang="pt-BR" sz="1400" b="1" dirty="0" smtClean="0"/>
              <a:t>2) </a:t>
            </a:r>
            <a:r>
              <a:rPr lang="pt-BR" sz="1400" dirty="0" smtClean="0"/>
              <a:t>Avalie cada indivíduos na população.</a:t>
            </a:r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400" b="1" dirty="0" smtClean="0"/>
              <a:t>	3) </a:t>
            </a:r>
            <a:r>
              <a:rPr lang="pt-BR" sz="1400" dirty="0" smtClean="0"/>
              <a:t>Selecione os melhores pais para gerar novos indivíduos. Aplique os operadores de recombinação e mutação a estes pais de forma a gerar os indivíduos da nova geração.</a:t>
            </a:r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400" dirty="0" smtClean="0"/>
              <a:t>	</a:t>
            </a:r>
            <a:r>
              <a:rPr lang="pt-BR" sz="1400" b="1" dirty="0" smtClean="0"/>
              <a:t>4) </a:t>
            </a:r>
            <a:r>
              <a:rPr lang="pt-BR" sz="1400" dirty="0" smtClean="0"/>
              <a:t>Apague os velhos membros da população.</a:t>
            </a:r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400" dirty="0" smtClean="0"/>
              <a:t>	</a:t>
            </a:r>
            <a:r>
              <a:rPr lang="pt-BR" sz="1400" b="1" dirty="0" smtClean="0"/>
              <a:t>5) </a:t>
            </a:r>
            <a:r>
              <a:rPr lang="pt-BR" sz="1400" dirty="0" smtClean="0"/>
              <a:t>Avalie todos os novos indivíduos e insira-os na população</a:t>
            </a:r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400" dirty="0" smtClean="0"/>
              <a:t>	</a:t>
            </a:r>
            <a:r>
              <a:rPr lang="pt-BR" sz="1400" b="1" dirty="0" smtClean="0"/>
              <a:t>6) </a:t>
            </a:r>
            <a:r>
              <a:rPr lang="pt-BR" sz="1400" dirty="0" smtClean="0"/>
              <a:t>Se o tempo acabou, ou o melhor indivíduos satisfaz os requerimentos da solução do problema, retorne-o, caso contrário volte para o passo 3.</a:t>
            </a:r>
            <a:endParaRPr lang="pt-BR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7400" y="1589157"/>
            <a:ext cx="0" cy="1587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066925" y="3183007"/>
            <a:ext cx="516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057400" y="1616145"/>
            <a:ext cx="5126038" cy="1492250"/>
          </a:xfrm>
          <a:custGeom>
            <a:avLst/>
            <a:gdLst/>
            <a:ahLst/>
            <a:cxnLst>
              <a:cxn ang="0">
                <a:pos x="50" y="819"/>
              </a:cxn>
              <a:cxn ang="0">
                <a:pos x="112" y="795"/>
              </a:cxn>
              <a:cxn ang="0">
                <a:pos x="168" y="708"/>
              </a:cxn>
              <a:cxn ang="0">
                <a:pos x="230" y="629"/>
              </a:cxn>
              <a:cxn ang="0">
                <a:pos x="294" y="575"/>
              </a:cxn>
              <a:cxn ang="0">
                <a:pos x="364" y="559"/>
              </a:cxn>
              <a:cxn ang="0">
                <a:pos x="420" y="606"/>
              </a:cxn>
              <a:cxn ang="0">
                <a:pos x="466" y="685"/>
              </a:cxn>
              <a:cxn ang="0">
                <a:pos x="522" y="755"/>
              </a:cxn>
              <a:cxn ang="0">
                <a:pos x="592" y="780"/>
              </a:cxn>
              <a:cxn ang="0">
                <a:pos x="663" y="741"/>
              </a:cxn>
              <a:cxn ang="0">
                <a:pos x="702" y="677"/>
              </a:cxn>
              <a:cxn ang="0">
                <a:pos x="758" y="614"/>
              </a:cxn>
              <a:cxn ang="0">
                <a:pos x="805" y="511"/>
              </a:cxn>
              <a:cxn ang="0">
                <a:pos x="845" y="409"/>
              </a:cxn>
              <a:cxn ang="0">
                <a:pos x="868" y="331"/>
              </a:cxn>
              <a:cxn ang="0">
                <a:pos x="907" y="244"/>
              </a:cxn>
              <a:cxn ang="0">
                <a:pos x="946" y="165"/>
              </a:cxn>
              <a:cxn ang="0">
                <a:pos x="1002" y="72"/>
              </a:cxn>
              <a:cxn ang="0">
                <a:pos x="1073" y="8"/>
              </a:cxn>
              <a:cxn ang="0">
                <a:pos x="1151" y="0"/>
              </a:cxn>
              <a:cxn ang="0">
                <a:pos x="1230" y="24"/>
              </a:cxn>
              <a:cxn ang="0">
                <a:pos x="1300" y="103"/>
              </a:cxn>
              <a:cxn ang="0">
                <a:pos x="1332" y="173"/>
              </a:cxn>
              <a:cxn ang="0">
                <a:pos x="1364" y="252"/>
              </a:cxn>
              <a:cxn ang="0">
                <a:pos x="1404" y="323"/>
              </a:cxn>
              <a:cxn ang="0">
                <a:pos x="1482" y="314"/>
              </a:cxn>
              <a:cxn ang="0">
                <a:pos x="1553" y="244"/>
              </a:cxn>
              <a:cxn ang="0">
                <a:pos x="1623" y="229"/>
              </a:cxn>
              <a:cxn ang="0">
                <a:pos x="1686" y="308"/>
              </a:cxn>
              <a:cxn ang="0">
                <a:pos x="1718" y="386"/>
              </a:cxn>
              <a:cxn ang="0">
                <a:pos x="1741" y="457"/>
              </a:cxn>
              <a:cxn ang="0">
                <a:pos x="1781" y="544"/>
              </a:cxn>
              <a:cxn ang="0">
                <a:pos x="1820" y="623"/>
              </a:cxn>
              <a:cxn ang="0">
                <a:pos x="1882" y="708"/>
              </a:cxn>
              <a:cxn ang="0">
                <a:pos x="1946" y="747"/>
              </a:cxn>
              <a:cxn ang="0">
                <a:pos x="2017" y="693"/>
              </a:cxn>
              <a:cxn ang="0">
                <a:pos x="2079" y="614"/>
              </a:cxn>
              <a:cxn ang="0">
                <a:pos x="2112" y="559"/>
              </a:cxn>
              <a:cxn ang="0">
                <a:pos x="2143" y="465"/>
              </a:cxn>
              <a:cxn ang="0">
                <a:pos x="2174" y="370"/>
              </a:cxn>
              <a:cxn ang="0">
                <a:pos x="2214" y="283"/>
              </a:cxn>
              <a:cxn ang="0">
                <a:pos x="2269" y="221"/>
              </a:cxn>
              <a:cxn ang="0">
                <a:pos x="2354" y="244"/>
              </a:cxn>
              <a:cxn ang="0">
                <a:pos x="2427" y="308"/>
              </a:cxn>
              <a:cxn ang="0">
                <a:pos x="2489" y="370"/>
              </a:cxn>
              <a:cxn ang="0">
                <a:pos x="2568" y="480"/>
              </a:cxn>
              <a:cxn ang="0">
                <a:pos x="2607" y="559"/>
              </a:cxn>
              <a:cxn ang="0">
                <a:pos x="2646" y="645"/>
              </a:cxn>
              <a:cxn ang="0">
                <a:pos x="2702" y="724"/>
              </a:cxn>
              <a:cxn ang="0">
                <a:pos x="2756" y="755"/>
              </a:cxn>
              <a:cxn ang="0">
                <a:pos x="2795" y="685"/>
              </a:cxn>
              <a:cxn ang="0">
                <a:pos x="2859" y="637"/>
              </a:cxn>
              <a:cxn ang="0">
                <a:pos x="2945" y="662"/>
              </a:cxn>
              <a:cxn ang="0">
                <a:pos x="3009" y="747"/>
              </a:cxn>
              <a:cxn ang="0">
                <a:pos x="3071" y="819"/>
              </a:cxn>
              <a:cxn ang="0">
                <a:pos x="3141" y="898"/>
              </a:cxn>
              <a:cxn ang="0">
                <a:pos x="3205" y="929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25724" y="3278257"/>
            <a:ext cx="491160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pt-BR" b="0" smtClean="0">
                <a:solidFill>
                  <a:schemeClr val="bg2"/>
                </a:solidFill>
                <a:latin typeface="+mn-lt"/>
              </a:rPr>
              <a:t>Distribuição dos indivíduos na Geração 0</a:t>
            </a:r>
            <a:endParaRPr lang="pt-BR" b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57400" y="3816350"/>
            <a:ext cx="0" cy="1587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063750" y="5410200"/>
            <a:ext cx="516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057400" y="3843338"/>
            <a:ext cx="5126038" cy="1492250"/>
          </a:xfrm>
          <a:custGeom>
            <a:avLst/>
            <a:gdLst/>
            <a:ahLst/>
            <a:cxnLst>
              <a:cxn ang="0">
                <a:pos x="50" y="819"/>
              </a:cxn>
              <a:cxn ang="0">
                <a:pos x="112" y="795"/>
              </a:cxn>
              <a:cxn ang="0">
                <a:pos x="168" y="708"/>
              </a:cxn>
              <a:cxn ang="0">
                <a:pos x="230" y="629"/>
              </a:cxn>
              <a:cxn ang="0">
                <a:pos x="294" y="575"/>
              </a:cxn>
              <a:cxn ang="0">
                <a:pos x="364" y="559"/>
              </a:cxn>
              <a:cxn ang="0">
                <a:pos x="420" y="606"/>
              </a:cxn>
              <a:cxn ang="0">
                <a:pos x="466" y="685"/>
              </a:cxn>
              <a:cxn ang="0">
                <a:pos x="522" y="755"/>
              </a:cxn>
              <a:cxn ang="0">
                <a:pos x="592" y="780"/>
              </a:cxn>
              <a:cxn ang="0">
                <a:pos x="663" y="741"/>
              </a:cxn>
              <a:cxn ang="0">
                <a:pos x="702" y="677"/>
              </a:cxn>
              <a:cxn ang="0">
                <a:pos x="758" y="614"/>
              </a:cxn>
              <a:cxn ang="0">
                <a:pos x="805" y="511"/>
              </a:cxn>
              <a:cxn ang="0">
                <a:pos x="845" y="409"/>
              </a:cxn>
              <a:cxn ang="0">
                <a:pos x="868" y="331"/>
              </a:cxn>
              <a:cxn ang="0">
                <a:pos x="907" y="244"/>
              </a:cxn>
              <a:cxn ang="0">
                <a:pos x="946" y="165"/>
              </a:cxn>
              <a:cxn ang="0">
                <a:pos x="1002" y="72"/>
              </a:cxn>
              <a:cxn ang="0">
                <a:pos x="1073" y="8"/>
              </a:cxn>
              <a:cxn ang="0">
                <a:pos x="1151" y="0"/>
              </a:cxn>
              <a:cxn ang="0">
                <a:pos x="1230" y="24"/>
              </a:cxn>
              <a:cxn ang="0">
                <a:pos x="1300" y="103"/>
              </a:cxn>
              <a:cxn ang="0">
                <a:pos x="1332" y="173"/>
              </a:cxn>
              <a:cxn ang="0">
                <a:pos x="1364" y="252"/>
              </a:cxn>
              <a:cxn ang="0">
                <a:pos x="1404" y="323"/>
              </a:cxn>
              <a:cxn ang="0">
                <a:pos x="1482" y="314"/>
              </a:cxn>
              <a:cxn ang="0">
                <a:pos x="1553" y="244"/>
              </a:cxn>
              <a:cxn ang="0">
                <a:pos x="1623" y="229"/>
              </a:cxn>
              <a:cxn ang="0">
                <a:pos x="1686" y="308"/>
              </a:cxn>
              <a:cxn ang="0">
                <a:pos x="1718" y="386"/>
              </a:cxn>
              <a:cxn ang="0">
                <a:pos x="1741" y="457"/>
              </a:cxn>
              <a:cxn ang="0">
                <a:pos x="1781" y="544"/>
              </a:cxn>
              <a:cxn ang="0">
                <a:pos x="1820" y="623"/>
              </a:cxn>
              <a:cxn ang="0">
                <a:pos x="1882" y="708"/>
              </a:cxn>
              <a:cxn ang="0">
                <a:pos x="1946" y="747"/>
              </a:cxn>
              <a:cxn ang="0">
                <a:pos x="2017" y="693"/>
              </a:cxn>
              <a:cxn ang="0">
                <a:pos x="2079" y="614"/>
              </a:cxn>
              <a:cxn ang="0">
                <a:pos x="2112" y="559"/>
              </a:cxn>
              <a:cxn ang="0">
                <a:pos x="2143" y="465"/>
              </a:cxn>
              <a:cxn ang="0">
                <a:pos x="2174" y="370"/>
              </a:cxn>
              <a:cxn ang="0">
                <a:pos x="2214" y="283"/>
              </a:cxn>
              <a:cxn ang="0">
                <a:pos x="2269" y="221"/>
              </a:cxn>
              <a:cxn ang="0">
                <a:pos x="2354" y="244"/>
              </a:cxn>
              <a:cxn ang="0">
                <a:pos x="2427" y="308"/>
              </a:cxn>
              <a:cxn ang="0">
                <a:pos x="2489" y="370"/>
              </a:cxn>
              <a:cxn ang="0">
                <a:pos x="2568" y="480"/>
              </a:cxn>
              <a:cxn ang="0">
                <a:pos x="2607" y="559"/>
              </a:cxn>
              <a:cxn ang="0">
                <a:pos x="2646" y="645"/>
              </a:cxn>
              <a:cxn ang="0">
                <a:pos x="2702" y="724"/>
              </a:cxn>
              <a:cxn ang="0">
                <a:pos x="2756" y="755"/>
              </a:cxn>
              <a:cxn ang="0">
                <a:pos x="2795" y="685"/>
              </a:cxn>
              <a:cxn ang="0">
                <a:pos x="2859" y="637"/>
              </a:cxn>
              <a:cxn ang="0">
                <a:pos x="2945" y="662"/>
              </a:cxn>
              <a:cxn ang="0">
                <a:pos x="3009" y="747"/>
              </a:cxn>
              <a:cxn ang="0">
                <a:pos x="3071" y="819"/>
              </a:cxn>
              <a:cxn ang="0">
                <a:pos x="3141" y="898"/>
              </a:cxn>
              <a:cxn ang="0">
                <a:pos x="3205" y="929"/>
              </a:cxn>
            </a:cxnLst>
            <a:rect l="0" t="0" r="r" b="b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03375" y="5505450"/>
            <a:ext cx="493725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pt-BR" b="0" smtClean="0">
                <a:solidFill>
                  <a:schemeClr val="bg2"/>
                </a:solidFill>
                <a:latin typeface="+mn-lt"/>
              </a:rPr>
              <a:t>Distribuição dos indivíduos na Geração N</a:t>
            </a:r>
            <a:endParaRPr lang="pt-BR" b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322638" y="2327345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444750" y="25035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749550" y="26559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825750" y="27321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901950" y="28083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305300" y="20717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121150" y="18939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770438" y="2314645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308600" y="255277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100763" y="235592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838950" y="282105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505575" y="2624207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675438" y="4852988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916613" y="434340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716588" y="4170363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568950" y="424815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472113" y="440055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4835525" y="4727575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4141788" y="4119563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908425" y="3819525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008438" y="389890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3611563" y="3890963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3487738" y="4102100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2392363" y="4783138"/>
            <a:ext cx="63500" cy="635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Para criar um algoritmo genéticos é necessário:</a:t>
            </a:r>
          </a:p>
          <a:p>
            <a:pPr lvl="1"/>
            <a:r>
              <a:rPr lang="pt-BR" sz="2000" dirty="0" smtClean="0"/>
              <a:t>Definir uma maneira de codificar a </a:t>
            </a:r>
            <a:r>
              <a:rPr lang="pt-BR" sz="2000" b="1" dirty="0" smtClean="0"/>
              <a:t>população de indivíduos</a:t>
            </a:r>
            <a:r>
              <a:rPr lang="pt-BR" sz="2000" dirty="0" smtClean="0"/>
              <a:t>. 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2000" dirty="0" smtClean="0"/>
              <a:t>Definir uma </a:t>
            </a:r>
            <a:r>
              <a:rPr lang="pt-BR" sz="2000" b="1" dirty="0" smtClean="0"/>
              <a:t>função de avaliação</a:t>
            </a:r>
            <a:r>
              <a:rPr lang="pt-BR" sz="2000" dirty="0" smtClean="0"/>
              <a:t>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2000" dirty="0" smtClean="0"/>
              <a:t>Definir um método de </a:t>
            </a:r>
            <a:r>
              <a:rPr lang="pt-BR" sz="2000" b="1" dirty="0" smtClean="0"/>
              <a:t>seleção dos pais</a:t>
            </a:r>
            <a:r>
              <a:rPr lang="pt-BR" sz="2000" dirty="0" smtClean="0"/>
              <a:t>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2000" dirty="0" smtClean="0"/>
              <a:t>Definir os </a:t>
            </a:r>
            <a:r>
              <a:rPr lang="pt-BR" sz="2000" b="1" dirty="0" smtClean="0"/>
              <a:t>operadores genéticos</a:t>
            </a:r>
            <a:r>
              <a:rPr lang="pt-BR" sz="2000" dirty="0" smtClean="0"/>
              <a:t>:</a:t>
            </a:r>
          </a:p>
          <a:p>
            <a:pPr lvl="2"/>
            <a:r>
              <a:rPr lang="pt-BR" sz="1800" dirty="0" smtClean="0"/>
              <a:t>Recombinação.</a:t>
            </a:r>
          </a:p>
          <a:p>
            <a:pPr lvl="2"/>
            <a:r>
              <a:rPr lang="pt-BR" sz="1800" dirty="0" smtClean="0"/>
              <a:t>Mutação.</a:t>
            </a:r>
            <a:endParaRPr lang="pt-BR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Codificação da População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A </a:t>
            </a:r>
            <a:r>
              <a:rPr lang="pt-BR" sz="2000" b="1" dirty="0" smtClean="0"/>
              <a:t>representação dos cromossomos</a:t>
            </a:r>
            <a:r>
              <a:rPr lang="pt-BR" sz="2000" dirty="0" smtClean="0"/>
              <a:t> é fundamental para o codificação do algoritmo genético. </a:t>
            </a:r>
          </a:p>
          <a:p>
            <a:endParaRPr lang="pt-BR" sz="2000" dirty="0" smtClean="0"/>
          </a:p>
          <a:p>
            <a:r>
              <a:rPr lang="pt-BR" sz="2000" dirty="0" smtClean="0"/>
              <a:t>Consiste em uma maneira de traduzir a informação do problema em uma maneira viável de ser tratada pelo computador. </a:t>
            </a:r>
          </a:p>
          <a:p>
            <a:endParaRPr lang="pt-BR" sz="2000" dirty="0" smtClean="0"/>
          </a:p>
          <a:p>
            <a:r>
              <a:rPr lang="pt-BR" sz="2000" dirty="0" smtClean="0"/>
              <a:t>Cada pedaço indivisível desta representação é chamado de um </a:t>
            </a:r>
            <a:r>
              <a:rPr lang="pt-BR" sz="2000" b="1" dirty="0" smtClean="0"/>
              <a:t>gene</a:t>
            </a:r>
            <a:r>
              <a:rPr lang="pt-BR" sz="2000" dirty="0" smtClean="0"/>
              <a:t>, por analogia aos genes que compõem um cromossomo biológico.</a:t>
            </a:r>
          </a:p>
          <a:p>
            <a:pPr>
              <a:buNone/>
            </a:pPr>
            <a:endParaRPr lang="pt-BR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Codificação da População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É importante notar que a representação computacional dos cromossomos é </a:t>
            </a:r>
            <a:r>
              <a:rPr lang="pt-BR" sz="2400" b="1" dirty="0" smtClean="0"/>
              <a:t>completamente arbitrária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Cromossomos podem ser</a:t>
            </a:r>
            <a:r>
              <a:rPr lang="pt-BR" sz="2400" dirty="0" smtClean="0"/>
              <a:t>:</a:t>
            </a:r>
          </a:p>
          <a:p>
            <a:pPr lvl="1"/>
            <a:r>
              <a:rPr lang="pt-BR" sz="2000" dirty="0" smtClean="0"/>
              <a:t>Strings de bits (0101 ... 1100)</a:t>
            </a:r>
          </a:p>
          <a:p>
            <a:pPr lvl="1"/>
            <a:r>
              <a:rPr lang="pt-BR" sz="2000" dirty="0" smtClean="0"/>
              <a:t>Números reais (43.2 -33.1 ... 0.0 89.2) </a:t>
            </a:r>
          </a:p>
          <a:p>
            <a:pPr lvl="1"/>
            <a:r>
              <a:rPr lang="pt-BR" sz="2000" dirty="0" smtClean="0"/>
              <a:t>Listas de regras (R1 R2 R3 ... R22 R23)</a:t>
            </a:r>
          </a:p>
          <a:p>
            <a:pPr lvl="1"/>
            <a:r>
              <a:rPr lang="pt-BR" sz="2000" dirty="0" smtClean="0"/>
              <a:t>Qualquer estrutura de dados imaginável!</a:t>
            </a:r>
            <a:endParaRPr lang="pt-B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- </a:t>
            </a:r>
            <a:r>
              <a:rPr lang="en-US" dirty="0" err="1" smtClean="0"/>
              <a:t>População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 err="1" smtClean="0"/>
              <a:t>Objetivo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pt-BR" sz="2000" dirty="0" smtClean="0"/>
              <a:t>Encontrar o máximo da função f(x)=x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no intervalo [0,31].</a:t>
            </a:r>
          </a:p>
          <a:p>
            <a:endParaRPr lang="en-US" sz="2000" dirty="0" smtClean="0"/>
          </a:p>
          <a:p>
            <a:r>
              <a:rPr lang="pt-BR" sz="2000" dirty="0" smtClean="0"/>
              <a:t>Os indivíduos da população precisam armazenar o valor de uma </a:t>
            </a:r>
            <a:r>
              <a:rPr lang="pt-BR" sz="2000" b="1" dirty="0" smtClean="0"/>
              <a:t>variável inteira</a:t>
            </a:r>
            <a:r>
              <a:rPr lang="pt-BR" sz="2000" dirty="0" smtClean="0"/>
              <a:t>.</a:t>
            </a:r>
          </a:p>
          <a:p>
            <a:endParaRPr lang="en-US" sz="2000" dirty="0" smtClean="0"/>
          </a:p>
          <a:p>
            <a:r>
              <a:rPr lang="pt-BR" sz="2000" dirty="0" smtClean="0"/>
              <a:t>Podemos </a:t>
            </a:r>
            <a:r>
              <a:rPr lang="pt-BR" sz="2000" b="1" dirty="0" smtClean="0"/>
              <a:t>codificar cada indivíduo da população</a:t>
            </a:r>
            <a:r>
              <a:rPr lang="pt-BR" sz="2000" dirty="0" smtClean="0"/>
              <a:t> como uma </a:t>
            </a:r>
            <a:r>
              <a:rPr lang="pt-BR" sz="2000" dirty="0" err="1" smtClean="0"/>
              <a:t>sequência</a:t>
            </a:r>
            <a:r>
              <a:rPr lang="pt-BR" sz="2000" dirty="0" smtClean="0"/>
              <a:t> de </a:t>
            </a:r>
            <a:r>
              <a:rPr lang="pt-BR" sz="2000" b="1" dirty="0" smtClean="0"/>
              <a:t>5 bits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                    x=20</a:t>
            </a:r>
          </a:p>
          <a:p>
            <a:endParaRPr lang="pt-BR" sz="2000" dirty="0" smtClean="0"/>
          </a:p>
          <a:p>
            <a:r>
              <a:rPr lang="pt-BR" sz="2000" dirty="0" smtClean="0"/>
              <a:t>                    x=3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47800" y="4725144"/>
            <a:ext cx="1524000" cy="381000"/>
            <a:chOff x="864" y="3792"/>
            <a:chExt cx="960" cy="240"/>
          </a:xfrm>
          <a:solidFill>
            <a:schemeClr val="tx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64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56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48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40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32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0</a:t>
              </a:r>
              <a:endParaRPr lang="pt-BR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247800" y="5496272"/>
            <a:ext cx="1524000" cy="381000"/>
            <a:chOff x="864" y="3792"/>
            <a:chExt cx="960" cy="240"/>
          </a:xfrm>
          <a:solidFill>
            <a:schemeClr val="tx1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64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56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48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440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632" y="3792"/>
              <a:ext cx="192" cy="2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0">
                  <a:solidFill>
                    <a:schemeClr val="bg2"/>
                  </a:solidFill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 Avaliação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</a:t>
            </a:r>
            <a:r>
              <a:rPr lang="pt-BR" sz="2400" b="1" dirty="0" smtClean="0"/>
              <a:t>função de avaliação</a:t>
            </a:r>
            <a:r>
              <a:rPr lang="pt-BR" sz="2400" dirty="0" smtClean="0"/>
              <a:t> é a maneira utilizada pelos algoritmos genéticos para determinar a </a:t>
            </a:r>
            <a:r>
              <a:rPr lang="pt-BR" sz="2400" b="1" dirty="0" smtClean="0"/>
              <a:t>qualidade de um indivíduo</a:t>
            </a:r>
            <a:r>
              <a:rPr lang="pt-BR" sz="2400" dirty="0" smtClean="0"/>
              <a:t> como solução do problema em questão.</a:t>
            </a:r>
          </a:p>
          <a:p>
            <a:endParaRPr lang="pt-BR" sz="2400" dirty="0" smtClean="0"/>
          </a:p>
          <a:p>
            <a:r>
              <a:rPr lang="pt-BR" sz="2400" b="1" dirty="0" smtClean="0"/>
              <a:t>A função de avaliação deve ser escolhida cuidadosamente. </a:t>
            </a:r>
            <a:r>
              <a:rPr lang="pt-BR" sz="2400" dirty="0" smtClean="0"/>
              <a:t>Ela deve embutir todo o conhecimento que se possui sobre o problema a ser resolvido.</a:t>
            </a:r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Exemplo</a:t>
            </a:r>
            <a:r>
              <a:rPr lang="en-US" sz="3200" dirty="0" smtClean="0"/>
              <a:t> - </a:t>
            </a:r>
            <a:r>
              <a:rPr lang="en-US" sz="3200" dirty="0" err="1" smtClean="0"/>
              <a:t>Função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Avaliação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Objetivo:</a:t>
            </a:r>
            <a:r>
              <a:rPr lang="pt-BR" sz="2400" dirty="0" smtClean="0"/>
              <a:t> Encontrar o máximo da função f(x)=x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no intervalo [0,31].</a:t>
            </a:r>
          </a:p>
          <a:p>
            <a:endParaRPr lang="pt-BR" sz="2400" dirty="0" smtClean="0"/>
          </a:p>
          <a:p>
            <a:r>
              <a:rPr lang="pt-BR" sz="2400" dirty="0" smtClean="0"/>
              <a:t>A função de avaliação para este caso consiste simplesmente em converter o número de binário para inteiro e depois elevá-lo ao quadrado.</a:t>
            </a:r>
          </a:p>
          <a:p>
            <a:endParaRPr lang="pt-BR" sz="2400" dirty="0" smtClean="0"/>
          </a:p>
          <a:p>
            <a:r>
              <a:rPr lang="pt-BR" sz="2400" dirty="0" smtClean="0"/>
              <a:t>Indivíduos que tiverem maiores valores na função de avaliação são os mais aptos.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dos Pais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900" dirty="0" smtClean="0"/>
              <a:t>O método de </a:t>
            </a:r>
            <a:r>
              <a:rPr lang="pt-BR" sz="1900" b="1" dirty="0" smtClean="0"/>
              <a:t>seleção de pais</a:t>
            </a:r>
            <a:r>
              <a:rPr lang="pt-BR" sz="1900" dirty="0" smtClean="0"/>
              <a:t> deve tentar simular o </a:t>
            </a:r>
            <a:r>
              <a:rPr lang="pt-BR" sz="1900" b="1" dirty="0" smtClean="0"/>
              <a:t>mecanismo de seleção natural</a:t>
            </a:r>
            <a:r>
              <a:rPr lang="pt-BR" sz="1900" dirty="0" smtClean="0"/>
              <a:t> que atua sobre as espécies biológicas.</a:t>
            </a:r>
          </a:p>
          <a:p>
            <a:pPr lvl="1"/>
            <a:r>
              <a:rPr lang="pt-BR" sz="1500" dirty="0" smtClean="0"/>
              <a:t>Os pais mais capazes geram mais filhos, mas os menos aptos também podem gerar descendentes.</a:t>
            </a:r>
          </a:p>
          <a:p>
            <a:endParaRPr lang="pt-BR" sz="1900" dirty="0" smtClean="0"/>
          </a:p>
          <a:p>
            <a:r>
              <a:rPr lang="pt-BR" sz="1900" dirty="0" smtClean="0"/>
              <a:t>Temos que privilegiar os indivíduos com função de avaliação alta, sem desprezar completamente aqueles indivíduos com função de avaliação extremamente baixa.</a:t>
            </a:r>
          </a:p>
          <a:p>
            <a:endParaRPr lang="pt-BR" sz="1900" dirty="0" smtClean="0"/>
          </a:p>
          <a:p>
            <a:r>
              <a:rPr lang="pt-BR" sz="1900" dirty="0" smtClean="0"/>
              <a:t>Isto ocorre pois até indivíduos com péssima avaliação podem ter características genéticas que sejam favoráveis à criação de um "</a:t>
            </a:r>
            <a:r>
              <a:rPr lang="pt-BR" sz="1900" b="1" dirty="0" smtClean="0"/>
              <a:t>super indivíduo</a:t>
            </a:r>
            <a:r>
              <a:rPr lang="pt-BR" sz="1900" dirty="0" smtClean="0"/>
              <a:t>“.</a:t>
            </a:r>
          </a:p>
          <a:p>
            <a:endParaRPr lang="pt-BR" sz="1900" dirty="0" smtClean="0"/>
          </a:p>
          <a:p>
            <a:endParaRPr lang="pt-BR" sz="1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dos Pais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Método mais comum de seleção de pais: </a:t>
            </a:r>
            <a:r>
              <a:rPr lang="pt-BR" sz="2400" b="1" dirty="0" smtClean="0"/>
              <a:t>Roleta.</a:t>
            </a:r>
          </a:p>
          <a:p>
            <a:endParaRPr lang="pt-BR" sz="2400" dirty="0" smtClean="0"/>
          </a:p>
          <a:p>
            <a:r>
              <a:rPr lang="pt-BR" sz="2400" dirty="0" smtClean="0"/>
              <a:t>Cria-se uma roleta (virtual) na qual cada cromossomo recebe um pedaço proporcional à sua avaliação. </a:t>
            </a:r>
          </a:p>
          <a:p>
            <a:endParaRPr lang="pt-BR" sz="2400" dirty="0" smtClean="0"/>
          </a:p>
          <a:p>
            <a:r>
              <a:rPr lang="pt-BR" sz="2400" dirty="0" smtClean="0"/>
              <a:t>Roda-se a roleta para sortear os indivíduo que serão pais de um novo indivíduo.</a:t>
            </a:r>
          </a:p>
          <a:p>
            <a:pPr>
              <a:buNone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Evolução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484784"/>
            <a:ext cx="7560840" cy="4104456"/>
          </a:xfrm>
        </p:spPr>
        <p:txBody>
          <a:bodyPr/>
          <a:lstStyle/>
          <a:p>
            <a:r>
              <a:rPr lang="pt-BR" sz="1900" dirty="0" smtClean="0"/>
              <a:t>A </a:t>
            </a:r>
            <a:r>
              <a:rPr lang="pt-BR" sz="1900" b="1" dirty="0" smtClean="0"/>
              <a:t>teoria da evolução </a:t>
            </a:r>
            <a:r>
              <a:rPr lang="pt-BR" sz="1900" dirty="0" smtClean="0"/>
              <a:t>diz que na natureza todos os indivíduos dentro de um ecossistema </a:t>
            </a:r>
            <a:r>
              <a:rPr lang="pt-BR" sz="1900" b="1" dirty="0" smtClean="0"/>
              <a:t>competem</a:t>
            </a:r>
            <a:r>
              <a:rPr lang="pt-BR" sz="1900" dirty="0" smtClean="0"/>
              <a:t> entre si por recursos limitados (comida, água...)</a:t>
            </a:r>
          </a:p>
          <a:p>
            <a:endParaRPr lang="pt-BR" sz="1900" dirty="0" smtClean="0"/>
          </a:p>
          <a:p>
            <a:r>
              <a:rPr lang="pt-BR" sz="1900" dirty="0" smtClean="0"/>
              <a:t>Os </a:t>
            </a:r>
            <a:r>
              <a:rPr lang="pt-BR" sz="1900" b="1" dirty="0" smtClean="0"/>
              <a:t>indivíduos mais fracos </a:t>
            </a:r>
            <a:r>
              <a:rPr lang="pt-BR" sz="1900" dirty="0" smtClean="0"/>
              <a:t>de uma mesma espécie tentem a não se proliferarem.</a:t>
            </a:r>
          </a:p>
          <a:p>
            <a:endParaRPr lang="pt-BR" sz="1900" dirty="0" smtClean="0"/>
          </a:p>
          <a:p>
            <a:r>
              <a:rPr lang="pt-BR" sz="1900" dirty="0" smtClean="0"/>
              <a:t>A descendência reduzida faz com que a probabilidade de ter seus </a:t>
            </a:r>
            <a:r>
              <a:rPr lang="pt-BR" sz="1900" b="1" dirty="0" smtClean="0"/>
              <a:t>genes propagados </a:t>
            </a:r>
            <a:r>
              <a:rPr lang="pt-BR" sz="1900" dirty="0" smtClean="0"/>
              <a:t>ao longo de sucessivas gerações seja menor.</a:t>
            </a:r>
          </a:p>
          <a:p>
            <a:endParaRPr lang="pt-BR" sz="1900" dirty="0" smtClean="0"/>
          </a:p>
          <a:p>
            <a:r>
              <a:rPr lang="pt-BR" sz="1900" dirty="0" smtClean="0"/>
              <a:t>A combinação entre os genes dos indivíduos que sobrevivem pode produzir um novo </a:t>
            </a:r>
            <a:r>
              <a:rPr lang="pt-BR" sz="1900" b="1" dirty="0" smtClean="0"/>
              <a:t>indivíduo muito melhor adaptado </a:t>
            </a:r>
            <a:r>
              <a:rPr lang="pt-BR" sz="1900" dirty="0" smtClean="0"/>
              <a:t>às características de seu meio ambiente ao combinar características possivelmente positivas de cada um dos seus pais.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 - Seleção dos Pais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Considerando a seguinte população gerada aleatoriamente para o problema de maximização de f(x)=x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no intervalo [0,31]</a:t>
            </a:r>
            <a:endParaRPr lang="pt-BR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309191" y="3295059"/>
          <a:ext cx="9417695" cy="236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3" imgW="6007777" imgH="1513807" progId="Word.Document.8">
                  <p:embed/>
                </p:oleObj>
              </mc:Choice>
              <mc:Fallback>
                <p:oleObj name="Document" r:id="rId3" imgW="6007777" imgH="15138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9191" y="3295059"/>
                        <a:ext cx="9417695" cy="236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 - Seleção dos Pais</a:t>
            </a:r>
            <a:endParaRPr lang="pt-BR" sz="36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109464" y="1916832"/>
          <a:ext cx="6774904" cy="366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3" imgW="5191041" imgH="2809943" progId="Excel.Sheet.8">
                  <p:embed/>
                </p:oleObj>
              </mc:Choice>
              <mc:Fallback>
                <p:oleObj name="Worksheet" r:id="rId3" imgW="5191041" imgH="280994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64" y="1916832"/>
                        <a:ext cx="6774904" cy="366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 smtClean="0"/>
              <a:t>Operadores Genéticos - Recombinação</a:t>
            </a:r>
            <a:endParaRPr lang="pt-BR" sz="2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Operador de recombinação (</a:t>
            </a:r>
            <a:r>
              <a:rPr lang="pt-BR" sz="2400" dirty="0" err="1" smtClean="0"/>
              <a:t>crossover</a:t>
            </a:r>
            <a:r>
              <a:rPr lang="pt-BR" sz="2400" dirty="0" smtClean="0"/>
              <a:t>) de </a:t>
            </a:r>
            <a:r>
              <a:rPr lang="pt-BR" sz="2400" b="1" dirty="0" smtClean="0"/>
              <a:t>um ponto</a:t>
            </a:r>
            <a:r>
              <a:rPr lang="pt-BR" sz="2400" dirty="0" smtClean="0"/>
              <a:t>.</a:t>
            </a:r>
          </a:p>
          <a:p>
            <a:endParaRPr lang="en-US" sz="1200" dirty="0" smtClean="0"/>
          </a:p>
          <a:p>
            <a:r>
              <a:rPr lang="pt-BR" sz="2400" dirty="0" smtClean="0"/>
              <a:t>O processo consiste em:</a:t>
            </a:r>
          </a:p>
          <a:p>
            <a:pPr lvl="1"/>
            <a:r>
              <a:rPr lang="pt-BR" sz="1800" b="1" dirty="0" smtClean="0"/>
              <a:t>(1) </a:t>
            </a:r>
            <a:r>
              <a:rPr lang="pt-BR" sz="1800" dirty="0" smtClean="0"/>
              <a:t>Seleciona-se dois pais através processo de seleção de pais.</a:t>
            </a:r>
          </a:p>
          <a:p>
            <a:pPr lvl="1"/>
            <a:endParaRPr lang="pt-BR" sz="1000" dirty="0" smtClean="0"/>
          </a:p>
          <a:p>
            <a:pPr lvl="1"/>
            <a:r>
              <a:rPr lang="pt-BR" sz="1800" b="1" dirty="0" smtClean="0"/>
              <a:t>(2)</a:t>
            </a:r>
            <a:r>
              <a:rPr lang="pt-BR" sz="1800" dirty="0" smtClean="0"/>
              <a:t> Um ponto de corte (uma posição entre dois genes de um cromossomo) é selecionado. Este ponto de corte é o ponto de separação entre cada um dos genes que compõem o material genético de cada pai. </a:t>
            </a:r>
          </a:p>
          <a:p>
            <a:pPr lvl="1"/>
            <a:endParaRPr lang="pt-BR" sz="1000" dirty="0" smtClean="0"/>
          </a:p>
          <a:p>
            <a:pPr lvl="1"/>
            <a:r>
              <a:rPr lang="pt-BR" sz="1800" b="1" dirty="0" smtClean="0"/>
              <a:t>(3) </a:t>
            </a:r>
            <a:r>
              <a:rPr lang="pt-BR" sz="1800" dirty="0" smtClean="0"/>
              <a:t>A metade à esquerda do ponto de corte vai para um filho e a metade à direita vai para outro.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Recombinação - </a:t>
            </a:r>
            <a:r>
              <a:rPr lang="en-US" sz="3200" dirty="0" smtClean="0"/>
              <a:t>Ponto de Corte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Cada indivíduo com n genes possui n-1 pontos de corte.</a:t>
            </a:r>
          </a:p>
          <a:p>
            <a:endParaRPr lang="pt-BR" sz="1800" dirty="0" smtClean="0"/>
          </a:p>
          <a:p>
            <a:r>
              <a:rPr lang="pt-BR" sz="1800" dirty="0" smtClean="0"/>
              <a:t>Em um indivíduo com codificação binária, cada bit é um gene. </a:t>
            </a:r>
          </a:p>
          <a:p>
            <a:endParaRPr lang="pt-BR" sz="18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1934861" y="3212976"/>
            <a:ext cx="5229427" cy="2005858"/>
            <a:chOff x="1862853" y="3212976"/>
            <a:chExt cx="5229427" cy="2005858"/>
          </a:xfrm>
        </p:grpSpPr>
        <p:sp>
          <p:nvSpPr>
            <p:cNvPr id="5" name="Rectangle 5" descr="20%"/>
            <p:cNvSpPr>
              <a:spLocks noChangeArrowheads="1"/>
            </p:cNvSpPr>
            <p:nvPr/>
          </p:nvSpPr>
          <p:spPr bwMode="auto">
            <a:xfrm>
              <a:off x="3575357" y="3755643"/>
              <a:ext cx="703385" cy="5788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" name="Rectangle 6" descr="20%"/>
            <p:cNvSpPr>
              <a:spLocks noChangeArrowheads="1"/>
            </p:cNvSpPr>
            <p:nvPr/>
          </p:nvSpPr>
          <p:spPr bwMode="auto">
            <a:xfrm>
              <a:off x="4278742" y="3755643"/>
              <a:ext cx="703385" cy="5788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" name="Rectangle 7" descr="20%"/>
            <p:cNvSpPr>
              <a:spLocks noChangeArrowheads="1"/>
            </p:cNvSpPr>
            <p:nvPr/>
          </p:nvSpPr>
          <p:spPr bwMode="auto">
            <a:xfrm>
              <a:off x="4982126" y="3755643"/>
              <a:ext cx="703385" cy="5788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" name="Rectangle 8" descr="20%"/>
            <p:cNvSpPr>
              <a:spLocks noChangeArrowheads="1"/>
            </p:cNvSpPr>
            <p:nvPr/>
          </p:nvSpPr>
          <p:spPr bwMode="auto">
            <a:xfrm>
              <a:off x="5685511" y="3755643"/>
              <a:ext cx="703385" cy="5788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138065" y="4430962"/>
              <a:ext cx="281354" cy="38589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841449" y="4430962"/>
              <a:ext cx="281354" cy="38589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544834" y="4430962"/>
              <a:ext cx="281354" cy="38589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2" name="Rectangle 12" descr="20%"/>
            <p:cNvSpPr>
              <a:spLocks noChangeArrowheads="1"/>
            </p:cNvSpPr>
            <p:nvPr/>
          </p:nvSpPr>
          <p:spPr bwMode="auto">
            <a:xfrm>
              <a:off x="6388895" y="3755643"/>
              <a:ext cx="703385" cy="57884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6248218" y="4430962"/>
              <a:ext cx="281354" cy="38589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434680" y="3659169"/>
              <a:ext cx="984738" cy="771793"/>
            </a:xfrm>
            <a:prstGeom prst="ellips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30159" y="3212976"/>
              <a:ext cx="7505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0" dirty="0" smtClean="0">
                  <a:solidFill>
                    <a:schemeClr val="bg2"/>
                  </a:solidFill>
                  <a:latin typeface="+mn-lt"/>
                </a:rPr>
                <a:t>gene</a:t>
              </a:r>
              <a:endParaRPr lang="pt-BR" b="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62853" y="4797152"/>
              <a:ext cx="21330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0" dirty="0">
                  <a:solidFill>
                    <a:schemeClr val="bg2"/>
                  </a:solidFill>
                  <a:latin typeface="+mn-lt"/>
                </a:rPr>
                <a:t>Pontos de Corte: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082380" y="4800779"/>
              <a:ext cx="304800" cy="399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762319" y="4800779"/>
              <a:ext cx="304800" cy="399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489149" y="4818868"/>
              <a:ext cx="304800" cy="399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192534" y="4816858"/>
              <a:ext cx="304800" cy="399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0">
                  <a:solidFill>
                    <a:schemeClr val="bg2"/>
                  </a:solidFill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- Recombinação</a:t>
            </a:r>
            <a:endParaRPr lang="pt-BR" dirty="0"/>
          </a:p>
        </p:txBody>
      </p:sp>
      <p:pic>
        <p:nvPicPr>
          <p:cNvPr id="62" name="Picture 4" descr="C:\Book\Slides\Illustrations\03-GA\GA-1pt-x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96100" cy="337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Operadores Genéticos - Mutação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Depois de compostos os filhos, entra em ação o operador de </a:t>
            </a:r>
            <a:r>
              <a:rPr lang="pt-BR" sz="2000" b="1" dirty="0" smtClean="0"/>
              <a:t>mutação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O operador atua com base em uma </a:t>
            </a:r>
            <a:r>
              <a:rPr lang="pt-BR" sz="2000" b="1" dirty="0" smtClean="0"/>
              <a:t>probabilidade </a:t>
            </a:r>
            <a:r>
              <a:rPr lang="pt-BR" sz="2000" dirty="0" smtClean="0"/>
              <a:t>extremamente baixa (da ordem de 5%) de </a:t>
            </a:r>
            <a:r>
              <a:rPr lang="pt-BR" sz="2000" b="1" dirty="0" smtClean="0"/>
              <a:t>alteração aleatória </a:t>
            </a:r>
            <a:r>
              <a:rPr lang="pt-BR" sz="2000" dirty="0" smtClean="0"/>
              <a:t>do valor de um gene ou mais genes dos filhos.</a:t>
            </a:r>
          </a:p>
          <a:p>
            <a:endParaRPr lang="en-US" sz="2000" dirty="0" smtClean="0"/>
          </a:p>
          <a:p>
            <a:r>
              <a:rPr lang="pt-BR" sz="2000" dirty="0" smtClean="0"/>
              <a:t>O valor da probabilidade que decide se o operador de mutação será ou não aplicado é um dos parâmetros do algoritmo genético que pode alterar o resultado alcançado pelo algoritmo.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– </a:t>
            </a:r>
            <a:r>
              <a:rPr lang="en-US" dirty="0" err="1" smtClean="0"/>
              <a:t>Mutação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Altere-se cada gene de forma independente com base em uma probabilidade </a:t>
            </a:r>
            <a:r>
              <a:rPr lang="pt-BR" sz="2400" i="1" dirty="0" err="1" smtClean="0"/>
              <a:t>p</a:t>
            </a:r>
            <a:r>
              <a:rPr lang="pt-BR" sz="2400" i="1" baseline="-25000" dirty="0" err="1" smtClean="0"/>
              <a:t>m</a:t>
            </a:r>
            <a:r>
              <a:rPr lang="pt-BR" sz="2400" i="1" baseline="-25000" dirty="0" smtClean="0"/>
              <a:t> </a:t>
            </a:r>
          </a:p>
          <a:p>
            <a:pPr>
              <a:lnSpc>
                <a:spcPct val="90000"/>
              </a:lnSpc>
            </a:pPr>
            <a:endParaRPr lang="pt-BR" sz="2400" i="1" baseline="-25000" dirty="0" smtClean="0"/>
          </a:p>
          <a:p>
            <a:pPr>
              <a:lnSpc>
                <a:spcPct val="90000"/>
              </a:lnSpc>
            </a:pPr>
            <a:r>
              <a:rPr lang="pt-BR" sz="2400" i="1" dirty="0" err="1" smtClean="0"/>
              <a:t>p</a:t>
            </a:r>
            <a:r>
              <a:rPr lang="pt-BR" sz="2400" i="1" baseline="-25000" dirty="0" err="1" smtClean="0"/>
              <a:t>m</a:t>
            </a:r>
            <a:r>
              <a:rPr lang="pt-BR" sz="2400" i="1" baseline="-25000" dirty="0" smtClean="0"/>
              <a:t> </a:t>
            </a:r>
            <a:r>
              <a:rPr lang="pt-BR" sz="2400" dirty="0" smtClean="0"/>
              <a:t>é denominada taxa de mutação e costuma ser bem baixa.</a:t>
            </a:r>
            <a:endParaRPr lang="pt-BR" sz="2400" dirty="0"/>
          </a:p>
        </p:txBody>
      </p:sp>
      <p:pic>
        <p:nvPicPr>
          <p:cNvPr id="4" name="Picture 5" descr="C:\Book\Slides\Illustrations\03-GA\GA-mu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573016"/>
            <a:ext cx="6972300" cy="200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Técnicas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Interpolação de operadores.</a:t>
            </a:r>
          </a:p>
          <a:p>
            <a:endParaRPr lang="pt-BR" dirty="0" smtClean="0"/>
          </a:p>
          <a:p>
            <a:r>
              <a:rPr lang="pt-BR" dirty="0" smtClean="0"/>
              <a:t>Recombinação de mais pontos.</a:t>
            </a:r>
          </a:p>
          <a:p>
            <a:endParaRPr lang="pt-BR" dirty="0" smtClean="0"/>
          </a:p>
          <a:p>
            <a:r>
              <a:rPr lang="pt-BR" dirty="0" smtClean="0"/>
              <a:t>Recombinação uniforme.</a:t>
            </a:r>
          </a:p>
          <a:p>
            <a:endParaRPr lang="pt-BR" dirty="0" smtClean="0"/>
          </a:p>
          <a:p>
            <a:r>
              <a:rPr lang="pt-BR" dirty="0" smtClean="0"/>
              <a:t>Elitismo.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É possível aumentar ou diminuir a </a:t>
            </a:r>
            <a:r>
              <a:rPr lang="pt-BR" sz="2400" b="1" dirty="0" smtClean="0"/>
              <a:t>incidência de cada um dos operadores </a:t>
            </a:r>
            <a:r>
              <a:rPr lang="pt-BR" sz="2400" dirty="0" smtClean="0"/>
              <a:t>sobre a população e assim ter mais controle sobre o desenvolvimento dos cromossomos.</a:t>
            </a:r>
          </a:p>
          <a:p>
            <a:endParaRPr lang="en-US" sz="2400" dirty="0" smtClean="0"/>
          </a:p>
          <a:p>
            <a:r>
              <a:rPr lang="pt-BR" sz="2400" dirty="0" smtClean="0"/>
              <a:t>Cada operador pode receber uma avaliação. Normalmente o operador de recombinação recebe um </a:t>
            </a:r>
            <a:r>
              <a:rPr lang="pt-BR" sz="2400" dirty="0" err="1" smtClean="0"/>
              <a:t>fitness</a:t>
            </a:r>
            <a:r>
              <a:rPr lang="pt-BR" sz="2400" dirty="0" smtClean="0"/>
              <a:t> bem maior que o operador de mutação.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As porcentagem de aplicação de cada operador não precisa ser fixa.</a:t>
            </a:r>
          </a:p>
          <a:p>
            <a:endParaRPr lang="pt-BR" sz="2000" dirty="0" smtClean="0"/>
          </a:p>
          <a:p>
            <a:r>
              <a:rPr lang="pt-BR" sz="2000" dirty="0" smtClean="0"/>
              <a:t>No </a:t>
            </a:r>
            <a:r>
              <a:rPr lang="pt-BR" sz="2000" b="1" dirty="0" smtClean="0"/>
              <a:t>início</a:t>
            </a:r>
            <a:r>
              <a:rPr lang="pt-BR" sz="2000" dirty="0" smtClean="0"/>
              <a:t> queremos executar </a:t>
            </a:r>
            <a:r>
              <a:rPr lang="pt-BR" sz="2000" b="1" dirty="0" smtClean="0"/>
              <a:t>muita reprodução e pouca mutação</a:t>
            </a:r>
            <a:r>
              <a:rPr lang="pt-BR" sz="2000" dirty="0" smtClean="0"/>
              <a:t>, visto que há muita diversidade genética e queremos explorar o máximo possível nosso espaço de soluções.</a:t>
            </a:r>
          </a:p>
          <a:p>
            <a:endParaRPr lang="pt-BR" sz="2000" dirty="0" smtClean="0"/>
          </a:p>
          <a:p>
            <a:r>
              <a:rPr lang="pt-BR" sz="2000" dirty="0" smtClean="0"/>
              <a:t>Depois de um grande número de gerações, há pouca diversidade genética na população e seria extremamente interessante que o operador de mutação fosse escolhido mais </a:t>
            </a:r>
            <a:r>
              <a:rPr lang="pt-BR" sz="2000" dirty="0" err="1" smtClean="0"/>
              <a:t>frequentemente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256584" cy="4104456"/>
          </a:xfrm>
        </p:spPr>
        <p:txBody>
          <a:bodyPr/>
          <a:lstStyle/>
          <a:p>
            <a:r>
              <a:rPr lang="pt-BR" sz="2000" dirty="0" smtClean="0"/>
              <a:t>Todo indivíduo biológico é formado por uma ou mais </a:t>
            </a:r>
            <a:r>
              <a:rPr lang="pt-BR" sz="2000" b="1" dirty="0" smtClean="0"/>
              <a:t>células</a:t>
            </a:r>
            <a:r>
              <a:rPr lang="pt-BR" sz="2000" dirty="0" smtClean="0"/>
              <a:t>.</a:t>
            </a:r>
          </a:p>
          <a:p>
            <a:endParaRPr lang="en-US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Dentro de cada célula existe um conjunto de </a:t>
            </a:r>
            <a:r>
              <a:rPr lang="pt-BR" sz="2000" b="1" dirty="0" smtClean="0"/>
              <a:t>cromossomos</a:t>
            </a:r>
            <a:r>
              <a:rPr lang="pt-BR" sz="2000" dirty="0" smtClean="0"/>
              <a:t>.</a:t>
            </a:r>
          </a:p>
          <a:p>
            <a:endParaRPr lang="en-US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Os seres humanos têm 23 pares de cromossomos por célula.</a:t>
            </a:r>
          </a:p>
          <a:p>
            <a:pPr lvl="1"/>
            <a:r>
              <a:rPr lang="pt-BR" sz="1600" dirty="0" smtClean="0"/>
              <a:t>O número de pares varia de espécie para espécie.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209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480" y="1772816"/>
            <a:ext cx="21645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err="1" smtClean="0"/>
              <a:t>Interpolando</a:t>
            </a:r>
            <a:r>
              <a:rPr lang="en-US" sz="2900" dirty="0" smtClean="0"/>
              <a:t> </a:t>
            </a:r>
            <a:r>
              <a:rPr lang="pt-BR" sz="2900" dirty="0" smtClean="0"/>
              <a:t>Operadores</a:t>
            </a:r>
            <a:endParaRPr lang="pt-BR" sz="2900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 l="1361" t="8744" r="1472" b="8052"/>
          <a:stretch>
            <a:fillRect/>
          </a:stretch>
        </p:blipFill>
        <p:spPr bwMode="auto">
          <a:xfrm>
            <a:off x="804356" y="1916832"/>
            <a:ext cx="75120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Recombinação de Dois Pontos</a:t>
            </a:r>
            <a:endParaRPr lang="pt-BR" sz="3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Existem indivíduos que não podem ser gerados com a recombinação de somente um ponto. Exemplo: 1******1. </a:t>
            </a:r>
          </a:p>
          <a:p>
            <a:endParaRPr lang="pt-BR" sz="1200" dirty="0" smtClean="0"/>
          </a:p>
          <a:p>
            <a:r>
              <a:rPr lang="pt-BR" sz="2000" dirty="0" err="1" smtClean="0"/>
              <a:t>Consequentemente</a:t>
            </a:r>
            <a:r>
              <a:rPr lang="pt-BR" sz="2000" dirty="0" smtClean="0"/>
              <a:t>, se não mudarmos o operador de recombinação, o algoritmo genético fica limitado na sua capacidade de gerar um certo conjunto de cromossomos.</a:t>
            </a:r>
          </a:p>
          <a:p>
            <a:endParaRPr lang="pt-BR" sz="1200" dirty="0" smtClean="0"/>
          </a:p>
          <a:p>
            <a:r>
              <a:rPr lang="pt-BR" sz="2000" dirty="0" smtClean="0"/>
              <a:t>Para melhorar essa capacidade é possível introduzir a recombinação de 2 pontos. </a:t>
            </a:r>
          </a:p>
          <a:p>
            <a:endParaRPr lang="pt-BR" sz="1200" dirty="0" smtClean="0"/>
          </a:p>
          <a:p>
            <a:r>
              <a:rPr lang="pt-BR" sz="2000" dirty="0" smtClean="0"/>
              <a:t>Nele, em vez de sortearmos um só ponto de corte, sorteamos dois.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Recombinação de n Pontos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Evoluindo a idéia da recombinação de dois pontos, é possível tonar o operador uma recombinação de n pontos.</a:t>
            </a:r>
            <a:endParaRPr lang="pt-BR" sz="2400" dirty="0"/>
          </a:p>
        </p:txBody>
      </p:sp>
      <p:pic>
        <p:nvPicPr>
          <p:cNvPr id="4" name="Picture 4" descr="C:\Book\Slides\Illustrations\03-GA\GA-npt-x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456" y="3036171"/>
            <a:ext cx="6393904" cy="2697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Recombinação Uniforme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Para cada gene é sorteado um número zero ou um. </a:t>
            </a:r>
          </a:p>
          <a:p>
            <a:pPr lvl="1"/>
            <a:r>
              <a:rPr lang="pt-BR" sz="1600" dirty="0" smtClean="0"/>
              <a:t>Se o sorteado for 1, um filho recebe o gene do primeiro pai e o segundo filho o gene do segundo pai. </a:t>
            </a:r>
          </a:p>
          <a:p>
            <a:pPr lvl="1"/>
            <a:r>
              <a:rPr lang="pt-BR" sz="1600" dirty="0" smtClean="0"/>
              <a:t>Se o sorteado for 0, o primeiro filho recebe o gene do segundo pai e o segundo filho recebe o gene do primeiro pai.</a:t>
            </a:r>
            <a:endParaRPr lang="pt-BR" sz="1600" dirty="0"/>
          </a:p>
        </p:txBody>
      </p:sp>
      <p:pic>
        <p:nvPicPr>
          <p:cNvPr id="4" name="Picture 4" descr="C:\Book\Slides\Illustrations\03-GA\GA-unif-x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288" y="3271921"/>
            <a:ext cx="5369024" cy="251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Elitismo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A idéia básica por trás do elitismo é a seguinte: </a:t>
            </a:r>
          </a:p>
          <a:p>
            <a:pPr lvl="1"/>
            <a:r>
              <a:rPr lang="pt-BR" sz="2400" dirty="0" smtClean="0"/>
              <a:t>Os n melhores indivíduos de cada geração não devem "morrer" junto com a sua geração, mas sim passar para a próxima geração para garantir que seus genomas sejam preservado.</a:t>
            </a:r>
          </a:p>
          <a:p>
            <a:endParaRPr lang="pt-BR" sz="2800" dirty="0" smtClean="0"/>
          </a:p>
          <a:p>
            <a:r>
              <a:rPr lang="pt-BR" sz="2800" dirty="0" smtClean="0"/>
              <a:t>É uma forma de garantir que o algoritmo nunca regrida.</a:t>
            </a:r>
            <a:endParaRPr lang="pt-BR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Algoritmos Genéticos - Exemplo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Problema do caixeiro viajante:</a:t>
            </a:r>
            <a:r>
              <a:rPr lang="pt-BR" sz="2400" dirty="0" smtClean="0"/>
              <a:t> Deve-se encontrar o caminho mais curto para percorrer </a:t>
            </a:r>
            <a:r>
              <a:rPr lang="pt-BR" sz="2400" i="1" dirty="0" smtClean="0"/>
              <a:t>n</a:t>
            </a:r>
            <a:r>
              <a:rPr lang="pt-BR" sz="2400" dirty="0" smtClean="0"/>
              <a:t> cidades sem repetição.</a:t>
            </a:r>
          </a:p>
          <a:p>
            <a:endParaRPr lang="en-US" sz="2400" dirty="0" smtClean="0"/>
          </a:p>
          <a:p>
            <a:r>
              <a:rPr lang="pt-BR" sz="2400" dirty="0" smtClean="0"/>
              <a:t>Cada indivíduo pode ser representador por uma lista ordenada de cidades, que indica a ordem em que cada uma será visitada.</a:t>
            </a:r>
          </a:p>
          <a:p>
            <a:endParaRPr lang="pt-BR" sz="2400" dirty="0" smtClean="0"/>
          </a:p>
          <a:p>
            <a:r>
              <a:rPr lang="pt-BR" sz="2400" b="1" dirty="0" smtClean="0"/>
              <a:t>Exemplo:</a:t>
            </a:r>
            <a:r>
              <a:rPr lang="pt-BR" sz="2400" dirty="0" smtClean="0"/>
              <a:t> (3 5 7 2 1 6 4 8)</a:t>
            </a:r>
          </a:p>
          <a:p>
            <a:endParaRPr lang="pt-BR" sz="24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Algoritmos Genéticos - Exemplo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Cada cromossomo tem que conter </a:t>
            </a:r>
            <a:r>
              <a:rPr lang="pt-BR" sz="2400" b="1" dirty="0" smtClean="0"/>
              <a:t>todas as cidades</a:t>
            </a:r>
            <a:r>
              <a:rPr lang="pt-BR" sz="2400" dirty="0" smtClean="0"/>
              <a:t> do percurso, </a:t>
            </a:r>
            <a:r>
              <a:rPr lang="pt-BR" sz="2400" b="1" dirty="0" smtClean="0"/>
              <a:t>apenas uma vez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Considerando 8 cidades:</a:t>
            </a:r>
          </a:p>
          <a:p>
            <a:pPr lvl="1"/>
            <a:r>
              <a:rPr lang="pt-BR" sz="2000" b="1" dirty="0" smtClean="0">
                <a:solidFill>
                  <a:srgbClr val="00B050"/>
                </a:solidFill>
              </a:rPr>
              <a:t>Cromossomos válidos:</a:t>
            </a:r>
            <a:r>
              <a:rPr lang="pt-BR" sz="2000" dirty="0" smtClean="0">
                <a:solidFill>
                  <a:srgbClr val="00B050"/>
                </a:solidFill>
              </a:rPr>
              <a:t> </a:t>
            </a:r>
            <a:r>
              <a:rPr lang="pt-BR" sz="2000" dirty="0" smtClean="0"/>
              <a:t>(1 2 3 4 5 6 7 8), (8 7 6 5 4 3 2 1), (1 3 5 7 2 4 6 8)...</a:t>
            </a:r>
          </a:p>
          <a:p>
            <a:endParaRPr lang="pt-BR" sz="2400" dirty="0" smtClean="0"/>
          </a:p>
          <a:p>
            <a:pPr lvl="1"/>
            <a:r>
              <a:rPr lang="pt-BR" sz="2000" b="1" dirty="0" smtClean="0">
                <a:solidFill>
                  <a:srgbClr val="FF0000"/>
                </a:solidFill>
              </a:rPr>
              <a:t>Cromossomos inválidos:</a:t>
            </a:r>
            <a:r>
              <a:rPr lang="pt-BR" sz="2000" dirty="0" smtClean="0"/>
              <a:t> (1 5 7 8 2 3 6) - Falta a cidade 4, (1 5 7 8 2 3 6 5) - Falta a cidade 4 e a cidade 5 está representada 2 vezes...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Algoritmos Genéticos - Exemplo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A </a:t>
            </a:r>
            <a:r>
              <a:rPr lang="pt-BR" sz="2000" b="1" dirty="0" smtClean="0"/>
              <a:t>função de avaliação</a:t>
            </a:r>
            <a:r>
              <a:rPr lang="pt-BR" sz="2000" dirty="0" smtClean="0"/>
              <a:t> consiste em somar todas as distâncias entre cidades consecutivas.</a:t>
            </a:r>
          </a:p>
          <a:p>
            <a:endParaRPr lang="pt-BR" sz="2000" dirty="0" smtClean="0"/>
          </a:p>
          <a:p>
            <a:r>
              <a:rPr lang="pt-BR" sz="2000" dirty="0" smtClean="0"/>
              <a:t>Exemplo: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O cromossomo (1 3 5 4 2) tem avaliação igual a 35+ 80 + 50 + 65 = 230</a:t>
            </a:r>
            <a:endParaRPr lang="pt-BR" sz="2000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845024" y="3085728"/>
            <a:ext cx="990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16424" y="3466728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616424" y="4685928"/>
            <a:ext cx="12192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5292824" y="3923928"/>
            <a:ext cx="990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5292824" y="3161928"/>
            <a:ext cx="9906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845024" y="3695328"/>
            <a:ext cx="2286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 flipV="1">
            <a:off x="3692624" y="3314328"/>
            <a:ext cx="24384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5064224" y="3238128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 flipV="1">
            <a:off x="3768824" y="3390528"/>
            <a:ext cx="1143000" cy="1219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4835624" y="2780928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131024" y="3466728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835624" y="4533528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387824" y="4152528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387824" y="2933328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59224" y="3604841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067274" y="278092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30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667474" y="2977778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bg2"/>
                </a:solidFill>
              </a:rPr>
              <a:t>100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750024" y="442557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25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21224" y="473037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45024" y="401282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65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067274" y="354292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80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83174" y="316192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90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64224" y="404457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solidFill>
                  <a:schemeClr val="bg2"/>
                </a:solidFill>
              </a:rPr>
              <a:t>35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Algoritmos Genéticos - Exemplo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Recombinação (uniforme):</a:t>
            </a:r>
          </a:p>
          <a:p>
            <a:pPr lvl="1"/>
            <a:r>
              <a:rPr lang="pt-BR" sz="1800" dirty="0" smtClean="0"/>
              <a:t>Pai1 (</a:t>
            </a:r>
            <a:r>
              <a:rPr lang="pt-BR" sz="1800" dirty="0" smtClean="0">
                <a:solidFill>
                  <a:srgbClr val="FF0000"/>
                </a:solidFill>
              </a:rPr>
              <a:t>3   5   7   2   1   6   4   8</a:t>
            </a:r>
            <a:r>
              <a:rPr lang="pt-BR" sz="1800" dirty="0" smtClean="0"/>
              <a:t>)</a:t>
            </a:r>
          </a:p>
          <a:p>
            <a:pPr lvl="1"/>
            <a:r>
              <a:rPr lang="pt-BR" sz="1800" dirty="0" smtClean="0"/>
              <a:t>Pai2 (</a:t>
            </a:r>
            <a:r>
              <a:rPr lang="pt-BR" sz="1800" dirty="0" smtClean="0">
                <a:solidFill>
                  <a:srgbClr val="4161A9"/>
                </a:solidFill>
              </a:rPr>
              <a:t>2   5   7   6   8   </a:t>
            </a:r>
            <a:r>
              <a:rPr lang="pt-BR" sz="1800" dirty="0" smtClean="0">
                <a:solidFill>
                  <a:srgbClr val="4161A9"/>
                </a:solidFill>
              </a:rPr>
              <a:t>4   </a:t>
            </a:r>
            <a:r>
              <a:rPr lang="pt-BR" sz="1800" dirty="0" smtClean="0">
                <a:solidFill>
                  <a:srgbClr val="4161A9"/>
                </a:solidFill>
              </a:rPr>
              <a:t>3   </a:t>
            </a:r>
            <a:r>
              <a:rPr lang="pt-BR" sz="1800" dirty="0" smtClean="0">
                <a:solidFill>
                  <a:srgbClr val="4161A9"/>
                </a:solidFill>
              </a:rPr>
              <a:t>1</a:t>
            </a:r>
            <a:r>
              <a:rPr lang="pt-BR" sz="1800" dirty="0" smtClean="0"/>
              <a:t>)</a:t>
            </a:r>
            <a:endParaRPr lang="pt-BR" sz="1800" dirty="0" smtClean="0"/>
          </a:p>
          <a:p>
            <a:endParaRPr lang="pt-BR" sz="1100" dirty="0" smtClean="0"/>
          </a:p>
          <a:p>
            <a:r>
              <a:rPr lang="pt-BR" sz="1600" b="1" dirty="0" smtClean="0"/>
              <a:t>1) </a:t>
            </a:r>
            <a:r>
              <a:rPr lang="pt-BR" sz="1600" dirty="0" smtClean="0"/>
              <a:t>Gera-se uma string de bits aleatória do mesmo tamanho que os pais:</a:t>
            </a:r>
          </a:p>
          <a:p>
            <a:pPr>
              <a:buNone/>
            </a:pPr>
            <a:r>
              <a:rPr lang="pt-BR" sz="1600" dirty="0" smtClean="0"/>
              <a:t>	1 0 0 1 0 1 0 1</a:t>
            </a:r>
          </a:p>
          <a:p>
            <a:r>
              <a:rPr lang="pt-BR" sz="1600" b="1" dirty="0" smtClean="0"/>
              <a:t>2)</a:t>
            </a:r>
            <a:r>
              <a:rPr lang="pt-BR" sz="1600" dirty="0" smtClean="0"/>
              <a:t> Copia-se para o filho 1 os elementos do pai 1 referentes àquelas posições onde a string de bits possui um 1:	</a:t>
            </a:r>
          </a:p>
          <a:p>
            <a:pPr>
              <a:buNone/>
            </a:pPr>
            <a:r>
              <a:rPr lang="pt-BR" sz="1600" dirty="0" smtClean="0"/>
              <a:t>	</a:t>
            </a:r>
            <a:r>
              <a:rPr lang="pt-BR" sz="1600" dirty="0" smtClean="0">
                <a:solidFill>
                  <a:srgbClr val="FF0000"/>
                </a:solidFill>
              </a:rPr>
              <a:t>3</a:t>
            </a:r>
            <a:r>
              <a:rPr lang="pt-BR" sz="1600" dirty="0" smtClean="0"/>
              <a:t> _ _ </a:t>
            </a:r>
            <a:r>
              <a:rPr lang="pt-BR" sz="1600" dirty="0" smtClean="0">
                <a:solidFill>
                  <a:srgbClr val="FF0000"/>
                </a:solidFill>
              </a:rPr>
              <a:t>2</a:t>
            </a:r>
            <a:r>
              <a:rPr lang="pt-BR" sz="1600" dirty="0" smtClean="0"/>
              <a:t> _ </a:t>
            </a:r>
            <a:r>
              <a:rPr lang="pt-BR" sz="1600" dirty="0" smtClean="0">
                <a:solidFill>
                  <a:srgbClr val="FF0000"/>
                </a:solidFill>
              </a:rPr>
              <a:t>6</a:t>
            </a:r>
            <a:r>
              <a:rPr lang="pt-BR" sz="1600" dirty="0" smtClean="0"/>
              <a:t> _ </a:t>
            </a:r>
            <a:r>
              <a:rPr lang="pt-BR" sz="1600" dirty="0" smtClean="0">
                <a:solidFill>
                  <a:srgbClr val="FF0000"/>
                </a:solidFill>
              </a:rPr>
              <a:t>8</a:t>
            </a:r>
          </a:p>
          <a:p>
            <a:r>
              <a:rPr lang="pt-BR" sz="1600" b="1" dirty="0" smtClean="0"/>
              <a:t>3) </a:t>
            </a:r>
            <a:r>
              <a:rPr lang="pt-BR" sz="1600" dirty="0" smtClean="0"/>
              <a:t>Elementos não copiados do pai1: </a:t>
            </a:r>
          </a:p>
          <a:p>
            <a:pPr>
              <a:buNone/>
            </a:pPr>
            <a:r>
              <a:rPr lang="pt-BR" sz="1600" dirty="0" smtClean="0"/>
              <a:t>	</a:t>
            </a:r>
            <a:r>
              <a:rPr lang="pt-BR" sz="1600" dirty="0" smtClean="0">
                <a:solidFill>
                  <a:srgbClr val="FF0000"/>
                </a:solidFill>
              </a:rPr>
              <a:t> 5 7 1 4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/>
              <a:t>3)</a:t>
            </a:r>
            <a:r>
              <a:rPr lang="pt-BR" sz="1600" dirty="0" smtClean="0"/>
              <a:t> Permuta-se esta lista de forma que os elementos apareçam na mesma ordem que no pai 2 e copia-se eles para dentro do Filho1:	</a:t>
            </a:r>
          </a:p>
          <a:p>
            <a:pPr>
              <a:buNone/>
            </a:pPr>
            <a:r>
              <a:rPr lang="pt-BR" sz="1600" dirty="0" smtClean="0"/>
              <a:t>	3 </a:t>
            </a:r>
            <a:r>
              <a:rPr lang="pt-BR" sz="1600" dirty="0" smtClean="0">
                <a:solidFill>
                  <a:srgbClr val="FF0000"/>
                </a:solidFill>
              </a:rPr>
              <a:t>5 7</a:t>
            </a:r>
            <a:r>
              <a:rPr lang="pt-BR" sz="1600" dirty="0" smtClean="0"/>
              <a:t> 2 </a:t>
            </a:r>
            <a:r>
              <a:rPr lang="pt-BR" sz="1600" dirty="0" smtClean="0">
                <a:solidFill>
                  <a:srgbClr val="FF0000"/>
                </a:solidFill>
              </a:rPr>
              <a:t>4</a:t>
            </a:r>
            <a:r>
              <a:rPr lang="pt-BR" sz="1600" dirty="0" smtClean="0"/>
              <a:t> </a:t>
            </a:r>
            <a:r>
              <a:rPr lang="pt-BR" sz="1600" smtClean="0"/>
              <a:t>6 </a:t>
            </a:r>
            <a:r>
              <a:rPr lang="pt-BR" sz="1600" smtClean="0">
                <a:solidFill>
                  <a:srgbClr val="FF0000"/>
                </a:solidFill>
              </a:rPr>
              <a:t>1</a:t>
            </a:r>
            <a:r>
              <a:rPr lang="pt-BR" sz="1600" smtClean="0"/>
              <a:t> </a:t>
            </a:r>
            <a:r>
              <a:rPr lang="pt-BR" sz="1600" dirty="0" smtClean="0"/>
              <a:t>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Algoritmos Genéticos - Exemplo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Mutação:</a:t>
            </a:r>
          </a:p>
          <a:p>
            <a:pPr lvl="1"/>
            <a:r>
              <a:rPr lang="pt-BR" sz="1800" dirty="0" smtClean="0"/>
              <a:t>Individuo (3   5   7   2   1   6   4   8)</a:t>
            </a:r>
          </a:p>
          <a:p>
            <a:endParaRPr lang="pt-BR" sz="1100" dirty="0" smtClean="0"/>
          </a:p>
          <a:p>
            <a:endParaRPr lang="pt-BR" sz="1100" dirty="0" smtClean="0"/>
          </a:p>
          <a:p>
            <a:r>
              <a:rPr lang="pt-BR" sz="2000" dirty="0" smtClean="0"/>
              <a:t>Escolhem-se dois elementos aleatórios dentro do cromossomo e trocam-se as suas posições:</a:t>
            </a:r>
          </a:p>
          <a:p>
            <a:pPr>
              <a:buNone/>
            </a:pPr>
            <a:r>
              <a:rPr lang="pt-BR" sz="2000" dirty="0" smtClean="0"/>
              <a:t>    (3   </a:t>
            </a:r>
            <a:r>
              <a:rPr lang="pt-BR" sz="2000" dirty="0" smtClean="0">
                <a:solidFill>
                  <a:srgbClr val="FF0000"/>
                </a:solidFill>
              </a:rPr>
              <a:t>5</a:t>
            </a:r>
            <a:r>
              <a:rPr lang="pt-BR" sz="2000" dirty="0" smtClean="0"/>
              <a:t>   7   2   </a:t>
            </a:r>
            <a:r>
              <a:rPr lang="pt-BR" sz="2000" dirty="0" smtClean="0">
                <a:solidFill>
                  <a:srgbClr val="FF0000"/>
                </a:solidFill>
              </a:rPr>
              <a:t>1</a:t>
            </a:r>
            <a:r>
              <a:rPr lang="pt-BR" sz="2000" dirty="0" smtClean="0"/>
              <a:t>   6   4   8)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Novo individuo mutante: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(3   </a:t>
            </a:r>
            <a:r>
              <a:rPr lang="pt-BR" sz="2000" dirty="0" smtClean="0">
                <a:solidFill>
                  <a:srgbClr val="FF0000"/>
                </a:solidFill>
              </a:rPr>
              <a:t>1</a:t>
            </a:r>
            <a:r>
              <a:rPr lang="pt-BR" sz="2000" dirty="0" smtClean="0"/>
              <a:t>   7   2   </a:t>
            </a:r>
            <a:r>
              <a:rPr lang="pt-BR" sz="2000" dirty="0" smtClean="0">
                <a:solidFill>
                  <a:srgbClr val="FF0000"/>
                </a:solidFill>
              </a:rPr>
              <a:t>5</a:t>
            </a:r>
            <a:r>
              <a:rPr lang="pt-BR" sz="2000" dirty="0" smtClean="0"/>
              <a:t>   6   4   8)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760640" cy="4104456"/>
          </a:xfrm>
        </p:spPr>
        <p:txBody>
          <a:bodyPr/>
          <a:lstStyle/>
          <a:p>
            <a:r>
              <a:rPr lang="pt-BR" sz="1900" dirty="0" smtClean="0"/>
              <a:t>Cada cromossomo consiste em sequências de </a:t>
            </a:r>
            <a:r>
              <a:rPr lang="pt-BR" sz="1900" b="1" dirty="0" smtClean="0"/>
              <a:t>DNA</a:t>
            </a:r>
            <a:r>
              <a:rPr lang="pt-BR" sz="1900" dirty="0" smtClean="0"/>
              <a:t> (molécula que codifica toda a informação necessária para o desenvolvimento e funcionamento de organismos vivos).</a:t>
            </a:r>
          </a:p>
          <a:p>
            <a:endParaRPr lang="pt-BR" sz="1900" dirty="0" smtClean="0"/>
          </a:p>
          <a:p>
            <a:r>
              <a:rPr lang="pt-BR" sz="1900" dirty="0" smtClean="0"/>
              <a:t>Um cromossomo consiste de </a:t>
            </a:r>
            <a:r>
              <a:rPr lang="pt-BR" sz="1900" b="1" dirty="0" smtClean="0"/>
              <a:t>genes </a:t>
            </a:r>
            <a:r>
              <a:rPr lang="pt-BR" sz="1900" dirty="0" smtClean="0"/>
              <a:t>(blocos de sequências de DNA). </a:t>
            </a:r>
          </a:p>
          <a:p>
            <a:endParaRPr lang="pt-BR" sz="1900" dirty="0" smtClean="0"/>
          </a:p>
          <a:p>
            <a:r>
              <a:rPr lang="pt-BR" sz="1900" dirty="0" smtClean="0"/>
              <a:t>Cada gene codifica uma ou mais proteínas. </a:t>
            </a:r>
          </a:p>
          <a:p>
            <a:endParaRPr lang="pt-BR" sz="1900" dirty="0" smtClean="0"/>
          </a:p>
          <a:p>
            <a:r>
              <a:rPr lang="pt-BR" sz="1900" dirty="0" smtClean="0"/>
              <a:t>Cada gene tem uma posição própria no cromossomo chamada </a:t>
            </a:r>
            <a:r>
              <a:rPr lang="pt-BR" sz="1900" b="1" dirty="0" err="1" smtClean="0"/>
              <a:t>locus</a:t>
            </a:r>
            <a:r>
              <a:rPr lang="pt-BR" sz="1900" dirty="0" smtClean="0"/>
              <a:t>. </a:t>
            </a:r>
          </a:p>
          <a:p>
            <a:endParaRPr lang="pt-BR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556792"/>
            <a:ext cx="17260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Questões importantes na definição de um problema em algoritmos genéticos:</a:t>
            </a:r>
          </a:p>
          <a:p>
            <a:pPr lvl="1"/>
            <a:r>
              <a:rPr lang="pt-BR" sz="2000" dirty="0" smtClean="0"/>
              <a:t>Representação dos indivíduos.</a:t>
            </a:r>
          </a:p>
          <a:p>
            <a:pPr lvl="1"/>
            <a:r>
              <a:rPr lang="pt-BR" sz="2000" dirty="0" smtClean="0"/>
              <a:t>Parâmetros do sistema (tamanho da população, taxa de mutação...).</a:t>
            </a:r>
          </a:p>
          <a:p>
            <a:pPr lvl="1"/>
            <a:r>
              <a:rPr lang="pt-BR" sz="2000" dirty="0" smtClean="0"/>
              <a:t>Políticas de seleção e eliminação de indivíduos.</a:t>
            </a:r>
          </a:p>
          <a:p>
            <a:pPr lvl="1"/>
            <a:r>
              <a:rPr lang="pt-BR" sz="2000" dirty="0" smtClean="0"/>
              <a:t>Operadores genéticos (recombinação e mutação)</a:t>
            </a:r>
          </a:p>
          <a:p>
            <a:pPr lvl="1"/>
            <a:r>
              <a:rPr lang="pt-BR" sz="2000" dirty="0" smtClean="0"/>
              <a:t>Critérios de parada.</a:t>
            </a:r>
          </a:p>
          <a:p>
            <a:pPr lvl="1"/>
            <a:r>
              <a:rPr lang="pt-BR" sz="2000" dirty="0" smtClean="0"/>
              <a:t>Função de avaliação (a mais importante e mais complicada de ser definida).</a:t>
            </a:r>
          </a:p>
          <a:p>
            <a:endParaRPr lang="pt-BR" sz="2800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smtClean="0"/>
              <a:t>Vantagens dos Algoritmos Genéticos</a:t>
            </a:r>
            <a:endParaRPr lang="pt-BR" sz="28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smtClean="0"/>
              <a:t>Sempre oferece uma resposta que tende a ser melhor com o tempo. </a:t>
            </a:r>
          </a:p>
          <a:p>
            <a:endParaRPr lang="pt-BR" sz="2400" smtClean="0"/>
          </a:p>
          <a:p>
            <a:r>
              <a:rPr lang="pt-BR" sz="2400" smtClean="0"/>
              <a:t>Conforme ganhamos conhecimento sobre o problema podemos melhorar a função de avaliação.</a:t>
            </a:r>
          </a:p>
          <a:p>
            <a:endParaRPr lang="pt-BR" sz="2400" smtClean="0"/>
          </a:p>
          <a:p>
            <a:r>
              <a:rPr lang="pt-BR" sz="2400" smtClean="0"/>
              <a:t>Usado em diversos tipos de aplicações.</a:t>
            </a:r>
          </a:p>
          <a:p>
            <a:endParaRPr lang="pt-BR" sz="2400" smtClean="0"/>
          </a:p>
          <a:p>
            <a:endParaRPr lang="pt-BR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556792"/>
            <a:ext cx="7704856" cy="4104456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2100" dirty="0" smtClean="0"/>
              <a:t>O conjunto completo de material genético (todos os cromossomos) é chamado de </a:t>
            </a:r>
            <a:r>
              <a:rPr lang="pt-BR" sz="2100" b="1" dirty="0" smtClean="0"/>
              <a:t>genoma</a:t>
            </a:r>
            <a:r>
              <a:rPr lang="pt-BR" sz="2100" dirty="0" smtClean="0"/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2100" dirty="0" smtClean="0"/>
              <a:t>Um conjunto específico de genes no genoma é chamado de </a:t>
            </a:r>
            <a:r>
              <a:rPr lang="pt-BR" sz="2100" b="1" dirty="0" smtClean="0"/>
              <a:t>genótipo</a:t>
            </a:r>
            <a:r>
              <a:rPr lang="pt-BR" sz="2100" dirty="0" smtClean="0"/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sz="1600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2100" dirty="0" smtClean="0"/>
              <a:t>O genótipo é a base do </a:t>
            </a:r>
            <a:r>
              <a:rPr lang="pt-BR" sz="2100" b="1" dirty="0" smtClean="0"/>
              <a:t>fenótipo</a:t>
            </a:r>
            <a:r>
              <a:rPr lang="pt-BR" sz="2100" dirty="0" smtClean="0"/>
              <a:t>, que é a expressão das características físicas e mentais codificadas pelos genes e modificadas pelo ambiente, tais como cor dos olhos, inteligência...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sz="1600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2100" dirty="0" smtClean="0"/>
              <a:t>A </a:t>
            </a:r>
            <a:r>
              <a:rPr lang="pt-BR" sz="2100" b="1" dirty="0" smtClean="0"/>
              <a:t>qualidade do indivíduo </a:t>
            </a:r>
            <a:r>
              <a:rPr lang="pt-BR" sz="2100" dirty="0" smtClean="0"/>
              <a:t>(</a:t>
            </a:r>
            <a:r>
              <a:rPr lang="pt-BR" sz="2100" dirty="0" err="1" smtClean="0"/>
              <a:t>fitness</a:t>
            </a:r>
            <a:r>
              <a:rPr lang="pt-BR" sz="2100" dirty="0" smtClean="0"/>
              <a:t>) é medida pelo seu sucesso (sobrevivência)</a:t>
            </a:r>
          </a:p>
          <a:p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Na natureza existem dois tipos de </a:t>
            </a:r>
            <a:r>
              <a:rPr lang="pt-BR" sz="2400" b="1" dirty="0" smtClean="0"/>
              <a:t>reprodução</a:t>
            </a:r>
            <a:r>
              <a:rPr lang="pt-BR" sz="2400" dirty="0" smtClean="0"/>
              <a:t>:</a:t>
            </a:r>
          </a:p>
          <a:p>
            <a:pPr lvl="1"/>
            <a:endParaRPr lang="pt-BR" sz="2000" b="1" dirty="0" smtClean="0"/>
          </a:p>
          <a:p>
            <a:pPr lvl="1"/>
            <a:r>
              <a:rPr lang="pt-BR" sz="2000" b="1" dirty="0" smtClean="0"/>
              <a:t>Assexuada</a:t>
            </a:r>
            <a:r>
              <a:rPr lang="pt-BR" sz="2000" dirty="0" smtClean="0"/>
              <a:t>: típica de organismos inferiores, como bactérias.</a:t>
            </a:r>
          </a:p>
          <a:p>
            <a:pPr lvl="1"/>
            <a:r>
              <a:rPr lang="pt-BR" sz="2000" b="1" dirty="0" smtClean="0"/>
              <a:t>Sexuada</a:t>
            </a:r>
            <a:r>
              <a:rPr lang="pt-BR" sz="2000" dirty="0" smtClean="0"/>
              <a:t>: exige a presença de dois organismos, na maioria das vezes de sexos opostos, que trocam material genético.</a:t>
            </a:r>
          </a:p>
          <a:p>
            <a:endParaRPr lang="pt-BR" sz="2400" dirty="0" smtClean="0"/>
          </a:p>
          <a:p>
            <a:r>
              <a:rPr lang="pt-BR" sz="2400" dirty="0" smtClean="0"/>
              <a:t>A reprodução sexuada é a base dos algoritmos genéticos.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Reprodução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4320480" cy="4104456"/>
          </a:xfrm>
        </p:spPr>
        <p:txBody>
          <a:bodyPr/>
          <a:lstStyle/>
          <a:p>
            <a:r>
              <a:rPr lang="pt-BR" sz="2100" dirty="0" smtClean="0"/>
              <a:t>Na </a:t>
            </a:r>
            <a:r>
              <a:rPr lang="pt-BR" sz="2100" b="1" dirty="0" smtClean="0"/>
              <a:t>reprodução sexuada </a:t>
            </a:r>
            <a:r>
              <a:rPr lang="pt-BR" sz="2100" dirty="0" smtClean="0"/>
              <a:t>ocorre a formação de um </a:t>
            </a:r>
            <a:r>
              <a:rPr lang="pt-BR" sz="2100" b="1" dirty="0" smtClean="0"/>
              <a:t>novo indivíduo </a:t>
            </a:r>
            <a:r>
              <a:rPr lang="pt-BR" sz="2100" dirty="0" smtClean="0"/>
              <a:t>através da combinação de duas células gametas.</a:t>
            </a:r>
          </a:p>
          <a:p>
            <a:endParaRPr lang="pt-BR" sz="2100" dirty="0" smtClean="0"/>
          </a:p>
          <a:p>
            <a:r>
              <a:rPr lang="pt-BR" sz="2100" dirty="0" smtClean="0"/>
              <a:t>Na formação destas gametas, ocorre o processo de </a:t>
            </a:r>
            <a:r>
              <a:rPr lang="pt-BR" sz="2100" b="1" dirty="0" smtClean="0"/>
              <a:t>recombinação genética </a:t>
            </a:r>
            <a:r>
              <a:rPr lang="pt-BR" sz="2100" dirty="0" smtClean="0"/>
              <a:t>(</a:t>
            </a:r>
            <a:r>
              <a:rPr lang="pt-BR" sz="2100" dirty="0" err="1" smtClean="0"/>
              <a:t>crossing-over</a:t>
            </a:r>
            <a:r>
              <a:rPr lang="pt-BR" sz="2100" dirty="0" smtClean="0"/>
              <a:t>).</a:t>
            </a:r>
          </a:p>
          <a:p>
            <a:endParaRPr lang="pt-BR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828" y="1988840"/>
            <a:ext cx="33886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5328592" cy="4104456"/>
          </a:xfrm>
        </p:spPr>
        <p:txBody>
          <a:bodyPr/>
          <a:lstStyle/>
          <a:p>
            <a:r>
              <a:rPr lang="pt-BR" sz="2300" dirty="0" smtClean="0"/>
              <a:t>O processo de replicação do DNA é extremamente complexo.</a:t>
            </a:r>
          </a:p>
          <a:p>
            <a:endParaRPr lang="pt-BR" sz="2300" dirty="0" smtClean="0"/>
          </a:p>
          <a:p>
            <a:r>
              <a:rPr lang="pt-BR" sz="2300" dirty="0" smtClean="0"/>
              <a:t>Pequenos </a:t>
            </a:r>
            <a:r>
              <a:rPr lang="pt-BR" sz="2300" b="1" dirty="0" smtClean="0"/>
              <a:t>erros</a:t>
            </a:r>
            <a:r>
              <a:rPr lang="pt-BR" sz="2300" dirty="0" smtClean="0"/>
              <a:t> podem ocorrer ao longo do tempo, gerando </a:t>
            </a:r>
            <a:r>
              <a:rPr lang="pt-BR" sz="2300" b="1" dirty="0" smtClean="0"/>
              <a:t>mutações</a:t>
            </a:r>
            <a:r>
              <a:rPr lang="pt-BR" sz="2300" dirty="0" smtClean="0"/>
              <a:t> dentro do código genético.</a:t>
            </a:r>
          </a:p>
          <a:p>
            <a:endParaRPr lang="pt-BR" sz="2300" dirty="0" smtClean="0"/>
          </a:p>
          <a:p>
            <a:r>
              <a:rPr lang="pt-BR" sz="2300" dirty="0" smtClean="0"/>
              <a:t>Estas mutações podem ser boas, ruins ou neutras.</a:t>
            </a:r>
          </a:p>
          <a:p>
            <a:endParaRPr lang="pt-BR" sz="23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180" y="2276872"/>
            <a:ext cx="23402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18963</TotalTime>
  <Words>2493</Words>
  <Application>Microsoft Office PowerPoint</Application>
  <PresentationFormat>On-screen Show (4:3)</PresentationFormat>
  <Paragraphs>353</Paragraphs>
  <Slides>51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445TGp_tech_dark_ani</vt:lpstr>
      <vt:lpstr>Documento</vt:lpstr>
      <vt:lpstr>Document</vt:lpstr>
      <vt:lpstr>Worksheet</vt:lpstr>
      <vt:lpstr>INF 1771 – Inteligência Artificial</vt:lpstr>
      <vt:lpstr>Introdução</vt:lpstr>
      <vt:lpstr>Teoria da Evolução</vt:lpstr>
      <vt:lpstr>Introdução</vt:lpstr>
      <vt:lpstr>Introdução</vt:lpstr>
      <vt:lpstr>Introdução</vt:lpstr>
      <vt:lpstr>Reprodução</vt:lpstr>
      <vt:lpstr>Reprodução</vt:lpstr>
      <vt:lpstr>Mutação</vt:lpstr>
      <vt:lpstr>Mutação</vt:lpstr>
      <vt:lpstr>Teoria da Evolução</vt:lpstr>
      <vt:lpstr>Algoritmos Evolucionários</vt:lpstr>
      <vt:lpstr>Algoritmos Evolucionários</vt:lpstr>
      <vt:lpstr>Algoritmos Evolucionários</vt:lpstr>
      <vt:lpstr>Algoritmos Evolucionários</vt:lpstr>
      <vt:lpstr>Algoritmos Evolucionários</vt:lpstr>
      <vt:lpstr>Algoritmos Genéticos</vt:lpstr>
      <vt:lpstr>Algoritmos Genéticos</vt:lpstr>
      <vt:lpstr>Algoritmos Genéticos</vt:lpstr>
      <vt:lpstr>Algoritmos Genéticos</vt:lpstr>
      <vt:lpstr>Algoritmos Genéticos</vt:lpstr>
      <vt:lpstr>Algoritmos Genéticos</vt:lpstr>
      <vt:lpstr>Codificação da População</vt:lpstr>
      <vt:lpstr>Codificação da População</vt:lpstr>
      <vt:lpstr>Exemplo - População</vt:lpstr>
      <vt:lpstr>Função de Avaliação</vt:lpstr>
      <vt:lpstr>Exemplo - Função de Avaliação</vt:lpstr>
      <vt:lpstr>Seleção dos Pais</vt:lpstr>
      <vt:lpstr>Seleção dos Pais</vt:lpstr>
      <vt:lpstr>Exemplo - Seleção dos Pais</vt:lpstr>
      <vt:lpstr>Exemplo - Seleção dos Pais</vt:lpstr>
      <vt:lpstr>Operadores Genéticos - Recombinação</vt:lpstr>
      <vt:lpstr>Recombinação - Ponto de Corte</vt:lpstr>
      <vt:lpstr>Exemplo - Recombinação</vt:lpstr>
      <vt:lpstr>Operadores Genéticos - Mutação</vt:lpstr>
      <vt:lpstr>Exemplo – Mutação</vt:lpstr>
      <vt:lpstr>Outras Técnicas</vt:lpstr>
      <vt:lpstr>Operadores Genéticos</vt:lpstr>
      <vt:lpstr>Operadores Genéticos</vt:lpstr>
      <vt:lpstr>Interpolando Operadores</vt:lpstr>
      <vt:lpstr>Recombinação de Dois Pontos</vt:lpstr>
      <vt:lpstr>Recombinação de n Pontos</vt:lpstr>
      <vt:lpstr>Recombinação Uniforme</vt:lpstr>
      <vt:lpstr>Elitismo</vt:lpstr>
      <vt:lpstr>Algoritmos Genéticos - Exemplo </vt:lpstr>
      <vt:lpstr>Algoritmos Genéticos - Exemplo </vt:lpstr>
      <vt:lpstr>Algoritmos Genéticos - Exemplo </vt:lpstr>
      <vt:lpstr>Algoritmos Genéticos - Exemplo </vt:lpstr>
      <vt:lpstr>Algoritmos Genéticos - Exemplo </vt:lpstr>
      <vt:lpstr>Algoritmos Genéticos</vt:lpstr>
      <vt:lpstr>Vantagens dos Algoritmos Genéticos</vt:lpstr>
    </vt:vector>
  </TitlesOfParts>
  <Company>BreakDownSoft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Algoritmos Genéticos</dc:title>
  <dc:creator>Edirlei E. Soares de Lima</dc:creator>
  <cp:lastModifiedBy>Edirlei Soares de Lima</cp:lastModifiedBy>
  <cp:revision>1767</cp:revision>
  <dcterms:created xsi:type="dcterms:W3CDTF">2008-12-04T05:04:49Z</dcterms:created>
  <dcterms:modified xsi:type="dcterms:W3CDTF">2012-03-21T13:26:54Z</dcterms:modified>
</cp:coreProperties>
</file>