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0"/>
  </p:notesMasterIdLst>
  <p:sldIdLst>
    <p:sldId id="291" r:id="rId2"/>
    <p:sldId id="261" r:id="rId3"/>
    <p:sldId id="262" r:id="rId4"/>
    <p:sldId id="284" r:id="rId5"/>
    <p:sldId id="263" r:id="rId6"/>
    <p:sldId id="266" r:id="rId7"/>
    <p:sldId id="265" r:id="rId8"/>
    <p:sldId id="268" r:id="rId9"/>
    <p:sldId id="286" r:id="rId10"/>
    <p:sldId id="287" r:id="rId11"/>
    <p:sldId id="288" r:id="rId12"/>
    <p:sldId id="272" r:id="rId13"/>
    <p:sldId id="290" r:id="rId14"/>
    <p:sldId id="269" r:id="rId15"/>
    <p:sldId id="271" r:id="rId16"/>
    <p:sldId id="289" r:id="rId17"/>
    <p:sldId id="273" r:id="rId18"/>
    <p:sldId id="274" r:id="rId19"/>
    <p:sldId id="275" r:id="rId20"/>
    <p:sldId id="276" r:id="rId21"/>
    <p:sldId id="267" r:id="rId22"/>
    <p:sldId id="277" r:id="rId23"/>
    <p:sldId id="292" r:id="rId24"/>
    <p:sldId id="293" r:id="rId25"/>
    <p:sldId id="294" r:id="rId26"/>
    <p:sldId id="326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16" r:id="rId57"/>
    <p:sldId id="317" r:id="rId58"/>
    <p:sldId id="318" r:id="rId59"/>
    <p:sldId id="319" r:id="rId60"/>
    <p:sldId id="320" r:id="rId61"/>
    <p:sldId id="336" r:id="rId62"/>
    <p:sldId id="321" r:id="rId63"/>
    <p:sldId id="322" r:id="rId64"/>
    <p:sldId id="337" r:id="rId65"/>
    <p:sldId id="338" r:id="rId66"/>
    <p:sldId id="323" r:id="rId67"/>
    <p:sldId id="324" r:id="rId68"/>
    <p:sldId id="325" r:id="rId6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8F8F8"/>
    <a:srgbClr val="4161A9"/>
    <a:srgbClr val="777777"/>
    <a:srgbClr val="808080"/>
    <a:srgbClr val="969696"/>
    <a:srgbClr val="CD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8" autoAdjust="0"/>
    <p:restoredTop sz="93833" autoAdjust="0"/>
  </p:normalViewPr>
  <p:slideViewPr>
    <p:cSldViewPr>
      <p:cViewPr varScale="1">
        <p:scale>
          <a:sx n="69" d="100"/>
          <a:sy n="69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17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73A875-7D75-47D8-845F-B3FACB6F717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4066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3A875-7D75-47D8-845F-B3FACB6F7174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3A875-7D75-47D8-845F-B3FACB6F7174}" type="slidenum">
              <a:rPr lang="pt-BR" smtClean="0"/>
              <a:pPr>
                <a:defRPr/>
              </a:pPr>
              <a:t>30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2819400" y="914400"/>
            <a:ext cx="6097588" cy="1371600"/>
          </a:xfrm>
        </p:spPr>
        <p:txBody>
          <a:bodyPr/>
          <a:lstStyle>
            <a:lvl1pPr algn="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505200" y="2590800"/>
            <a:ext cx="5410200" cy="609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64313"/>
            <a:ext cx="2133600" cy="217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048000" y="6553200"/>
            <a:ext cx="2743200" cy="217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1D3DE7-B54B-440F-9457-FC4D2C27E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5791200" y="6477000"/>
            <a:ext cx="3124200" cy="3048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075C-5D83-41E4-ACCD-BE744A465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1752600" y="990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640080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733800" y="658495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A2BF26D-74B1-4A1D-9D87-718D6F4AD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905000" y="228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451600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gray">
          <a:xfrm>
            <a:off x="514350" y="3190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bg2"/>
                </a:solidFill>
                <a:latin typeface="Arial" charset="0"/>
              </a:rPr>
              <a:t>LOGO</a:t>
            </a:r>
          </a:p>
        </p:txBody>
      </p:sp>
      <p:pic>
        <p:nvPicPr>
          <p:cNvPr id="8202" name="Picture 10" descr="C:\Users\edirlei\Downloads\1UP Mushroom_25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8640"/>
            <a:ext cx="1008112" cy="100811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6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56" grpId="0" animBg="1"/>
      <p:bldP spid="34829" grpId="0"/>
      <p:bldP spid="3484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3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9.bin"/><Relationship Id="rId7" Type="http://schemas.openxmlformats.org/officeDocument/2006/relationships/image" Target="../media/image23.wmf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6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6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68952" cy="2078037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INF 1771 – Inteligência Artificial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12169"/>
            <a:ext cx="7128792" cy="476871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pt-BR" sz="2800" dirty="0">
                <a:effectLst/>
              </a:rPr>
              <a:t>Aula </a:t>
            </a:r>
            <a:r>
              <a:rPr lang="pt-BR" sz="2800" dirty="0" smtClean="0">
                <a:effectLst/>
              </a:rPr>
              <a:t>03 </a:t>
            </a:r>
            <a:r>
              <a:rPr lang="pt-BR" sz="2800" dirty="0">
                <a:effectLst/>
              </a:rPr>
              <a:t>– Resolução de </a:t>
            </a:r>
            <a:r>
              <a:rPr lang="pt-BR" sz="2800" dirty="0" smtClean="0">
                <a:effectLst/>
              </a:rPr>
              <a:t>Problemas </a:t>
            </a:r>
            <a:r>
              <a:rPr lang="pt-BR" sz="2800" dirty="0">
                <a:effectLst/>
              </a:rPr>
              <a:t>por </a:t>
            </a:r>
            <a:r>
              <a:rPr lang="pt-BR" sz="2800" dirty="0" smtClean="0">
                <a:effectLst/>
              </a:rPr>
              <a:t>Meio </a:t>
            </a:r>
            <a:r>
              <a:rPr lang="pt-BR" sz="2800" dirty="0">
                <a:effectLst/>
              </a:rPr>
              <a:t>de Busca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755650" y="5229225"/>
            <a:ext cx="5005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pt-BR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-36512" y="6120680"/>
            <a:ext cx="9108504" cy="7373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Edirlei Soares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 de Lima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&lt;</a:t>
            </a:r>
            <a:r>
              <a:rPr kumimoji="0" lang="pt-BR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elima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@</a:t>
            </a:r>
            <a:r>
              <a:rPr lang="pt-BR" sz="2400" kern="0" dirty="0" err="1" smtClean="0">
                <a:solidFill>
                  <a:sysClr val="windowText" lastClr="000000"/>
                </a:solidFill>
                <a:latin typeface="Arial" charset="0"/>
              </a:rPr>
              <a:t>inf.puc-rio.br&gt;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14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Exemplo: 8 Rainhas (Incremental)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5328592" cy="4104456"/>
          </a:xfrm>
        </p:spPr>
        <p:txBody>
          <a:bodyPr/>
          <a:lstStyle/>
          <a:p>
            <a:r>
              <a:rPr lang="pt-BR" sz="1400" b="1" dirty="0" smtClean="0"/>
              <a:t>Espaço de Estados: </a:t>
            </a:r>
            <a:r>
              <a:rPr lang="pt-BR" sz="1400" dirty="0" smtClean="0"/>
              <a:t>Qualquer disposição de 0 a 8 rainhas no tabuleiro</a:t>
            </a:r>
            <a:r>
              <a:rPr lang="pt-BR" sz="1400" b="1" dirty="0" smtClean="0"/>
              <a:t> </a:t>
            </a:r>
            <a:r>
              <a:rPr lang="pt-BR" sz="1400" dirty="0" smtClean="0"/>
              <a:t>(1.8 x 10¹⁴ possíveis estados);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Estado Inicial: </a:t>
            </a:r>
            <a:r>
              <a:rPr lang="pt-BR" sz="1400" dirty="0" smtClean="0"/>
              <a:t>Nenhuma rainha no tabuleiro;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Estado Final: </a:t>
            </a:r>
            <a:r>
              <a:rPr lang="pt-BR" sz="1400" dirty="0" smtClean="0"/>
              <a:t>Qualquer estado onde  as 8 rainhas estão no tabuleiro e nenhuma esta sendo atacada;</a:t>
            </a:r>
          </a:p>
          <a:p>
            <a:endParaRPr lang="pt-BR" sz="1400" dirty="0" smtClean="0"/>
          </a:p>
          <a:p>
            <a:r>
              <a:rPr lang="pt-BR" sz="1400" b="1" dirty="0" smtClean="0"/>
              <a:t>Ações Possíveis: </a:t>
            </a:r>
            <a:r>
              <a:rPr lang="pt-BR" sz="1400" dirty="0" smtClean="0"/>
              <a:t>Colocar uma rainha em um espaço vaio do tabuleiro;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Custo: </a:t>
            </a:r>
            <a:r>
              <a:rPr lang="pt-BR" sz="1400" dirty="0" smtClean="0"/>
              <a:t>Não importa nesse caso;</a:t>
            </a:r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pPr>
              <a:buNone/>
            </a:pPr>
            <a:r>
              <a:rPr lang="pt-BR" sz="1200" dirty="0" smtClean="0"/>
              <a:t>    * O jogo possui apenas 92 possíveis soluções (considerando diferentes rotações e reflexões). E apenas 12 soluções únicas.</a:t>
            </a:r>
          </a:p>
          <a:p>
            <a:pPr>
              <a:buNone/>
            </a:pPr>
            <a:endParaRPr lang="pt-BR" sz="1200" dirty="0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988840"/>
            <a:ext cx="21602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600" dirty="0" smtClean="0"/>
              <a:t>Exemplo: 8 Rainhas (Estados Completos)</a:t>
            </a:r>
            <a:endParaRPr lang="pt-BR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5328592" cy="4104456"/>
          </a:xfrm>
        </p:spPr>
        <p:txBody>
          <a:bodyPr/>
          <a:lstStyle/>
          <a:p>
            <a:r>
              <a:rPr lang="pt-BR" sz="1400" b="1" dirty="0" smtClean="0"/>
              <a:t>Espaço de Estados: </a:t>
            </a:r>
            <a:r>
              <a:rPr lang="pt-BR" sz="1400" dirty="0" smtClean="0"/>
              <a:t>Tabuleiro com n rainhas, uma por coluna, nas n colunas mais a esquerda sem que nenhuma rainha ataque outra</a:t>
            </a:r>
            <a:r>
              <a:rPr lang="pt-BR" sz="1400" b="1" dirty="0" smtClean="0"/>
              <a:t> </a:t>
            </a:r>
            <a:r>
              <a:rPr lang="pt-BR" sz="1400" dirty="0" smtClean="0"/>
              <a:t>(2057 possíveis estados);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Estado Inicial: </a:t>
            </a:r>
            <a:r>
              <a:rPr lang="pt-BR" sz="1400" dirty="0" smtClean="0"/>
              <a:t>Nenhuma rainha no tabuleiro;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Estado Final: </a:t>
            </a:r>
            <a:r>
              <a:rPr lang="pt-BR" sz="1400" dirty="0" smtClean="0"/>
              <a:t>Qualquer estado onde  as 8 rainhas estão no tabuleiro e nenhuma esta sendo atacada;</a:t>
            </a:r>
          </a:p>
          <a:p>
            <a:endParaRPr lang="pt-BR" sz="1400" dirty="0" smtClean="0"/>
          </a:p>
          <a:p>
            <a:r>
              <a:rPr lang="pt-BR" sz="1400" b="1" dirty="0" smtClean="0"/>
              <a:t>Ações Possíveis: </a:t>
            </a:r>
            <a:r>
              <a:rPr lang="pt-BR" sz="1400" dirty="0" smtClean="0"/>
              <a:t>Adicionar uma rainha em  qualquer casa na coluna vazia mais à esquerda de forma que não possa ser atacada;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Custo: </a:t>
            </a:r>
            <a:r>
              <a:rPr lang="pt-BR" sz="1400" dirty="0" smtClean="0"/>
              <a:t>Não importa nesse caso;</a:t>
            </a:r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988840"/>
            <a:ext cx="208823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dirty="0" smtClean="0"/>
              <a:t>Torre de Hanói?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pt-BR" sz="2800" dirty="0" smtClean="0"/>
              <a:t>Canibais e Missionários?</a:t>
            </a:r>
          </a:p>
          <a:p>
            <a:endParaRPr lang="en-US" sz="2800" dirty="0" smtClean="0"/>
          </a:p>
          <a:p>
            <a:endParaRPr lang="pt-BR" sz="2800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4420" y="2243088"/>
            <a:ext cx="4955852" cy="1433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365104"/>
            <a:ext cx="191929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0982" y="4365104"/>
            <a:ext cx="191929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ta para a direita 6"/>
          <p:cNvSpPr/>
          <p:nvPr/>
        </p:nvSpPr>
        <p:spPr bwMode="auto">
          <a:xfrm>
            <a:off x="4330576" y="4818360"/>
            <a:ext cx="432048" cy="360040"/>
          </a:xfrm>
          <a:prstGeom prst="righ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752641" y="1412776"/>
            <a:ext cx="7560840" cy="4104456"/>
          </a:xfrm>
        </p:spPr>
        <p:txBody>
          <a:bodyPr/>
          <a:lstStyle/>
          <a:p>
            <a:r>
              <a:rPr lang="pt-BR" sz="2400" dirty="0" smtClean="0"/>
              <a:t>Torre de Hanói:</a:t>
            </a:r>
          </a:p>
          <a:p>
            <a:pPr lvl="1"/>
            <a:r>
              <a:rPr lang="pt-BR" sz="1600" b="1" dirty="0" smtClean="0"/>
              <a:t>Espaço de Estados</a:t>
            </a:r>
            <a:r>
              <a:rPr lang="pt-BR" sz="1600" dirty="0" smtClean="0"/>
              <a:t>: Todas as possíveis configurações de argolas em todos os pinos (27 possíveis estados).</a:t>
            </a:r>
          </a:p>
          <a:p>
            <a:pPr lvl="1"/>
            <a:r>
              <a:rPr lang="pt-BR" sz="1600" b="1" dirty="0" smtClean="0"/>
              <a:t>Ações Possíveis:</a:t>
            </a:r>
            <a:r>
              <a:rPr lang="pt-BR" sz="1600" dirty="0" smtClean="0"/>
              <a:t> Mover a primeira argola de qualquer pino para o pino da direita ou da esquerda.</a:t>
            </a:r>
          </a:p>
          <a:p>
            <a:pPr lvl="1"/>
            <a:r>
              <a:rPr lang="pt-BR" sz="1600" b="1" dirty="0" smtClean="0"/>
              <a:t>Custo</a:t>
            </a:r>
            <a:r>
              <a:rPr lang="pt-BR" sz="1600" dirty="0" smtClean="0"/>
              <a:t>: Cada movimento tem 1 de custo.</a:t>
            </a:r>
          </a:p>
          <a:p>
            <a:r>
              <a:rPr lang="pt-BR" sz="2200" dirty="0" smtClean="0"/>
              <a:t>Canibais e Missionários:</a:t>
            </a:r>
          </a:p>
          <a:p>
            <a:pPr lvl="1"/>
            <a:r>
              <a:rPr lang="pt-BR" sz="1600" b="1" dirty="0" smtClean="0"/>
              <a:t>Espaço de Estados</a:t>
            </a:r>
            <a:r>
              <a:rPr lang="pt-BR" sz="1600" dirty="0" smtClean="0"/>
              <a:t>: Todas as possíveis configurações validas de canibais e missionários em cada lado do rio (16 possíveis estados).</a:t>
            </a:r>
          </a:p>
          <a:p>
            <a:pPr lvl="1"/>
            <a:r>
              <a:rPr lang="pt-BR" sz="1600" b="1" dirty="0" smtClean="0"/>
              <a:t>Ações Possíveis:</a:t>
            </a:r>
            <a:r>
              <a:rPr lang="pt-BR" sz="1600" dirty="0" smtClean="0"/>
              <a:t> Mover 1 ou 2 personagens (canibais ou missionários) para o outro lado do rio. O número de canibais em um determinado lado do rio não pode ser maior do que o número de missionários.</a:t>
            </a:r>
          </a:p>
          <a:p>
            <a:pPr lvl="1"/>
            <a:r>
              <a:rPr lang="pt-BR" sz="1600" b="1" dirty="0" smtClean="0"/>
              <a:t>Custo</a:t>
            </a:r>
            <a:r>
              <a:rPr lang="pt-BR" sz="1600" dirty="0" smtClean="0"/>
              <a:t>: Cada movimento tem 1 de custo.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85900"/>
            <a:ext cx="5943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9747" y="1988840"/>
            <a:ext cx="684662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Aplicações em Problemas Reais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Cálculo de Rotas:</a:t>
            </a:r>
          </a:p>
          <a:p>
            <a:pPr lvl="1"/>
            <a:r>
              <a:rPr lang="pt-BR" sz="2000" dirty="0" smtClean="0"/>
              <a:t>Planejamento de rotas de aviões;</a:t>
            </a:r>
          </a:p>
          <a:p>
            <a:pPr lvl="1"/>
            <a:r>
              <a:rPr lang="pt-BR" sz="2000" dirty="0" smtClean="0"/>
              <a:t>Sistemas de planejamento de viagens;</a:t>
            </a:r>
          </a:p>
          <a:p>
            <a:pPr lvl="1"/>
            <a:r>
              <a:rPr lang="pt-BR" sz="2000" dirty="0" smtClean="0"/>
              <a:t>Caixeiro viajante;</a:t>
            </a:r>
          </a:p>
          <a:p>
            <a:pPr lvl="1"/>
            <a:r>
              <a:rPr lang="pt-BR" sz="2000" dirty="0" smtClean="0"/>
              <a:t>Rotas em redes de computadores;</a:t>
            </a:r>
          </a:p>
          <a:p>
            <a:pPr lvl="1"/>
            <a:r>
              <a:rPr lang="pt-BR" sz="2000" dirty="0" smtClean="0"/>
              <a:t>Jogos de computadores (rotas dos personagens);</a:t>
            </a:r>
          </a:p>
          <a:p>
            <a:pPr lvl="1"/>
            <a:endParaRPr lang="pt-BR" sz="2000" dirty="0" smtClean="0"/>
          </a:p>
          <a:p>
            <a:r>
              <a:rPr lang="pt-BR" sz="2400" b="1" dirty="0" smtClean="0"/>
              <a:t>Alocação</a:t>
            </a:r>
          </a:p>
          <a:p>
            <a:pPr lvl="1"/>
            <a:r>
              <a:rPr lang="pt-BR" sz="2000" dirty="0" smtClean="0"/>
              <a:t>Salas de aula;</a:t>
            </a:r>
          </a:p>
          <a:p>
            <a:pPr lvl="1"/>
            <a:r>
              <a:rPr lang="pt-BR" sz="2000" dirty="0" smtClean="0"/>
              <a:t>Máquinas industriais;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Aplicações em Problemas Reais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Circuitos Eletrônicos:</a:t>
            </a:r>
          </a:p>
          <a:p>
            <a:pPr lvl="1"/>
            <a:r>
              <a:rPr lang="pt-BR" sz="2000" dirty="0" smtClean="0"/>
              <a:t>Posicionamento de componentes;</a:t>
            </a:r>
          </a:p>
          <a:p>
            <a:pPr lvl="1"/>
            <a:r>
              <a:rPr lang="pt-BR" sz="2000" dirty="0" smtClean="0"/>
              <a:t>Rotas de circuitos;</a:t>
            </a:r>
          </a:p>
          <a:p>
            <a:pPr lvl="1"/>
            <a:endParaRPr lang="pt-BR" sz="2000" dirty="0" smtClean="0"/>
          </a:p>
          <a:p>
            <a:r>
              <a:rPr lang="pt-BR" sz="2400" b="1" dirty="0" smtClean="0"/>
              <a:t>Robótica:</a:t>
            </a:r>
          </a:p>
          <a:p>
            <a:pPr lvl="1"/>
            <a:r>
              <a:rPr lang="pt-BR" sz="2000" dirty="0" smtClean="0"/>
              <a:t>Navegação e busca de rotas em ambientes reais;</a:t>
            </a:r>
          </a:p>
          <a:p>
            <a:pPr lvl="1"/>
            <a:r>
              <a:rPr lang="pt-BR" sz="2000" dirty="0" smtClean="0"/>
              <a:t>Montagem de objetos por robôs;</a:t>
            </a:r>
          </a:p>
          <a:p>
            <a:pPr lvl="1"/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Como Encontrar a Solução?</a:t>
            </a:r>
            <a:endParaRPr lang="pt-BR" sz="36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Uma vez o problema bem formulado, o estado final (objetivo) deve ser “</a:t>
            </a:r>
            <a:r>
              <a:rPr lang="pt-BR" sz="2000" b="1" dirty="0" smtClean="0"/>
              <a:t>buscado</a:t>
            </a:r>
            <a:r>
              <a:rPr lang="pt-BR" sz="2000" dirty="0" smtClean="0"/>
              <a:t>” no espaço de estados.</a:t>
            </a:r>
          </a:p>
          <a:p>
            <a:endParaRPr lang="pt-BR" sz="2000" dirty="0" smtClean="0"/>
          </a:p>
          <a:p>
            <a:r>
              <a:rPr lang="pt-BR" sz="2000" dirty="0" smtClean="0"/>
              <a:t>A busca é representada em uma </a:t>
            </a:r>
            <a:r>
              <a:rPr lang="pt-BR" sz="2000" b="1" dirty="0" smtClean="0"/>
              <a:t>árvore de busca</a:t>
            </a:r>
            <a:r>
              <a:rPr lang="pt-BR" sz="2000" dirty="0" smtClean="0"/>
              <a:t>:</a:t>
            </a:r>
          </a:p>
          <a:p>
            <a:pPr lvl="1"/>
            <a:r>
              <a:rPr lang="pt-BR" sz="1600" dirty="0" smtClean="0"/>
              <a:t>Raiz: corresponde ao estado inicial;</a:t>
            </a:r>
          </a:p>
          <a:p>
            <a:pPr lvl="1"/>
            <a:r>
              <a:rPr lang="pt-BR" sz="1600" dirty="0" smtClean="0"/>
              <a:t>Expande-se o estado corrente, gerando um novo conjunto de sucessores; </a:t>
            </a:r>
          </a:p>
          <a:p>
            <a:pPr lvl="1"/>
            <a:r>
              <a:rPr lang="pt-BR" sz="1600" dirty="0" smtClean="0"/>
              <a:t>Escolhe-se o próximo estado a expandir seguindo uma </a:t>
            </a:r>
            <a:r>
              <a:rPr lang="pt-BR" sz="1600" b="1" dirty="0" smtClean="0"/>
              <a:t>estratégia de busca</a:t>
            </a:r>
            <a:r>
              <a:rPr lang="pt-BR" sz="1600" dirty="0" smtClean="0"/>
              <a:t>;</a:t>
            </a:r>
          </a:p>
          <a:p>
            <a:pPr lvl="1"/>
            <a:r>
              <a:rPr lang="pt-BR" sz="1600" dirty="0" smtClean="0"/>
              <a:t>Prossegue-se até chegar ao estado final (solução) ou falhar na busca pela solução;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Buscando Soluções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Exemplo: </a:t>
            </a:r>
            <a:r>
              <a:rPr lang="pt-BR" sz="2400" dirty="0" smtClean="0"/>
              <a:t>Ir de </a:t>
            </a:r>
            <a:r>
              <a:rPr lang="pt-BR" sz="2400" b="1" dirty="0" smtClean="0"/>
              <a:t>Arad</a:t>
            </a:r>
            <a:r>
              <a:rPr lang="pt-BR" sz="2400" dirty="0" smtClean="0"/>
              <a:t> para </a:t>
            </a:r>
            <a:r>
              <a:rPr lang="pt-BR" sz="2400" b="1" dirty="0" smtClean="0"/>
              <a:t>Bucharest</a:t>
            </a:r>
            <a:endParaRPr lang="pt-BR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35360" y="2564904"/>
            <a:ext cx="1576800" cy="346234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bg2"/>
                </a:solidFill>
                <a:latin typeface="+mj-lt"/>
              </a:rPr>
              <a:t>Arad</a:t>
            </a:r>
            <a:endParaRPr lang="pt-BR" sz="10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5160" y="3658830"/>
            <a:ext cx="1576800" cy="346234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  <a:latin typeface="+mj-lt"/>
              </a:rPr>
              <a:t>Sibiu</a:t>
            </a:r>
            <a:endParaRPr lang="pt-BR" sz="10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4435360" y="3658830"/>
            <a:ext cx="1576800" cy="346234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  <a:latin typeface="+mj-lt"/>
              </a:rPr>
              <a:t>Timissoara</a:t>
            </a:r>
            <a:endParaRPr lang="pt-BR" sz="10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0" name="Straight Arrow Connector 16"/>
          <p:cNvCxnSpPr>
            <a:stCxn id="7" idx="4"/>
            <a:endCxn id="8" idx="0"/>
          </p:cNvCxnSpPr>
          <p:nvPr/>
        </p:nvCxnSpPr>
        <p:spPr bwMode="auto">
          <a:xfrm rot="5400000">
            <a:off x="3949814" y="2384884"/>
            <a:ext cx="747692" cy="180020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7"/>
          <p:cNvCxnSpPr>
            <a:stCxn id="7" idx="4"/>
            <a:endCxn id="9" idx="0"/>
          </p:cNvCxnSpPr>
          <p:nvPr/>
        </p:nvCxnSpPr>
        <p:spPr bwMode="auto">
          <a:xfrm rot="5400000">
            <a:off x="4849914" y="3284984"/>
            <a:ext cx="747692" cy="158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12"/>
          <p:cNvSpPr txBox="1"/>
          <p:nvPr/>
        </p:nvSpPr>
        <p:spPr>
          <a:xfrm>
            <a:off x="6163552" y="3658830"/>
            <a:ext cx="1576800" cy="346234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  <a:latin typeface="+mj-lt"/>
              </a:rPr>
              <a:t>Zerind</a:t>
            </a:r>
            <a:endParaRPr lang="pt-BR" sz="10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25" name="Straight Arrow Connector 17"/>
          <p:cNvCxnSpPr>
            <a:stCxn id="7" idx="4"/>
            <a:endCxn id="24" idx="0"/>
          </p:cNvCxnSpPr>
          <p:nvPr/>
        </p:nvCxnSpPr>
        <p:spPr bwMode="auto">
          <a:xfrm rot="16200000" flipH="1">
            <a:off x="5714010" y="2420888"/>
            <a:ext cx="747692" cy="1728192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6"/>
          <p:cNvSpPr txBox="1"/>
          <p:nvPr/>
        </p:nvSpPr>
        <p:spPr>
          <a:xfrm>
            <a:off x="915352" y="4810958"/>
            <a:ext cx="1576800" cy="346234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bg2"/>
                </a:solidFill>
                <a:latin typeface="+mj-lt"/>
              </a:rPr>
              <a:t>Arad</a:t>
            </a:r>
            <a:endParaRPr lang="pt-BR" sz="10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0" name="TextBox 12"/>
          <p:cNvSpPr txBox="1"/>
          <p:nvPr/>
        </p:nvSpPr>
        <p:spPr>
          <a:xfrm>
            <a:off x="4227720" y="4810958"/>
            <a:ext cx="1576800" cy="346234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  <a:latin typeface="+mj-lt"/>
              </a:rPr>
              <a:t>Fagaras</a:t>
            </a:r>
            <a:endParaRPr lang="pt-BR" sz="10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1" name="TextBox 12"/>
          <p:cNvSpPr txBox="1"/>
          <p:nvPr/>
        </p:nvSpPr>
        <p:spPr>
          <a:xfrm>
            <a:off x="2571536" y="4810958"/>
            <a:ext cx="1576800" cy="346234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  <a:latin typeface="+mj-lt"/>
              </a:rPr>
              <a:t>Orades</a:t>
            </a:r>
            <a:endParaRPr lang="pt-BR" sz="10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2" name="TextBox 12"/>
          <p:cNvSpPr txBox="1"/>
          <p:nvPr/>
        </p:nvSpPr>
        <p:spPr>
          <a:xfrm>
            <a:off x="5883904" y="4810958"/>
            <a:ext cx="1575792" cy="346234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  <a:latin typeface="+mj-lt"/>
              </a:rPr>
              <a:t>Rimnico Vilcea</a:t>
            </a:r>
            <a:endParaRPr lang="pt-BR" sz="10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41" name="Straight Arrow Connector 16"/>
          <p:cNvCxnSpPr>
            <a:stCxn id="8" idx="4"/>
            <a:endCxn id="28" idx="0"/>
          </p:cNvCxnSpPr>
          <p:nvPr/>
        </p:nvCxnSpPr>
        <p:spPr bwMode="auto">
          <a:xfrm rot="5400000">
            <a:off x="2160709" y="3548107"/>
            <a:ext cx="805894" cy="171980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16"/>
          <p:cNvCxnSpPr>
            <a:stCxn id="8" idx="4"/>
            <a:endCxn id="31" idx="0"/>
          </p:cNvCxnSpPr>
          <p:nvPr/>
        </p:nvCxnSpPr>
        <p:spPr bwMode="auto">
          <a:xfrm rot="5400000">
            <a:off x="2988801" y="4376199"/>
            <a:ext cx="805894" cy="6362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16"/>
          <p:cNvCxnSpPr>
            <a:stCxn id="8" idx="4"/>
            <a:endCxn id="30" idx="0"/>
          </p:cNvCxnSpPr>
          <p:nvPr/>
        </p:nvCxnSpPr>
        <p:spPr bwMode="auto">
          <a:xfrm rot="16200000" flipH="1">
            <a:off x="3816893" y="3611731"/>
            <a:ext cx="805894" cy="159256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16"/>
          <p:cNvCxnSpPr>
            <a:stCxn id="8" idx="4"/>
            <a:endCxn id="32" idx="0"/>
          </p:cNvCxnSpPr>
          <p:nvPr/>
        </p:nvCxnSpPr>
        <p:spPr bwMode="auto">
          <a:xfrm rot="16200000" flipH="1">
            <a:off x="4644733" y="2783891"/>
            <a:ext cx="805894" cy="324824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4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Buscando Soluções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1224136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</a:pPr>
            <a:r>
              <a:rPr lang="pt-BR" sz="2400" dirty="0" smtClean="0"/>
              <a:t>O espaço de estados é </a:t>
            </a:r>
            <a:r>
              <a:rPr lang="pt-BR" sz="2400" b="1" dirty="0" smtClean="0"/>
              <a:t>diferente</a:t>
            </a:r>
            <a:r>
              <a:rPr lang="pt-BR" sz="2400" dirty="0" smtClean="0"/>
              <a:t> da árvore de buscas.</a:t>
            </a:r>
            <a:r>
              <a:rPr lang="pt-BR" sz="2000" dirty="0" smtClean="0"/>
              <a:t> </a:t>
            </a:r>
          </a:p>
          <a:p>
            <a:pPr marL="342900" lvl="1" indent="-342900">
              <a:buClr>
                <a:schemeClr val="hlink"/>
              </a:buClr>
            </a:pPr>
            <a:endParaRPr lang="pt-BR" sz="2000" dirty="0" smtClean="0"/>
          </a:p>
          <a:p>
            <a:pPr marL="342900" lvl="1" indent="-342900">
              <a:buClr>
                <a:schemeClr val="hlink"/>
              </a:buClr>
            </a:pPr>
            <a:r>
              <a:rPr lang="pt-BR" sz="2400" b="1" dirty="0" smtClean="0"/>
              <a:t>Exemplo:</a:t>
            </a:r>
          </a:p>
          <a:p>
            <a:endParaRPr lang="pt-BR" sz="2400" dirty="0" smtClean="0"/>
          </a:p>
          <a:p>
            <a:pPr lvl="1"/>
            <a:endParaRPr lang="pt-BR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8607" y="2924944"/>
            <a:ext cx="386780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755576" y="3356992"/>
            <a:ext cx="3816424" cy="2304256"/>
          </a:xfrm>
          <a:prstGeom prst="rect">
            <a:avLst/>
          </a:prstGeom>
        </p:spPr>
        <p:txBody>
          <a:bodyPr/>
          <a:lstStyle/>
          <a:p>
            <a:pPr marL="342900" lvl="1" indent="-342900" algn="l">
              <a:spcBef>
                <a:spcPct val="20000"/>
              </a:spcBef>
              <a:buClr>
                <a:schemeClr val="hlink"/>
              </a:buClr>
              <a:buSzPct val="70000"/>
              <a:buFontTx/>
              <a:buBlip>
                <a:blip r:embed="rId3"/>
              </a:buBlip>
            </a:pPr>
            <a:r>
              <a:rPr kumimoji="0" lang="pt-BR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20 estados no espaço de espaços;</a:t>
            </a:r>
          </a:p>
          <a:p>
            <a:pPr marL="342900" lvl="1" indent="-342900" algn="l">
              <a:spcBef>
                <a:spcPct val="20000"/>
              </a:spcBef>
              <a:buClr>
                <a:schemeClr val="hlink"/>
              </a:buClr>
              <a:buSzPct val="70000"/>
              <a:buFontTx/>
              <a:buBlip>
                <a:blip r:embed="rId3"/>
              </a:buBlip>
            </a:pPr>
            <a:endParaRPr lang="pt-BR" kern="0" dirty="0" smtClean="0">
              <a:solidFill>
                <a:schemeClr val="bg2"/>
              </a:solidFill>
              <a:latin typeface="+mn-lt"/>
            </a:endParaRPr>
          </a:p>
          <a:p>
            <a:pPr marL="342900" lvl="1" indent="-342900" algn="l">
              <a:spcBef>
                <a:spcPct val="20000"/>
              </a:spcBef>
              <a:buClr>
                <a:schemeClr val="hlink"/>
              </a:buClr>
              <a:buSzPct val="70000"/>
              <a:buFontTx/>
              <a:buBlip>
                <a:blip r:embed="rId3"/>
              </a:buBlip>
            </a:pPr>
            <a:r>
              <a:rPr kumimoji="0" lang="pt-BR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Número de caminhos infinito;</a:t>
            </a:r>
          </a:p>
          <a:p>
            <a:pPr marL="342900" lvl="1" indent="-342900" algn="l">
              <a:spcBef>
                <a:spcPct val="20000"/>
              </a:spcBef>
              <a:buClr>
                <a:schemeClr val="hlink"/>
              </a:buClr>
              <a:buSzPct val="70000"/>
              <a:buFontTx/>
              <a:buBlip>
                <a:blip r:embed="rId3"/>
              </a:buBlip>
            </a:pPr>
            <a:endParaRPr lang="pt-BR" kern="0" dirty="0" smtClean="0">
              <a:solidFill>
                <a:schemeClr val="bg2"/>
              </a:solidFill>
              <a:latin typeface="+mn-lt"/>
            </a:endParaRPr>
          </a:p>
          <a:p>
            <a:pPr marL="342900" lvl="1" indent="-342900" algn="l">
              <a:spcBef>
                <a:spcPct val="20000"/>
              </a:spcBef>
              <a:buClr>
                <a:schemeClr val="hlink"/>
              </a:buClr>
              <a:buSzPct val="70000"/>
              <a:buFontTx/>
              <a:buBlip>
                <a:blip r:embed="rId3"/>
              </a:buBlip>
            </a:pPr>
            <a:r>
              <a:rPr lang="pt-BR" kern="0" dirty="0" smtClean="0">
                <a:solidFill>
                  <a:schemeClr val="bg2"/>
                </a:solidFill>
                <a:latin typeface="+mn-lt"/>
              </a:rPr>
              <a:t>Á</a:t>
            </a:r>
            <a:r>
              <a:rPr kumimoji="0" lang="pt-BR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rvore</a:t>
            </a:r>
            <a:r>
              <a:rPr kumimoji="0" lang="pt-BR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 com infinitos</a:t>
            </a:r>
            <a:r>
              <a:rPr kumimoji="0" lang="pt-BR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 nós;</a:t>
            </a: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Código Descritivo – Busca em Árvore</a:t>
            </a:r>
            <a:endParaRPr lang="pt-BR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844824"/>
            <a:ext cx="7560840" cy="3672408"/>
          </a:xfrm>
          <a:solidFill>
            <a:schemeClr val="tx1"/>
          </a:solidFill>
        </p:spPr>
        <p:txBody>
          <a:bodyPr/>
          <a:lstStyle/>
          <a:p>
            <a:pPr>
              <a:buNone/>
            </a:pP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Função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BuscaEmArvore(</a:t>
            </a:r>
            <a:r>
              <a:rPr lang="pt-BR" sz="1400" i="1" dirty="0" smtClean="0">
                <a:latin typeface="Courier New" pitchFamily="49" charset="0"/>
                <a:cs typeface="Courier New" pitchFamily="49" charset="0"/>
              </a:rPr>
              <a:t>Problem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pt-BR" sz="1400" i="1" dirty="0" smtClean="0">
                <a:latin typeface="Courier New" pitchFamily="49" charset="0"/>
                <a:cs typeface="Courier New" pitchFamily="49" charset="0"/>
              </a:rPr>
              <a:t>Estratégia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solução ou falha</a:t>
            </a:r>
          </a:p>
          <a:p>
            <a:pPr>
              <a:buNone/>
            </a:pP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Inicio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	Inicializa a arvore usando o estado inicial do </a:t>
            </a:r>
            <a:r>
              <a:rPr lang="pt-BR" sz="1400" i="1" dirty="0" smtClean="0">
                <a:latin typeface="Courier New" pitchFamily="49" charset="0"/>
                <a:cs typeface="Courier New" pitchFamily="49" charset="0"/>
              </a:rPr>
              <a:t>Problema</a:t>
            </a:r>
          </a:p>
          <a:p>
            <a:pPr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do </a:t>
            </a:r>
          </a:p>
          <a:p>
            <a:pPr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não existem candidatos para serem expandidos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então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falha </a:t>
            </a:r>
          </a:p>
          <a:p>
            <a:pPr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		Escolhe um nó folha para ser expandido de acordo com 	a </a:t>
            </a:r>
            <a:r>
              <a:rPr lang="pt-BR" sz="1400" i="1" dirty="0" smtClean="0">
                <a:latin typeface="Courier New" pitchFamily="49" charset="0"/>
                <a:cs typeface="Courier New" pitchFamily="49" charset="0"/>
              </a:rPr>
              <a:t>Estratégia</a:t>
            </a:r>
            <a:endParaRPr lang="pt-BR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Se o nó possuir o estado final 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então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retorna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solução correspondente</a:t>
            </a:r>
          </a:p>
          <a:p>
            <a:pPr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se não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			expande o nó e adiciona os nós resultantes a 			arvore de busca</a:t>
            </a:r>
          </a:p>
          <a:p>
            <a:pPr>
              <a:buNone/>
            </a:pP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Fim</a:t>
            </a:r>
            <a:endParaRPr lang="pt-BR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Agentes Autônomos:</a:t>
            </a:r>
          </a:p>
          <a:p>
            <a:pPr lvl="1"/>
            <a:r>
              <a:rPr lang="pt-BR" sz="2000" dirty="0" smtClean="0"/>
              <a:t>Entidades autônomas capazes de observar o ambiente e agir de forma a atingir determinado objetivo.</a:t>
            </a:r>
          </a:p>
          <a:p>
            <a:r>
              <a:rPr lang="pt-BR" sz="2400" b="1" dirty="0" smtClean="0"/>
              <a:t>Tipos de Agentes:</a:t>
            </a:r>
          </a:p>
          <a:p>
            <a:pPr lvl="1"/>
            <a:r>
              <a:rPr lang="pt-BR" sz="2000" dirty="0" smtClean="0"/>
              <a:t>Agentes reativos simples;</a:t>
            </a:r>
          </a:p>
          <a:p>
            <a:pPr lvl="1"/>
            <a:r>
              <a:rPr lang="pt-BR" sz="2000" dirty="0" smtClean="0"/>
              <a:t>Agentes reativos baseado em modelo;</a:t>
            </a:r>
          </a:p>
          <a:p>
            <a:pPr lvl="1"/>
            <a:r>
              <a:rPr lang="pt-BR" sz="2000" dirty="0" smtClean="0"/>
              <a:t>Agentes baseados em objetivos;</a:t>
            </a:r>
          </a:p>
          <a:p>
            <a:pPr lvl="1"/>
            <a:r>
              <a:rPr lang="pt-BR" sz="2000" dirty="0" smtClean="0"/>
              <a:t>Agentes baseados na utilidade;</a:t>
            </a:r>
          </a:p>
          <a:p>
            <a:pPr lvl="1"/>
            <a:r>
              <a:rPr lang="pt-BR" sz="2000" dirty="0" smtClean="0"/>
              <a:t>Agentes baseados em aprendizado;</a:t>
            </a:r>
          </a:p>
          <a:p>
            <a:pPr lvl="2"/>
            <a:endParaRPr lang="pt-BR" sz="1600" dirty="0" smtClean="0"/>
          </a:p>
          <a:p>
            <a:pPr lvl="1"/>
            <a:endParaRPr lang="pt-BR" sz="20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547664" y="4293096"/>
            <a:ext cx="4320480" cy="72008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Pseudocódigo – Busca em Árvore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844824"/>
            <a:ext cx="7560840" cy="3672408"/>
          </a:xfrm>
          <a:solidFill>
            <a:schemeClr val="tx1"/>
          </a:solidFill>
        </p:spPr>
        <p:txBody>
          <a:bodyPr/>
          <a:lstStyle/>
          <a:p>
            <a:pPr>
              <a:buNone/>
            </a:pP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Função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BuscaEmArvore(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Problem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fronteira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solução ou falha</a:t>
            </a:r>
          </a:p>
          <a:p>
            <a:pPr>
              <a:buNone/>
            </a:pP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Inicio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  fronteira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 ← 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InsereNaFila(FazNó(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Problema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[EstadoInicial]), 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fronteira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loop do</a:t>
            </a:r>
          </a:p>
          <a:p>
            <a:pPr>
              <a:buNone/>
            </a:pP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    se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FilaVazia(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fronteira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então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falha</a:t>
            </a:r>
          </a:p>
          <a:p>
            <a:pPr>
              <a:buNone/>
            </a:pP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	 nó ← RemovePrimeiro(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fronteira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nó[Estado] for igual a 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Problema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[EstadoFinal] 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então</a:t>
            </a:r>
          </a:p>
          <a:p>
            <a:pPr>
              <a:buNone/>
            </a:pP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	   retorna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Solução(nó)</a:t>
            </a:r>
          </a:p>
          <a:p>
            <a:pPr>
              <a:buNone/>
            </a:pP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fronteira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← 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InsereNaFila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(ExpandeFronteira(nó, 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Problema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fronteira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Fim</a:t>
            </a:r>
          </a:p>
          <a:p>
            <a:pPr>
              <a:buNone/>
            </a:pPr>
            <a:endParaRPr lang="pt-BR" sz="1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A função 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Solução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retorna a sequência de nós necessários para retornar a raiz da arvore.</a:t>
            </a:r>
          </a:p>
          <a:p>
            <a:pPr>
              <a:buFontTx/>
              <a:buChar char="-"/>
            </a:pP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Considera-se 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fronteira 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uma estrutura do tipo fila.</a:t>
            </a:r>
            <a:endParaRPr lang="pt-BR" sz="13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13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13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 de Desempenho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Desempenho do Algoritmo:</a:t>
            </a:r>
          </a:p>
          <a:p>
            <a:pPr lvl="1"/>
            <a:r>
              <a:rPr lang="pt-BR" sz="1800" dirty="0" smtClean="0"/>
              <a:t>(1) O algoritmo encontrou alguma solução?</a:t>
            </a:r>
          </a:p>
          <a:p>
            <a:pPr lvl="1"/>
            <a:r>
              <a:rPr lang="pt-BR" sz="1800" dirty="0" smtClean="0"/>
              <a:t>(2) É uma boa solução? </a:t>
            </a:r>
          </a:p>
          <a:p>
            <a:pPr lvl="2"/>
            <a:r>
              <a:rPr lang="pt-BR" sz="1400" dirty="0" smtClean="0"/>
              <a:t>Custo de caminho (qualidade da solução).</a:t>
            </a:r>
          </a:p>
          <a:p>
            <a:pPr lvl="1"/>
            <a:r>
              <a:rPr lang="pt-BR" sz="1800" dirty="0" smtClean="0"/>
              <a:t>(3) É uma solução computacionalmente barata?</a:t>
            </a:r>
          </a:p>
          <a:p>
            <a:pPr lvl="2"/>
            <a:r>
              <a:rPr lang="pt-BR" sz="1400" dirty="0" smtClean="0"/>
              <a:t>Custo da busca (tempo e memória).</a:t>
            </a:r>
          </a:p>
          <a:p>
            <a:pPr lvl="2"/>
            <a:endParaRPr lang="pt-BR" sz="1800" dirty="0" smtClean="0"/>
          </a:p>
          <a:p>
            <a:r>
              <a:rPr lang="pt-BR" sz="2400" b="1" dirty="0" smtClean="0"/>
              <a:t>Custo Total</a:t>
            </a:r>
          </a:p>
          <a:p>
            <a:pPr lvl="1"/>
            <a:r>
              <a:rPr lang="pt-BR" sz="1800" dirty="0" smtClean="0"/>
              <a:t>Custo do Caminho + Custo de Busca.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de Busca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Busca Cega ou Exaustiva:</a:t>
            </a:r>
          </a:p>
          <a:p>
            <a:pPr lvl="1"/>
            <a:r>
              <a:rPr lang="pt-BR" sz="2000" dirty="0" smtClean="0"/>
              <a:t>Não sabe qual o melhor nó da fronteira a ser expandido. Apenas distingue o estado objetivo dos não objetivos.</a:t>
            </a:r>
          </a:p>
          <a:p>
            <a:endParaRPr lang="pt-BR" sz="2400" dirty="0" smtClean="0"/>
          </a:p>
          <a:p>
            <a:r>
              <a:rPr lang="pt-BR" sz="2400" b="1" dirty="0" smtClean="0"/>
              <a:t>Busca Heurística:</a:t>
            </a:r>
          </a:p>
          <a:p>
            <a:pPr lvl="1"/>
            <a:r>
              <a:rPr lang="pt-BR" sz="2000" dirty="0" smtClean="0"/>
              <a:t>Estima qual o melhor nó da fronteira a ser expandido com base em funções heurísticas.</a:t>
            </a:r>
          </a:p>
          <a:p>
            <a:pPr lvl="1"/>
            <a:endParaRPr lang="pt-BR" sz="2000" dirty="0"/>
          </a:p>
          <a:p>
            <a:r>
              <a:rPr lang="pt-BR" sz="2400" b="1" dirty="0"/>
              <a:t>Busca </a:t>
            </a:r>
            <a:r>
              <a:rPr lang="pt-BR" sz="2400" b="1" dirty="0" smtClean="0"/>
              <a:t>Local:</a:t>
            </a:r>
            <a:endParaRPr lang="pt-BR" sz="2400" b="1" dirty="0"/>
          </a:p>
          <a:p>
            <a:pPr lvl="1"/>
            <a:r>
              <a:rPr lang="pt-BR" sz="2000" dirty="0" smtClean="0"/>
              <a:t>Operam em um único </a:t>
            </a:r>
            <a:r>
              <a:rPr lang="pt-BR" sz="2000" dirty="0"/>
              <a:t>estado e movem-se para a </a:t>
            </a:r>
            <a:r>
              <a:rPr lang="pt-BR" sz="2000" dirty="0" smtClean="0"/>
              <a:t>vizinhança </a:t>
            </a:r>
            <a:r>
              <a:rPr lang="pt-BR" sz="2000" dirty="0"/>
              <a:t>deste estado.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Cega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Algoritmos de Busca Cega:</a:t>
            </a:r>
          </a:p>
          <a:p>
            <a:pPr lvl="1"/>
            <a:r>
              <a:rPr lang="pt-BR" sz="2400" dirty="0" smtClean="0"/>
              <a:t>Busca em largura;</a:t>
            </a:r>
          </a:p>
          <a:p>
            <a:pPr lvl="1"/>
            <a:r>
              <a:rPr lang="pt-BR" sz="2400" dirty="0" smtClean="0"/>
              <a:t>Busca de custo uniforme;</a:t>
            </a:r>
          </a:p>
          <a:p>
            <a:pPr lvl="1"/>
            <a:r>
              <a:rPr lang="pt-BR" sz="2400" dirty="0" smtClean="0"/>
              <a:t>Busca em profundidade;</a:t>
            </a:r>
          </a:p>
          <a:p>
            <a:pPr lvl="1"/>
            <a:r>
              <a:rPr lang="pt-BR" sz="2400" dirty="0" smtClean="0"/>
              <a:t>Busca com aprofundamento iterativo;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024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em Largura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Estratégia: </a:t>
            </a:r>
          </a:p>
          <a:p>
            <a:pPr lvl="1"/>
            <a:r>
              <a:rPr lang="pt-BR" sz="2000" dirty="0" smtClean="0"/>
              <a:t>O nó raiz é expandido, em seguida todos os nós sucessores são expandidos, então todos próximos nós sucessores são expandidos, e assim em diante.  </a:t>
            </a:r>
            <a:endParaRPr lang="pt-B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19536" y="3212976"/>
            <a:ext cx="408448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A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4077072"/>
            <a:ext cx="383652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B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77005" y="5013176"/>
            <a:ext cx="421974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D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1675" y="5013176"/>
            <a:ext cx="376890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E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4077072"/>
            <a:ext cx="408448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C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0874" y="5013176"/>
            <a:ext cx="374635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F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2715" y="5013176"/>
            <a:ext cx="415211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G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7" name="Straight Arrow Connector 16"/>
          <p:cNvCxnSpPr>
            <a:stCxn id="7" idx="3"/>
            <a:endCxn id="8" idx="0"/>
          </p:cNvCxnSpPr>
          <p:nvPr/>
        </p:nvCxnSpPr>
        <p:spPr bwMode="auto">
          <a:xfrm rot="5400000">
            <a:off x="3471700" y="3469420"/>
            <a:ext cx="531626" cy="68367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5"/>
            <a:endCxn id="13" idx="0"/>
          </p:cNvCxnSpPr>
          <p:nvPr/>
        </p:nvCxnSpPr>
        <p:spPr bwMode="auto">
          <a:xfrm rot="16200000" flipH="1">
            <a:off x="4450399" y="3463215"/>
            <a:ext cx="531626" cy="69608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3" idx="5"/>
            <a:endCxn id="15" idx="0"/>
          </p:cNvCxnSpPr>
          <p:nvPr/>
        </p:nvCxnSpPr>
        <p:spPr bwMode="auto">
          <a:xfrm rot="16200000" flipH="1">
            <a:off x="5122675" y="4495530"/>
            <a:ext cx="603634" cy="43165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3" idx="3"/>
            <a:endCxn id="14" idx="0"/>
          </p:cNvCxnSpPr>
          <p:nvPr/>
        </p:nvCxnSpPr>
        <p:spPr bwMode="auto">
          <a:xfrm rot="5400000">
            <a:off x="4402203" y="4495531"/>
            <a:ext cx="603634" cy="43165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5"/>
            <a:endCxn id="12" idx="0"/>
          </p:cNvCxnSpPr>
          <p:nvPr/>
        </p:nvCxnSpPr>
        <p:spPr bwMode="auto">
          <a:xfrm rot="16200000" flipH="1">
            <a:off x="3383900" y="4556956"/>
            <a:ext cx="603634" cy="3088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8" idx="3"/>
            <a:endCxn id="11" idx="0"/>
          </p:cNvCxnSpPr>
          <p:nvPr/>
        </p:nvCxnSpPr>
        <p:spPr bwMode="auto">
          <a:xfrm rot="5400000">
            <a:off x="2672196" y="4425339"/>
            <a:ext cx="603634" cy="57204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11" idx="3"/>
          </p:cNvCxnSpPr>
          <p:nvPr/>
        </p:nvCxnSpPr>
        <p:spPr bwMode="auto">
          <a:xfrm rot="5400000">
            <a:off x="1979659" y="5417707"/>
            <a:ext cx="631205" cy="487082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11" idx="4"/>
          </p:cNvCxnSpPr>
          <p:nvPr/>
        </p:nvCxnSpPr>
        <p:spPr bwMode="auto">
          <a:xfrm rot="16200000" flipH="1">
            <a:off x="2384592" y="5706089"/>
            <a:ext cx="618601" cy="1180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>
            <a:stCxn id="11" idx="5"/>
          </p:cNvCxnSpPr>
          <p:nvPr/>
        </p:nvCxnSpPr>
        <p:spPr bwMode="auto">
          <a:xfrm rot="16200000" flipH="1">
            <a:off x="2718698" y="5464130"/>
            <a:ext cx="603634" cy="36666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rot="5400000">
            <a:off x="3221535" y="5465638"/>
            <a:ext cx="602353" cy="34969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16200000" flipH="1">
            <a:off x="3543346" y="5699752"/>
            <a:ext cx="618601" cy="1180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rot="16200000" flipH="1">
            <a:off x="3913456" y="5421789"/>
            <a:ext cx="603634" cy="43867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rot="5400000">
            <a:off x="5033655" y="5472387"/>
            <a:ext cx="583685" cy="35486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rot="16200000" flipH="1">
            <a:off x="5713656" y="5420504"/>
            <a:ext cx="603634" cy="43867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16200000" flipH="1">
            <a:off x="4401314" y="5562570"/>
            <a:ext cx="557398" cy="21602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8694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em Largura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800" dirty="0" smtClean="0"/>
              <a:t>Pode ser implementado com base no pseudocódigo da função “BuscaEmArvore” apresentado anteriormente. Utiliza-se uma estrutura de fila (</a:t>
            </a:r>
            <a:r>
              <a:rPr lang="pt-BR" sz="1800" dirty="0" err="1" smtClean="0"/>
              <a:t>first</a:t>
            </a:r>
            <a:r>
              <a:rPr lang="pt-BR" sz="1800" dirty="0" smtClean="0"/>
              <a:t>-in-</a:t>
            </a:r>
            <a:r>
              <a:rPr lang="pt-BR" sz="1800" dirty="0" err="1" smtClean="0"/>
              <a:t>first</a:t>
            </a:r>
            <a:r>
              <a:rPr lang="pt-BR" sz="1800" dirty="0" smtClean="0"/>
              <a:t>-out) para armazenar os nós das fronteira.</a:t>
            </a:r>
          </a:p>
          <a:p>
            <a:endParaRPr lang="pt-BR" sz="1800" dirty="0" smtClean="0"/>
          </a:p>
          <a:p>
            <a:r>
              <a:rPr lang="pt-BR" sz="1800" b="1" dirty="0" smtClean="0"/>
              <a:t>Complexidade: </a:t>
            </a:r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pPr>
              <a:buNone/>
            </a:pPr>
            <a:r>
              <a:rPr lang="pt-BR" sz="1000" i="1" dirty="0" smtClean="0"/>
              <a:t> </a:t>
            </a:r>
          </a:p>
          <a:p>
            <a:pPr>
              <a:buNone/>
            </a:pPr>
            <a:r>
              <a:rPr lang="pt-BR" sz="1000" i="1" dirty="0" smtClean="0"/>
              <a:t>                     * Considerando o numero de folhas b = 10 e cada nó ocupando 1KB de memória</a:t>
            </a:r>
            <a:endParaRPr lang="pt-BR" sz="1000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764253"/>
              </p:ext>
            </p:extLst>
          </p:nvPr>
        </p:nvGraphicFramePr>
        <p:xfrm>
          <a:off x="3203848" y="3068960"/>
          <a:ext cx="894071" cy="402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6" name="Equation" r:id="rId3" imgW="507960" imgH="228600" progId="Equation.3">
                  <p:embed/>
                </p:oleObj>
              </mc:Choice>
              <mc:Fallback>
                <p:oleObj name="Equation" r:id="rId3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068960"/>
                        <a:ext cx="894071" cy="402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35696" y="3573016"/>
          <a:ext cx="5184576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690"/>
                <a:gridCol w="1155598"/>
                <a:gridCol w="1296144"/>
                <a:gridCol w="1296144"/>
              </a:tblGrid>
              <a:tr h="225025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Profundidade (</a:t>
                      </a:r>
                      <a:r>
                        <a:rPr lang="pt-BR" sz="1000" i="1" dirty="0" smtClean="0">
                          <a:solidFill>
                            <a:schemeClr val="bg2"/>
                          </a:solidFill>
                        </a:rPr>
                        <a:t>d</a:t>
                      </a:r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Nós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Tempo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Memória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1100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0.11 </a:t>
                      </a:r>
                      <a:r>
                        <a:rPr lang="pt-BR" sz="1000" i="0" dirty="0" smtClean="0">
                          <a:solidFill>
                            <a:schemeClr val="bg2"/>
                          </a:solidFill>
                        </a:rPr>
                        <a:t>ms</a:t>
                      </a:r>
                      <a:endParaRPr lang="pt-BR" sz="1000" i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107 KB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111,100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  <a:r>
                        <a:rPr lang="pt-BR" sz="1000" i="1" u="none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pt-BR" sz="1000" i="0" u="none" dirty="0" smtClean="0">
                          <a:solidFill>
                            <a:schemeClr val="bg2"/>
                          </a:solidFill>
                        </a:rPr>
                        <a:t>ms</a:t>
                      </a:r>
                      <a:endParaRPr lang="pt-BR" sz="1000" i="0" u="none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10.6 MB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1.1 seg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 GB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2 min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103 GB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3 horas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10 TB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12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13 dias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 PB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14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3.5</a:t>
                      </a:r>
                      <a:r>
                        <a:rPr lang="pt-BR" sz="1000" baseline="0" dirty="0" smtClean="0">
                          <a:solidFill>
                            <a:schemeClr val="bg2"/>
                          </a:solidFill>
                        </a:rPr>
                        <a:t> anos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99 PB</a:t>
                      </a:r>
                      <a:endParaRPr lang="pt-BR" sz="1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07120" y="4581128"/>
          <a:ext cx="139318" cy="227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7" name="Equation" r:id="rId5" imgW="88560" imgH="190440" progId="Equation.3">
                  <p:embed/>
                </p:oleObj>
              </mc:Choice>
              <mc:Fallback>
                <p:oleObj name="Equation" r:id="rId5" imgW="88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7120" y="4581128"/>
                        <a:ext cx="139318" cy="2278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513138" y="4338638"/>
          <a:ext cx="160337" cy="22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8" name="Equação" r:id="rId7" imgW="101520" imgH="190440" progId="Equation.3">
                  <p:embed/>
                </p:oleObj>
              </mc:Choice>
              <mc:Fallback>
                <p:oleObj name="Equação" r:id="rId7" imgW="1015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8" y="4338638"/>
                        <a:ext cx="160337" cy="227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3512894" y="4797425"/>
          <a:ext cx="198438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9" name="Equação" r:id="rId9" imgW="126720" imgH="190440" progId="Equation.3">
                  <p:embed/>
                </p:oleObj>
              </mc:Choice>
              <mc:Fallback>
                <p:oleObj name="Equação" r:id="rId9" imgW="1267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2894" y="4797425"/>
                        <a:ext cx="198438" cy="22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3515678" y="5036185"/>
          <a:ext cx="198437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0" name="Equação" r:id="rId11" imgW="126720" imgH="190440" progId="Equation.3">
                  <p:embed/>
                </p:oleObj>
              </mc:Choice>
              <mc:Fallback>
                <p:oleObj name="Equação" r:id="rId11" imgW="1267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5678" y="5036185"/>
                        <a:ext cx="198437" cy="22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3509467" y="5281930"/>
          <a:ext cx="198437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1" name="Equação" r:id="rId13" imgW="126720" imgH="190440" progId="Equation.3">
                  <p:embed/>
                </p:oleObj>
              </mc:Choice>
              <mc:Fallback>
                <p:oleObj name="Equação" r:id="rId13" imgW="1267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467" y="5281930"/>
                        <a:ext cx="198437" cy="22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65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de Custo Uniforme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Estratégia: </a:t>
            </a:r>
          </a:p>
          <a:p>
            <a:pPr lvl="1"/>
            <a:r>
              <a:rPr lang="pt-BR" sz="2000" dirty="0" smtClean="0"/>
              <a:t>Expande sempre o nó de menor custo de caminho. Se o custo de todos os passos for o mesmo, o algoritmo acaba sendo o mesmo que a busca em largura.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3947528" y="3399527"/>
            <a:ext cx="408448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A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4263623"/>
            <a:ext cx="383652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B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9547" y="5199727"/>
            <a:ext cx="376890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E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1675" y="5199727"/>
            <a:ext cx="376890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F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1262" y="4263623"/>
            <a:ext cx="421972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D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0586" y="5199727"/>
            <a:ext cx="415211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G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0461" y="5199727"/>
            <a:ext cx="419719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H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1" name="Straight Arrow Connector 10"/>
          <p:cNvCxnSpPr>
            <a:stCxn id="4" idx="3"/>
            <a:endCxn id="5" idx="0"/>
          </p:cNvCxnSpPr>
          <p:nvPr/>
        </p:nvCxnSpPr>
        <p:spPr bwMode="auto">
          <a:xfrm rot="5400000">
            <a:off x="3399692" y="3655971"/>
            <a:ext cx="531626" cy="68367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4" idx="5"/>
            <a:endCxn id="8" idx="0"/>
          </p:cNvCxnSpPr>
          <p:nvPr/>
        </p:nvCxnSpPr>
        <p:spPr bwMode="auto">
          <a:xfrm rot="16200000" flipH="1">
            <a:off x="4378391" y="3649766"/>
            <a:ext cx="531626" cy="69608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8" idx="5"/>
            <a:endCxn id="10" idx="0"/>
          </p:cNvCxnSpPr>
          <p:nvPr/>
        </p:nvCxnSpPr>
        <p:spPr bwMode="auto">
          <a:xfrm rot="16200000" flipH="1">
            <a:off x="5089062" y="4648468"/>
            <a:ext cx="603634" cy="49888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 bwMode="auto">
          <a:xfrm rot="5400000">
            <a:off x="4363808" y="4720477"/>
            <a:ext cx="603634" cy="35486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5" idx="5"/>
            <a:endCxn id="7" idx="0"/>
          </p:cNvCxnSpPr>
          <p:nvPr/>
        </p:nvCxnSpPr>
        <p:spPr bwMode="auto">
          <a:xfrm rot="16200000" flipH="1">
            <a:off x="3347896" y="4707503"/>
            <a:ext cx="603634" cy="38081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3"/>
            <a:endCxn id="6" idx="0"/>
          </p:cNvCxnSpPr>
          <p:nvPr/>
        </p:nvCxnSpPr>
        <p:spPr bwMode="auto">
          <a:xfrm rot="5400000">
            <a:off x="2636192" y="4647894"/>
            <a:ext cx="603634" cy="50003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947527" y="4293096"/>
            <a:ext cx="408449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C	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stCxn id="4" idx="4"/>
            <a:endCxn id="17" idx="0"/>
          </p:cNvCxnSpPr>
          <p:nvPr/>
        </p:nvCxnSpPr>
        <p:spPr bwMode="auto">
          <a:xfrm rot="5400000">
            <a:off x="3899724" y="4041068"/>
            <a:ext cx="504056" cy="158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416444" y="371703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75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49184" y="3933056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170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03172" y="3717032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118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92172" y="466075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71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29980" y="4611608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75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55976" y="469123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99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92336" y="4653136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111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28" name="Straight Arrow Connector 27"/>
          <p:cNvCxnSpPr>
            <a:stCxn id="6" idx="5"/>
          </p:cNvCxnSpPr>
          <p:nvPr/>
        </p:nvCxnSpPr>
        <p:spPr bwMode="auto">
          <a:xfrm rot="16200000" flipH="1">
            <a:off x="2731996" y="5621444"/>
            <a:ext cx="489093" cy="31059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6" idx="3"/>
          </p:cNvCxnSpPr>
          <p:nvPr/>
        </p:nvCxnSpPr>
        <p:spPr bwMode="auto">
          <a:xfrm rot="5400000">
            <a:off x="2130693" y="5597241"/>
            <a:ext cx="489093" cy="3590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9090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de Custo Uniforme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464496"/>
          </a:xfrm>
        </p:spPr>
        <p:txBody>
          <a:bodyPr/>
          <a:lstStyle/>
          <a:p>
            <a:r>
              <a:rPr lang="pt-BR" sz="2000" dirty="0" smtClean="0"/>
              <a:t>A primeira solução encontrada é a </a:t>
            </a:r>
            <a:r>
              <a:rPr lang="pt-BR" sz="2000" b="1" dirty="0" smtClean="0"/>
              <a:t>solução ótima </a:t>
            </a:r>
            <a:r>
              <a:rPr lang="pt-BR" sz="2000" dirty="0" smtClean="0"/>
              <a:t>se custo do caminho sempre aumentar ao logo do caminho, ou seja, não existirem operadores com custo negativo.</a:t>
            </a:r>
          </a:p>
          <a:p>
            <a:endParaRPr lang="pt-BR" sz="2000" dirty="0" smtClean="0"/>
          </a:p>
          <a:p>
            <a:r>
              <a:rPr lang="pt-BR" sz="2000" dirty="0" smtClean="0"/>
              <a:t>Implementação semelhante a busca em largura. Adiciona-se uma </a:t>
            </a:r>
            <a:r>
              <a:rPr lang="pt-BR" sz="2000" b="1" dirty="0" smtClean="0"/>
              <a:t>condição de seleção </a:t>
            </a:r>
            <a:r>
              <a:rPr lang="pt-BR" sz="2000" dirty="0" smtClean="0"/>
              <a:t>dos nós a serem expandidos.</a:t>
            </a:r>
          </a:p>
          <a:p>
            <a:endParaRPr lang="pt-BR" sz="2000" dirty="0" smtClean="0"/>
          </a:p>
          <a:p>
            <a:r>
              <a:rPr lang="pt-BR" sz="2000" b="1" dirty="0" smtClean="0"/>
              <a:t>Complexidade:</a:t>
            </a:r>
            <a:r>
              <a:rPr lang="pt-BR" sz="2000" dirty="0" smtClean="0"/>
              <a:t>  </a:t>
            </a:r>
          </a:p>
          <a:p>
            <a:pPr lvl="1"/>
            <a:r>
              <a:rPr lang="pt-BR" sz="1600" dirty="0" smtClean="0"/>
              <a:t>Onde:</a:t>
            </a:r>
          </a:p>
          <a:p>
            <a:pPr lvl="1">
              <a:buNone/>
            </a:pPr>
            <a:r>
              <a:rPr lang="pt-BR" sz="1600" i="1" dirty="0" smtClean="0"/>
              <a:t>	C = custo da solução ótima;</a:t>
            </a:r>
          </a:p>
          <a:p>
            <a:pPr lvl="1">
              <a:buNone/>
            </a:pPr>
            <a:r>
              <a:rPr lang="pt-BR" sz="1600" i="1" dirty="0" smtClean="0"/>
              <a:t>	</a:t>
            </a:r>
            <a:r>
              <a:rPr lang="pt-BR" sz="1600" i="1" dirty="0" smtClean="0">
                <a:latin typeface="Verdana"/>
                <a:ea typeface="Verdana"/>
                <a:cs typeface="Verdana"/>
              </a:rPr>
              <a:t>α = custo mínimo de uma ação;</a:t>
            </a:r>
            <a:endParaRPr lang="pt-BR" sz="1600" i="1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331604"/>
              </p:ext>
            </p:extLst>
          </p:nvPr>
        </p:nvGraphicFramePr>
        <p:xfrm>
          <a:off x="3363912" y="4630276"/>
          <a:ext cx="12080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0" name="Equation" r:id="rId3" imgW="685800" imgH="228600" progId="Equation.3">
                  <p:embed/>
                </p:oleObj>
              </mc:Choice>
              <mc:Fallback>
                <p:oleObj name="Equation" r:id="rId3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2" y="4630276"/>
                        <a:ext cx="120808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30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em Profundidade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3947528" y="2679445"/>
            <a:ext cx="408448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A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3543541"/>
            <a:ext cx="383652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B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9547" y="4479645"/>
            <a:ext cx="376890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E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1675" y="4479645"/>
            <a:ext cx="376890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F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1262" y="3543541"/>
            <a:ext cx="421972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D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1" name="Straight Arrow Connector 10"/>
          <p:cNvCxnSpPr>
            <a:stCxn id="4" idx="3"/>
            <a:endCxn id="5" idx="0"/>
          </p:cNvCxnSpPr>
          <p:nvPr/>
        </p:nvCxnSpPr>
        <p:spPr bwMode="auto">
          <a:xfrm rot="5400000">
            <a:off x="3399692" y="2935889"/>
            <a:ext cx="531626" cy="68367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4" idx="5"/>
            <a:endCxn id="8" idx="0"/>
          </p:cNvCxnSpPr>
          <p:nvPr/>
        </p:nvCxnSpPr>
        <p:spPr bwMode="auto">
          <a:xfrm rot="16200000" flipH="1">
            <a:off x="4378391" y="2929684"/>
            <a:ext cx="531626" cy="69608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5" idx="5"/>
            <a:endCxn id="7" idx="0"/>
          </p:cNvCxnSpPr>
          <p:nvPr/>
        </p:nvCxnSpPr>
        <p:spPr bwMode="auto">
          <a:xfrm rot="16200000" flipH="1">
            <a:off x="3347896" y="3987421"/>
            <a:ext cx="603634" cy="38081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3"/>
            <a:endCxn id="6" idx="0"/>
          </p:cNvCxnSpPr>
          <p:nvPr/>
        </p:nvCxnSpPr>
        <p:spPr bwMode="auto">
          <a:xfrm rot="5400000">
            <a:off x="2636192" y="3927812"/>
            <a:ext cx="603634" cy="50003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947527" y="3573014"/>
            <a:ext cx="408449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C	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stCxn id="4" idx="4"/>
            <a:endCxn id="17" idx="0"/>
          </p:cNvCxnSpPr>
          <p:nvPr/>
        </p:nvCxnSpPr>
        <p:spPr bwMode="auto">
          <a:xfrm rot="5400000">
            <a:off x="3899724" y="3320986"/>
            <a:ext cx="504056" cy="158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7"/>
          <p:cNvCxnSpPr>
            <a:stCxn id="6" idx="5"/>
            <a:endCxn id="30" idx="0"/>
          </p:cNvCxnSpPr>
          <p:nvPr/>
        </p:nvCxnSpPr>
        <p:spPr bwMode="auto">
          <a:xfrm rot="16200000" flipH="1">
            <a:off x="2717431" y="4915927"/>
            <a:ext cx="510863" cy="30323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8"/>
          <p:cNvCxnSpPr>
            <a:stCxn id="6" idx="3"/>
            <a:endCxn id="29" idx="0"/>
          </p:cNvCxnSpPr>
          <p:nvPr/>
        </p:nvCxnSpPr>
        <p:spPr bwMode="auto">
          <a:xfrm rot="5400000">
            <a:off x="2144482" y="4890948"/>
            <a:ext cx="489093" cy="33142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5"/>
          <p:cNvSpPr txBox="1"/>
          <p:nvPr/>
        </p:nvSpPr>
        <p:spPr>
          <a:xfrm>
            <a:off x="1999931" y="5301208"/>
            <a:ext cx="446768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latin typeface="+mj-lt"/>
              </a:rPr>
              <a:t>M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0" name="TextBox 5"/>
          <p:cNvSpPr txBox="1"/>
          <p:nvPr/>
        </p:nvSpPr>
        <p:spPr>
          <a:xfrm>
            <a:off x="2914621" y="5322978"/>
            <a:ext cx="419719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latin typeface="+mj-lt"/>
              </a:rPr>
              <a:t>N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33" name="Straight Arrow Connector 27"/>
          <p:cNvCxnSpPr>
            <a:stCxn id="7" idx="5"/>
            <a:endCxn id="36" idx="0"/>
          </p:cNvCxnSpPr>
          <p:nvPr/>
        </p:nvCxnSpPr>
        <p:spPr bwMode="auto">
          <a:xfrm rot="16200000" flipH="1">
            <a:off x="3811493" y="4973992"/>
            <a:ext cx="522027" cy="19827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28"/>
          <p:cNvCxnSpPr>
            <a:stCxn id="7" idx="3"/>
            <a:endCxn id="35" idx="0"/>
          </p:cNvCxnSpPr>
          <p:nvPr/>
        </p:nvCxnSpPr>
        <p:spPr bwMode="auto">
          <a:xfrm rot="5400000">
            <a:off x="3395301" y="5026929"/>
            <a:ext cx="526383" cy="9675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5"/>
          <p:cNvSpPr txBox="1"/>
          <p:nvPr/>
        </p:nvSpPr>
        <p:spPr>
          <a:xfrm>
            <a:off x="3386730" y="5338498"/>
            <a:ext cx="446768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latin typeface="+mj-lt"/>
              </a:rPr>
              <a:t>P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6" name="TextBox 5"/>
          <p:cNvSpPr txBox="1"/>
          <p:nvPr/>
        </p:nvSpPr>
        <p:spPr>
          <a:xfrm>
            <a:off x="3961782" y="5334142"/>
            <a:ext cx="419719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latin typeface="+mj-lt"/>
              </a:rPr>
              <a:t>Q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2" name="Espaço Reservado para Texto 41"/>
          <p:cNvSpPr>
            <a:spLocks noGrp="1"/>
          </p:cNvSpPr>
          <p:nvPr>
            <p:ph type="body" sz="quarter" idx="13"/>
          </p:nvPr>
        </p:nvSpPr>
        <p:spPr>
          <a:xfrm>
            <a:off x="755576" y="1700808"/>
            <a:ext cx="7560840" cy="4104456"/>
          </a:xfrm>
        </p:spPr>
        <p:txBody>
          <a:bodyPr/>
          <a:lstStyle/>
          <a:p>
            <a:r>
              <a:rPr lang="pt-BR" sz="2400" b="1" dirty="0" smtClean="0"/>
              <a:t>Estratégia: </a:t>
            </a:r>
          </a:p>
          <a:p>
            <a:pPr lvl="1"/>
            <a:r>
              <a:rPr lang="pt-BR" sz="2000" dirty="0" smtClean="0"/>
              <a:t>Expande os nós da vizinhança até o nó mais profundo.</a:t>
            </a:r>
          </a:p>
        </p:txBody>
      </p:sp>
    </p:spTree>
    <p:extLst>
      <p:ext uri="{BB962C8B-B14F-4D97-AF65-F5344CB8AC3E}">
        <p14:creationId xmlns:p14="http://schemas.microsoft.com/office/powerpoint/2010/main" val="124392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7" grpId="0" animBg="1"/>
      <p:bldP spid="29" grpId="0" animBg="1"/>
      <p:bldP spid="30" grpId="0" animBg="1"/>
      <p:bldP spid="35" grpId="0" animBg="1"/>
      <p:bldP spid="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em Profundidade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Pode ser implementado com base no pseudocódigo da função “</a:t>
            </a:r>
            <a:r>
              <a:rPr lang="pt-BR" sz="2000" dirty="0" err="1" smtClean="0"/>
              <a:t>BuscaEmArvore</a:t>
            </a:r>
            <a:r>
              <a:rPr lang="pt-BR" sz="2000" dirty="0" smtClean="0"/>
              <a:t>” apresentado anteriormente. Utiliza-se uma estrutura de pilha (</a:t>
            </a:r>
            <a:r>
              <a:rPr lang="pt-BR" sz="2000" dirty="0" err="1" smtClean="0"/>
              <a:t>last</a:t>
            </a:r>
            <a:r>
              <a:rPr lang="pt-BR" sz="2000" dirty="0" smtClean="0"/>
              <a:t>-in-</a:t>
            </a:r>
            <a:r>
              <a:rPr lang="pt-BR" sz="2000" dirty="0" err="1" smtClean="0"/>
              <a:t>first</a:t>
            </a:r>
            <a:r>
              <a:rPr lang="pt-BR" sz="2000" dirty="0" smtClean="0"/>
              <a:t>-out) para armazenar os nós das fronteira. </a:t>
            </a:r>
          </a:p>
          <a:p>
            <a:endParaRPr lang="pt-BR" sz="2000" dirty="0" smtClean="0"/>
          </a:p>
          <a:p>
            <a:r>
              <a:rPr lang="pt-BR" sz="2000" dirty="0" smtClean="0"/>
              <a:t>Pode também ser implementado de forma recursiva.</a:t>
            </a:r>
          </a:p>
          <a:p>
            <a:endParaRPr lang="pt-BR" sz="2000" dirty="0" smtClean="0"/>
          </a:p>
          <a:p>
            <a:r>
              <a:rPr lang="pt-BR" sz="2000" b="1" dirty="0" smtClean="0"/>
              <a:t>Consome pouca memória</a:t>
            </a:r>
            <a:r>
              <a:rPr lang="pt-BR" sz="2000" dirty="0" smtClean="0"/>
              <a:t>, apenas o caminho de nós sendo analisados precisa armazenado. Caminhos que já foram explorados podem ser descartados da memória.</a:t>
            </a:r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47872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 de Busca</a:t>
            </a:r>
            <a:endParaRPr lang="pt-BR" dirty="0"/>
          </a:p>
        </p:txBody>
      </p:sp>
      <p:sp>
        <p:nvSpPr>
          <p:cNvPr id="4" name="Smiley Face 3"/>
          <p:cNvSpPr/>
          <p:nvPr/>
        </p:nvSpPr>
        <p:spPr bwMode="auto">
          <a:xfrm>
            <a:off x="4109472" y="5157192"/>
            <a:ext cx="720080" cy="720080"/>
          </a:xfrm>
          <a:prstGeom prst="smileyF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42930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844824"/>
            <a:ext cx="1512168" cy="408623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Bucharest</a:t>
            </a:r>
            <a:endParaRPr lang="pt-BR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4725144"/>
            <a:ext cx="1512168" cy="408623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Arad</a:t>
            </a:r>
            <a:endParaRPr lang="pt-BR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71600" y="2780928"/>
            <a:ext cx="7056784" cy="2148528"/>
            <a:chOff x="971600" y="2780928"/>
            <a:chExt cx="7056784" cy="2148528"/>
          </a:xfrm>
        </p:grpSpPr>
        <p:sp>
          <p:nvSpPr>
            <p:cNvPr id="7" name="TextBox 6"/>
            <p:cNvSpPr txBox="1"/>
            <p:nvPr/>
          </p:nvSpPr>
          <p:spPr>
            <a:xfrm>
              <a:off x="971600" y="4293096"/>
              <a:ext cx="1512168" cy="408623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Sibiu</a:t>
              </a:r>
              <a:endParaRPr lang="pt-BR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07904" y="2780928"/>
              <a:ext cx="1512168" cy="408623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Timisoara</a:t>
              </a:r>
              <a:endParaRPr lang="pt-BR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16216" y="4316521"/>
              <a:ext cx="1512168" cy="408623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Zerind</a:t>
              </a:r>
              <a:endParaRPr lang="pt-BR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cxnSp>
          <p:nvCxnSpPr>
            <p:cNvPr id="12" name="Straight Arrow Connector 11"/>
            <p:cNvCxnSpPr>
              <a:stCxn id="10" idx="1"/>
              <a:endCxn id="7" idx="3"/>
            </p:cNvCxnSpPr>
            <p:nvPr/>
          </p:nvCxnSpPr>
          <p:spPr bwMode="auto">
            <a:xfrm rot="10800000">
              <a:off x="2483768" y="4497408"/>
              <a:ext cx="1224136" cy="43204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>
              <a:stCxn id="10" idx="0"/>
              <a:endCxn id="8" idx="2"/>
            </p:cNvCxnSpPr>
            <p:nvPr/>
          </p:nvCxnSpPr>
          <p:spPr bwMode="auto">
            <a:xfrm rot="5400000" flipH="1" flipV="1">
              <a:off x="3696192" y="3957348"/>
              <a:ext cx="1535593" cy="15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>
              <a:stCxn id="10" idx="3"/>
              <a:endCxn id="9" idx="1"/>
            </p:cNvCxnSpPr>
            <p:nvPr/>
          </p:nvCxnSpPr>
          <p:spPr bwMode="auto">
            <a:xfrm flipV="1">
              <a:off x="5220072" y="4520833"/>
              <a:ext cx="1296144" cy="40862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1484" y="1988840"/>
            <a:ext cx="562590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Oval 28"/>
          <p:cNvSpPr/>
          <p:nvPr/>
        </p:nvSpPr>
        <p:spPr bwMode="auto">
          <a:xfrm>
            <a:off x="1892464" y="2875796"/>
            <a:ext cx="174496" cy="17449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301 L 0.13385 0.0525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85 0.05254 L 0.25208 0.0629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9 0.06297 L 0.36233 0.2569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1" animBg="1"/>
      <p:bldP spid="29" grpId="2" animBg="1"/>
      <p:bldP spid="29" grpId="3" animBg="1"/>
      <p:bldP spid="29" grpId="4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em Profundidade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Uso de memória pela </a:t>
            </a:r>
            <a:r>
              <a:rPr lang="pt-BR" sz="2000" b="1" dirty="0" smtClean="0"/>
              <a:t>busca em largura</a:t>
            </a:r>
            <a:r>
              <a:rPr lang="pt-BR" sz="2000" dirty="0" smtClean="0"/>
              <a:t> em uma arvore com 12 de profundidade: 1000 TB.</a:t>
            </a:r>
          </a:p>
          <a:p>
            <a:endParaRPr lang="pt-BR" sz="2000" dirty="0" smtClean="0"/>
          </a:p>
          <a:p>
            <a:r>
              <a:rPr lang="pt-BR" sz="2000" dirty="0" smtClean="0"/>
              <a:t>Uso de memória pela </a:t>
            </a:r>
            <a:r>
              <a:rPr lang="pt-BR" sz="2000" b="1" dirty="0" smtClean="0"/>
              <a:t>busca em profundidade</a:t>
            </a:r>
            <a:r>
              <a:rPr lang="pt-BR" sz="2000" dirty="0" smtClean="0"/>
              <a:t> em uma arvore com 12 de profundidade: 118 KB.</a:t>
            </a:r>
          </a:p>
          <a:p>
            <a:endParaRPr lang="pt-BR" sz="2000" dirty="0" smtClean="0"/>
          </a:p>
          <a:p>
            <a:r>
              <a:rPr lang="pt-BR" sz="2000" b="1" dirty="0" smtClean="0"/>
              <a:t>Problema: </a:t>
            </a:r>
            <a:r>
              <a:rPr lang="pt-BR" sz="2000" dirty="0" smtClean="0"/>
              <a:t>O algoritmo pode fazer uma busca muito longa mesmo quando a resposta do problema esta localizado a poucos nós da raiz da árvore.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338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Busca com Aprofundamento Iterativo</a:t>
            </a:r>
            <a:endParaRPr lang="pt-B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82538" y="2348880"/>
            <a:ext cx="408448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A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6850" y="3212976"/>
            <a:ext cx="383652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B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4557" y="4149080"/>
            <a:ext cx="376890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E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6685" y="4149080"/>
            <a:ext cx="376890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F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6272" y="3212976"/>
            <a:ext cx="421972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D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9" name="Straight Arrow Connector 8"/>
          <p:cNvCxnSpPr>
            <a:stCxn id="4" idx="3"/>
            <a:endCxn id="5" idx="0"/>
          </p:cNvCxnSpPr>
          <p:nvPr/>
        </p:nvCxnSpPr>
        <p:spPr bwMode="auto">
          <a:xfrm rot="5400000">
            <a:off x="3434702" y="2605324"/>
            <a:ext cx="531626" cy="68367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4" idx="5"/>
            <a:endCxn id="8" idx="0"/>
          </p:cNvCxnSpPr>
          <p:nvPr/>
        </p:nvCxnSpPr>
        <p:spPr bwMode="auto">
          <a:xfrm rot="16200000" flipH="1">
            <a:off x="4413401" y="2599119"/>
            <a:ext cx="531626" cy="69608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5" idx="5"/>
            <a:endCxn id="7" idx="0"/>
          </p:cNvCxnSpPr>
          <p:nvPr/>
        </p:nvCxnSpPr>
        <p:spPr bwMode="auto">
          <a:xfrm rot="16200000" flipH="1">
            <a:off x="3382906" y="3656856"/>
            <a:ext cx="603634" cy="38081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5" idx="3"/>
            <a:endCxn id="6" idx="0"/>
          </p:cNvCxnSpPr>
          <p:nvPr/>
        </p:nvCxnSpPr>
        <p:spPr bwMode="auto">
          <a:xfrm rot="5400000">
            <a:off x="2671202" y="3597247"/>
            <a:ext cx="603634" cy="50003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982537" y="3242449"/>
            <a:ext cx="408449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C	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4" name="Straight Arrow Connector 13"/>
          <p:cNvCxnSpPr>
            <a:stCxn id="4" idx="4"/>
            <a:endCxn id="13" idx="0"/>
          </p:cNvCxnSpPr>
          <p:nvPr/>
        </p:nvCxnSpPr>
        <p:spPr bwMode="auto">
          <a:xfrm rot="5400000">
            <a:off x="3934734" y="2990421"/>
            <a:ext cx="504056" cy="158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27"/>
          <p:cNvCxnSpPr>
            <a:stCxn id="6" idx="5"/>
            <a:endCxn id="18" idx="0"/>
          </p:cNvCxnSpPr>
          <p:nvPr/>
        </p:nvCxnSpPr>
        <p:spPr bwMode="auto">
          <a:xfrm rot="16200000" flipH="1">
            <a:off x="2752441" y="4585362"/>
            <a:ext cx="510863" cy="30323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28"/>
          <p:cNvCxnSpPr>
            <a:stCxn id="6" idx="3"/>
            <a:endCxn id="17" idx="0"/>
          </p:cNvCxnSpPr>
          <p:nvPr/>
        </p:nvCxnSpPr>
        <p:spPr bwMode="auto">
          <a:xfrm rot="5400000">
            <a:off x="2179492" y="4560383"/>
            <a:ext cx="489093" cy="33142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5"/>
          <p:cNvSpPr txBox="1"/>
          <p:nvPr/>
        </p:nvSpPr>
        <p:spPr>
          <a:xfrm>
            <a:off x="2034941" y="4970643"/>
            <a:ext cx="446768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latin typeface="+mj-lt"/>
              </a:rPr>
              <a:t>M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8" name="TextBox 5"/>
          <p:cNvSpPr txBox="1"/>
          <p:nvPr/>
        </p:nvSpPr>
        <p:spPr>
          <a:xfrm>
            <a:off x="2949631" y="4992413"/>
            <a:ext cx="419719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latin typeface="+mj-lt"/>
              </a:rPr>
              <a:t>N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9" name="Straight Arrow Connector 27"/>
          <p:cNvCxnSpPr>
            <a:stCxn id="7" idx="5"/>
            <a:endCxn id="22" idx="0"/>
          </p:cNvCxnSpPr>
          <p:nvPr/>
        </p:nvCxnSpPr>
        <p:spPr bwMode="auto">
          <a:xfrm rot="16200000" flipH="1">
            <a:off x="3846503" y="4643427"/>
            <a:ext cx="522027" cy="19827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28"/>
          <p:cNvCxnSpPr>
            <a:stCxn id="7" idx="3"/>
            <a:endCxn id="21" idx="0"/>
          </p:cNvCxnSpPr>
          <p:nvPr/>
        </p:nvCxnSpPr>
        <p:spPr bwMode="auto">
          <a:xfrm rot="5400000">
            <a:off x="3430311" y="4696364"/>
            <a:ext cx="526383" cy="9675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5"/>
          <p:cNvSpPr txBox="1"/>
          <p:nvPr/>
        </p:nvSpPr>
        <p:spPr>
          <a:xfrm>
            <a:off x="3421740" y="5007933"/>
            <a:ext cx="446768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latin typeface="+mj-lt"/>
              </a:rPr>
              <a:t>P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2" name="TextBox 5"/>
          <p:cNvSpPr txBox="1"/>
          <p:nvPr/>
        </p:nvSpPr>
        <p:spPr>
          <a:xfrm>
            <a:off x="3996792" y="5003577"/>
            <a:ext cx="419719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latin typeface="+mj-lt"/>
              </a:rPr>
              <a:t>Q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5576" y="2646642"/>
            <a:ext cx="788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2"/>
                </a:solidFill>
                <a:latin typeface="+mj-lt"/>
              </a:rPr>
              <a:t>Limit 0</a:t>
            </a:r>
            <a:endParaRPr lang="pt-BR" sz="14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90586" y="2954419"/>
            <a:ext cx="7560840" cy="0"/>
          </a:xfrm>
          <a:prstGeom prst="line">
            <a:avLst/>
          </a:prstGeom>
          <a:solidFill>
            <a:schemeClr val="hlink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55576" y="3582746"/>
            <a:ext cx="788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2"/>
                </a:solidFill>
                <a:latin typeface="+mj-lt"/>
              </a:rPr>
              <a:t>Limit 1</a:t>
            </a:r>
            <a:endParaRPr lang="pt-BR" sz="14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790586" y="3890523"/>
            <a:ext cx="7560840" cy="0"/>
          </a:xfrm>
          <a:prstGeom prst="line">
            <a:avLst/>
          </a:prstGeom>
          <a:solidFill>
            <a:schemeClr val="hlink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430121" y="4170935"/>
            <a:ext cx="415211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G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51396" y="4163315"/>
            <a:ext cx="419719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H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32" name="Straight Arrow Connector 31"/>
          <p:cNvCxnSpPr>
            <a:stCxn id="8" idx="5"/>
            <a:endCxn id="31" idx="0"/>
          </p:cNvCxnSpPr>
          <p:nvPr/>
        </p:nvCxnSpPr>
        <p:spPr bwMode="auto">
          <a:xfrm rot="16200000" flipH="1">
            <a:off x="5059918" y="3661976"/>
            <a:ext cx="617869" cy="38480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8" idx="3"/>
            <a:endCxn id="30" idx="0"/>
          </p:cNvCxnSpPr>
          <p:nvPr/>
        </p:nvCxnSpPr>
        <p:spPr bwMode="auto">
          <a:xfrm rot="5400000">
            <a:off x="4445154" y="3738020"/>
            <a:ext cx="625489" cy="24034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27"/>
          <p:cNvCxnSpPr>
            <a:stCxn id="31" idx="5"/>
            <a:endCxn id="38" idx="0"/>
          </p:cNvCxnSpPr>
          <p:nvPr/>
        </p:nvCxnSpPr>
        <p:spPr bwMode="auto">
          <a:xfrm rot="16200000" flipH="1">
            <a:off x="5569700" y="4635733"/>
            <a:ext cx="539246" cy="259349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28"/>
          <p:cNvCxnSpPr>
            <a:endCxn id="37" idx="0"/>
          </p:cNvCxnSpPr>
          <p:nvPr/>
        </p:nvCxnSpPr>
        <p:spPr bwMode="auto">
          <a:xfrm rot="5400000">
            <a:off x="5120649" y="4727818"/>
            <a:ext cx="526383" cy="9675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5"/>
          <p:cNvSpPr txBox="1"/>
          <p:nvPr/>
        </p:nvSpPr>
        <p:spPr>
          <a:xfrm>
            <a:off x="5112078" y="5039387"/>
            <a:ext cx="446768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latin typeface="+mj-lt"/>
              </a:rPr>
              <a:t>P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8" name="TextBox 5"/>
          <p:cNvSpPr txBox="1"/>
          <p:nvPr/>
        </p:nvSpPr>
        <p:spPr>
          <a:xfrm>
            <a:off x="5759138" y="5035031"/>
            <a:ext cx="419719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latin typeface="+mj-lt"/>
              </a:rPr>
              <a:t>Q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5576" y="4446842"/>
            <a:ext cx="788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2"/>
                </a:solidFill>
                <a:latin typeface="+mj-lt"/>
              </a:rPr>
              <a:t>Limit 2</a:t>
            </a:r>
            <a:endParaRPr lang="pt-BR" sz="14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90586" y="4754619"/>
            <a:ext cx="7560840" cy="0"/>
          </a:xfrm>
          <a:prstGeom prst="line">
            <a:avLst/>
          </a:prstGeom>
          <a:solidFill>
            <a:schemeClr val="hlink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55576" y="5281463"/>
            <a:ext cx="788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bg2"/>
                </a:solidFill>
                <a:latin typeface="+mj-lt"/>
              </a:rPr>
              <a:t>Limit 3</a:t>
            </a:r>
            <a:endParaRPr lang="pt-BR" sz="14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790586" y="5589240"/>
            <a:ext cx="7560840" cy="0"/>
          </a:xfrm>
          <a:prstGeom prst="line">
            <a:avLst/>
          </a:prstGeom>
          <a:solidFill>
            <a:schemeClr val="hlink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Arrow Connector 28"/>
          <p:cNvCxnSpPr>
            <a:stCxn id="17" idx="3"/>
          </p:cNvCxnSpPr>
          <p:nvPr/>
        </p:nvCxnSpPr>
        <p:spPr bwMode="auto">
          <a:xfrm rot="5400000">
            <a:off x="1741944" y="5431876"/>
            <a:ext cx="487188" cy="22966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28"/>
          <p:cNvCxnSpPr>
            <a:stCxn id="17" idx="5"/>
          </p:cNvCxnSpPr>
          <p:nvPr/>
        </p:nvCxnSpPr>
        <p:spPr bwMode="auto">
          <a:xfrm rot="16200000" flipH="1">
            <a:off x="2288462" y="5430931"/>
            <a:ext cx="502153" cy="24651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28"/>
          <p:cNvCxnSpPr>
            <a:stCxn id="18" idx="4"/>
          </p:cNvCxnSpPr>
          <p:nvPr/>
        </p:nvCxnSpPr>
        <p:spPr bwMode="auto">
          <a:xfrm rot="16200000" flipH="1">
            <a:off x="2951501" y="5589915"/>
            <a:ext cx="423338" cy="7359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28"/>
          <p:cNvCxnSpPr>
            <a:stCxn id="22" idx="3"/>
          </p:cNvCxnSpPr>
          <p:nvPr/>
        </p:nvCxnSpPr>
        <p:spPr bwMode="auto">
          <a:xfrm rot="5400000">
            <a:off x="3674411" y="5476558"/>
            <a:ext cx="524358" cy="24333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28"/>
          <p:cNvCxnSpPr>
            <a:stCxn id="22" idx="5"/>
          </p:cNvCxnSpPr>
          <p:nvPr/>
        </p:nvCxnSpPr>
        <p:spPr bwMode="auto">
          <a:xfrm rot="16200000" flipH="1">
            <a:off x="4210415" y="5480676"/>
            <a:ext cx="541225" cy="25196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28"/>
          <p:cNvCxnSpPr>
            <a:stCxn id="37" idx="3"/>
          </p:cNvCxnSpPr>
          <p:nvPr/>
        </p:nvCxnSpPr>
        <p:spPr bwMode="auto">
          <a:xfrm rot="5400000">
            <a:off x="4855574" y="5555341"/>
            <a:ext cx="505417" cy="13844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28"/>
          <p:cNvCxnSpPr>
            <a:stCxn id="37" idx="5"/>
          </p:cNvCxnSpPr>
          <p:nvPr/>
        </p:nvCxnSpPr>
        <p:spPr bwMode="auto">
          <a:xfrm rot="16200000" flipH="1">
            <a:off x="5301563" y="5563712"/>
            <a:ext cx="505417" cy="12170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28"/>
          <p:cNvCxnSpPr>
            <a:stCxn id="38" idx="4"/>
          </p:cNvCxnSpPr>
          <p:nvPr/>
        </p:nvCxnSpPr>
        <p:spPr bwMode="auto">
          <a:xfrm rot="16200000" flipH="1">
            <a:off x="5745716" y="5647826"/>
            <a:ext cx="452728" cy="616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Espaço Reservado para Texto 41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1600" b="1" dirty="0" smtClean="0"/>
              <a:t>Estratégia: </a:t>
            </a:r>
            <a:r>
              <a:rPr lang="pt-BR" sz="1600" dirty="0" smtClean="0"/>
              <a:t>Consiste em uma busca em profundidade onde o limite de profundidade é incrementado gradualmente.</a:t>
            </a:r>
          </a:p>
          <a:p>
            <a:pPr>
              <a:buNone/>
            </a:pPr>
            <a:r>
              <a:rPr lang="pt-BR" sz="16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185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/>
      <p:bldP spid="23" grpId="1"/>
      <p:bldP spid="28" grpId="0"/>
      <p:bldP spid="28" grpId="1"/>
      <p:bldP spid="30" grpId="0" animBg="1"/>
      <p:bldP spid="31" grpId="0" animBg="1"/>
      <p:bldP spid="37" grpId="0" animBg="1"/>
      <p:bldP spid="38" grpId="0" animBg="1"/>
      <p:bldP spid="40" grpId="0"/>
      <p:bldP spid="40" grpId="1"/>
      <p:bldP spid="4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Busca com Aprofundamento Iterativo</a:t>
            </a: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Combina os benefícios da busca em largura com os benefícios da busca em profundidade.</a:t>
            </a:r>
          </a:p>
          <a:p>
            <a:endParaRPr lang="pt-BR" sz="2000" dirty="0" smtClean="0"/>
          </a:p>
          <a:p>
            <a:r>
              <a:rPr lang="pt-BR" sz="2000" dirty="0" smtClean="0"/>
              <a:t>Evita o problema de caminhos muito longos ou infinitos.</a:t>
            </a:r>
          </a:p>
          <a:p>
            <a:endParaRPr lang="pt-BR" sz="2000" dirty="0" smtClean="0"/>
          </a:p>
          <a:p>
            <a:r>
              <a:rPr lang="pt-BR" sz="2000" dirty="0" smtClean="0"/>
              <a:t>A repetição da expansão de estados não é tão ruim, pois a maior parte dos estados está nos níveis mais baixos.</a:t>
            </a:r>
          </a:p>
          <a:p>
            <a:endParaRPr lang="pt-BR" sz="2000" dirty="0" smtClean="0"/>
          </a:p>
          <a:p>
            <a:r>
              <a:rPr lang="pt-BR" sz="2000" dirty="0" smtClean="0"/>
              <a:t>Cria menos estados que a busca em largura e consome menos memória.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608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Bidirecional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b="1" dirty="0" smtClean="0"/>
              <a:t>Estratégia: </a:t>
            </a:r>
          </a:p>
          <a:p>
            <a:pPr lvl="1"/>
            <a:r>
              <a:rPr lang="pt-BR" sz="2400" dirty="0" smtClean="0"/>
              <a:t>A busca se inicia ao mesmo tempo a partir do estado inicial e do estado final.</a:t>
            </a:r>
            <a:endParaRPr lang="pt-B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19536" y="3212976"/>
            <a:ext cx="408448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A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3789040"/>
            <a:ext cx="383652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B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7005" y="4725144"/>
            <a:ext cx="421974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D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1675" y="4725144"/>
            <a:ext cx="376890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E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3789040"/>
            <a:ext cx="408448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C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2715" y="4725144"/>
            <a:ext cx="415211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G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>
            <a:stCxn id="5" idx="3"/>
            <a:endCxn id="6" idx="0"/>
          </p:cNvCxnSpPr>
          <p:nvPr/>
        </p:nvCxnSpPr>
        <p:spPr bwMode="auto">
          <a:xfrm rot="5400000">
            <a:off x="3615716" y="3325404"/>
            <a:ext cx="243594" cy="68367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5" idx="5"/>
            <a:endCxn id="9" idx="0"/>
          </p:cNvCxnSpPr>
          <p:nvPr/>
        </p:nvCxnSpPr>
        <p:spPr bwMode="auto">
          <a:xfrm rot="16200000" flipH="1">
            <a:off x="4594415" y="3319199"/>
            <a:ext cx="243594" cy="69608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9" idx="5"/>
            <a:endCxn id="11" idx="0"/>
          </p:cNvCxnSpPr>
          <p:nvPr/>
        </p:nvCxnSpPr>
        <p:spPr bwMode="auto">
          <a:xfrm rot="16200000" flipH="1">
            <a:off x="5122675" y="4207498"/>
            <a:ext cx="603634" cy="43165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6" idx="5"/>
            <a:endCxn id="8" idx="0"/>
          </p:cNvCxnSpPr>
          <p:nvPr/>
        </p:nvCxnSpPr>
        <p:spPr bwMode="auto">
          <a:xfrm rot="16200000" flipH="1">
            <a:off x="3383900" y="4268924"/>
            <a:ext cx="603634" cy="3088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6" idx="3"/>
            <a:endCxn id="7" idx="0"/>
          </p:cNvCxnSpPr>
          <p:nvPr/>
        </p:nvCxnSpPr>
        <p:spPr bwMode="auto">
          <a:xfrm rot="5400000">
            <a:off x="2672196" y="4137307"/>
            <a:ext cx="603634" cy="57204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3"/>
          </p:cNvCxnSpPr>
          <p:nvPr/>
        </p:nvCxnSpPr>
        <p:spPr bwMode="auto">
          <a:xfrm rot="5400000">
            <a:off x="1979659" y="5129675"/>
            <a:ext cx="631205" cy="487082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7" idx="4"/>
          </p:cNvCxnSpPr>
          <p:nvPr/>
        </p:nvCxnSpPr>
        <p:spPr bwMode="auto">
          <a:xfrm rot="16200000" flipH="1">
            <a:off x="2384592" y="5418057"/>
            <a:ext cx="618601" cy="1180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" idx="5"/>
          </p:cNvCxnSpPr>
          <p:nvPr/>
        </p:nvCxnSpPr>
        <p:spPr bwMode="auto">
          <a:xfrm rot="16200000" flipH="1">
            <a:off x="2718698" y="5176098"/>
            <a:ext cx="603634" cy="36666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>
            <a:off x="5033655" y="5190690"/>
            <a:ext cx="583685" cy="35486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16200000" flipH="1">
            <a:off x="5713656" y="5138807"/>
            <a:ext cx="603634" cy="43867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081914" y="5642405"/>
            <a:ext cx="419719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N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16262" y="5650615"/>
            <a:ext cx="446768" cy="38951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M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354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2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Comparação dos Metodos de Busca Cega</a:t>
            </a:r>
            <a:endParaRPr lang="pt-B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1986987"/>
          <a:ext cx="7560840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64096"/>
                <a:gridCol w="1008112"/>
                <a:gridCol w="1368152"/>
                <a:gridCol w="1656184"/>
                <a:gridCol w="1512168"/>
              </a:tblGrid>
              <a:tr h="652150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ysClr val="windowText" lastClr="000000"/>
                          </a:solidFill>
                        </a:rPr>
                        <a:t>Criterio</a:t>
                      </a:r>
                      <a:endParaRPr lang="pt-BR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ysClr val="windowText" lastClr="000000"/>
                          </a:solidFill>
                        </a:rPr>
                        <a:t>Largura</a:t>
                      </a:r>
                      <a:endParaRPr lang="pt-BR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ysClr val="windowText" lastClr="000000"/>
                          </a:solidFill>
                        </a:rPr>
                        <a:t>Uniforme</a:t>
                      </a:r>
                      <a:endParaRPr lang="pt-BR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ysClr val="windowText" lastClr="000000"/>
                          </a:solidFill>
                        </a:rPr>
                        <a:t>Profundidade</a:t>
                      </a:r>
                      <a:endParaRPr lang="pt-BR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ysClr val="windowText" lastClr="000000"/>
                          </a:solidFill>
                        </a:rPr>
                        <a:t>Aprofundamento Iterativo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ysClr val="windowText" lastClr="000000"/>
                          </a:solidFill>
                        </a:rPr>
                        <a:t>Bidirecional</a:t>
                      </a:r>
                      <a:endParaRPr lang="pt-BR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14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ysClr val="windowText" lastClr="000000"/>
                          </a:solidFill>
                        </a:rPr>
                        <a:t>Completo?</a:t>
                      </a:r>
                      <a:endParaRPr lang="pt-BR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solidFill>
                            <a:sysClr val="windowText" lastClr="000000"/>
                          </a:solidFill>
                        </a:rPr>
                        <a:t>Sim ¹ </a:t>
                      </a:r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solidFill>
                            <a:sysClr val="windowText" lastClr="000000"/>
                          </a:solidFill>
                        </a:rPr>
                        <a:t>Sim ¹,²</a:t>
                      </a:r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solidFill>
                            <a:sysClr val="windowText" lastClr="000000"/>
                          </a:solidFill>
                        </a:rPr>
                        <a:t>Não</a:t>
                      </a:r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solidFill>
                            <a:sysClr val="windowText" lastClr="000000"/>
                          </a:solidFill>
                        </a:rPr>
                        <a:t>Sim ¹</a:t>
                      </a:r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solidFill>
                            <a:sysClr val="windowText" lastClr="000000"/>
                          </a:solidFill>
                        </a:rPr>
                        <a:t>Sim ¹, </a:t>
                      </a:r>
                      <a:r>
                        <a:rPr lang="pt-BR" sz="1200" kern="1200" dirty="0" smtClean="0">
                          <a:solidFill>
                            <a:schemeClr val="bg2"/>
                          </a:solidFill>
                          <a:latin typeface="+mn-lt"/>
                          <a:ea typeface="Verdana"/>
                          <a:cs typeface="Verdana"/>
                        </a:rPr>
                        <a:t>⁴</a:t>
                      </a:r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14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ysClr val="windowText" lastClr="000000"/>
                          </a:solidFill>
                        </a:rPr>
                        <a:t>Ótimo?</a:t>
                      </a:r>
                      <a:endParaRPr lang="pt-BR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solidFill>
                            <a:sysClr val="windowText" lastClr="000000"/>
                          </a:solidFill>
                        </a:rPr>
                        <a:t>Sim ³</a:t>
                      </a:r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solidFill>
                            <a:sysClr val="windowText" lastClr="000000"/>
                          </a:solidFill>
                        </a:rPr>
                        <a:t>Sim</a:t>
                      </a:r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solidFill>
                            <a:sysClr val="windowText" lastClr="000000"/>
                          </a:solidFill>
                        </a:rPr>
                        <a:t>Não</a:t>
                      </a:r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solidFill>
                            <a:sysClr val="windowText" lastClr="000000"/>
                          </a:solidFill>
                        </a:rPr>
                        <a:t>Sim ³</a:t>
                      </a:r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dirty="0" smtClean="0">
                          <a:solidFill>
                            <a:sysClr val="windowText" lastClr="000000"/>
                          </a:solidFill>
                        </a:rPr>
                        <a:t>Sim ³, </a:t>
                      </a:r>
                      <a:r>
                        <a:rPr lang="pt-BR" sz="1200" kern="1200" dirty="0" smtClean="0">
                          <a:solidFill>
                            <a:schemeClr val="bg2"/>
                          </a:solidFill>
                          <a:latin typeface="+mn-lt"/>
                          <a:ea typeface="Verdana"/>
                          <a:cs typeface="Verdana"/>
                        </a:rPr>
                        <a:t>⁴</a:t>
                      </a:r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14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ysClr val="windowText" lastClr="000000"/>
                          </a:solidFill>
                        </a:rPr>
                        <a:t>Tempo</a:t>
                      </a:r>
                      <a:endParaRPr lang="pt-BR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2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622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ysClr val="windowText" lastClr="000000"/>
                          </a:solidFill>
                        </a:rPr>
                        <a:t>Espaço</a:t>
                      </a:r>
                      <a:endParaRPr lang="pt-BR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2176893" y="3336298"/>
          <a:ext cx="639567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2" name="Equation" r:id="rId3" imgW="507960" imgH="228600" progId="Equation.3">
                  <p:embed/>
                </p:oleObj>
              </mc:Choice>
              <mc:Fallback>
                <p:oleObj name="Equation" r:id="rId3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893" y="3336298"/>
                        <a:ext cx="639567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2179703" y="3637501"/>
          <a:ext cx="63976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3" name="Equation" r:id="rId5" imgW="507960" imgH="228600" progId="Equation.3">
                  <p:embed/>
                </p:oleObj>
              </mc:Choice>
              <mc:Fallback>
                <p:oleObj name="Equation" r:id="rId5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703" y="3637501"/>
                        <a:ext cx="63976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2958348" y="3315031"/>
          <a:ext cx="930067" cy="310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4" name="Equation" r:id="rId6" imgW="685800" imgH="228600" progId="Equation.3">
                  <p:embed/>
                </p:oleObj>
              </mc:Choice>
              <mc:Fallback>
                <p:oleObj name="Equation" r:id="rId6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348" y="3315031"/>
                        <a:ext cx="930067" cy="3104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2966558" y="3621906"/>
          <a:ext cx="92868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5" name="Equation" r:id="rId8" imgW="685800" imgH="228600" progId="Equation.3">
                  <p:embed/>
                </p:oleObj>
              </mc:Choice>
              <mc:Fallback>
                <p:oleObj name="Equation" r:id="rId8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6558" y="3621906"/>
                        <a:ext cx="928688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4332288" y="3344474"/>
          <a:ext cx="54451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6" name="Equation" r:id="rId9" imgW="431640" imgH="228600" progId="Equation.3">
                  <p:embed/>
                </p:oleObj>
              </mc:Choice>
              <mc:Fallback>
                <p:oleObj name="Equation" r:id="rId9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3344474"/>
                        <a:ext cx="544512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4310277" y="3675616"/>
          <a:ext cx="56038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7" name="Equation" r:id="rId11" imgW="444240" imgH="203040" progId="Equation.3">
                  <p:embed/>
                </p:oleObj>
              </mc:Choice>
              <mc:Fallback>
                <p:oleObj name="Equation" r:id="rId11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277" y="3675616"/>
                        <a:ext cx="560388" cy="25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5867400" y="3323837"/>
          <a:ext cx="528638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8" name="Equation" r:id="rId13" imgW="419040" imgH="228600" progId="Equation.3">
                  <p:embed/>
                </p:oleObj>
              </mc:Choice>
              <mc:Fallback>
                <p:oleObj name="Equation" r:id="rId13" imgW="419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323837"/>
                        <a:ext cx="528638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5" name="Object 9"/>
          <p:cNvGraphicFramePr>
            <a:graphicFrameLocks noChangeAspect="1"/>
          </p:cNvGraphicFramePr>
          <p:nvPr/>
        </p:nvGraphicFramePr>
        <p:xfrm>
          <a:off x="5873750" y="3641337"/>
          <a:ext cx="544513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9" name="Equation" r:id="rId15" imgW="431640" imgH="203040" progId="Equation.3">
                  <p:embed/>
                </p:oleObj>
              </mc:Choice>
              <mc:Fallback>
                <p:oleObj name="Equation" r:id="rId1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0" y="3641337"/>
                        <a:ext cx="544513" cy="255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6" name="Object 10"/>
          <p:cNvGraphicFramePr>
            <a:graphicFrameLocks noChangeAspect="1"/>
          </p:cNvGraphicFramePr>
          <p:nvPr/>
        </p:nvGraphicFramePr>
        <p:xfrm>
          <a:off x="7400925" y="3323837"/>
          <a:ext cx="64135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10" name="Equation" r:id="rId17" imgW="507960" imgH="228600" progId="Equation.3">
                  <p:embed/>
                </p:oleObj>
              </mc:Choice>
              <mc:Fallback>
                <p:oleObj name="Equation" r:id="rId17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25" y="3323837"/>
                        <a:ext cx="641350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7" name="Object 11"/>
          <p:cNvGraphicFramePr>
            <a:graphicFrameLocks noChangeAspect="1"/>
          </p:cNvGraphicFramePr>
          <p:nvPr/>
        </p:nvGraphicFramePr>
        <p:xfrm>
          <a:off x="7404165" y="3635434"/>
          <a:ext cx="64135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11" name="Equation" r:id="rId19" imgW="507960" imgH="228600" progId="Equation.3">
                  <p:embed/>
                </p:oleObj>
              </mc:Choice>
              <mc:Fallback>
                <p:oleObj name="Equation" r:id="rId19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4165" y="3635434"/>
                        <a:ext cx="641350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99592" y="4293096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200" i="1" dirty="0" smtClean="0">
                <a:solidFill>
                  <a:schemeClr val="bg2"/>
                </a:solidFill>
                <a:latin typeface="+mj-lt"/>
              </a:rPr>
              <a:t>b</a:t>
            </a:r>
            <a:r>
              <a:rPr lang="pt-BR" sz="1200" dirty="0" smtClean="0">
                <a:solidFill>
                  <a:schemeClr val="bg2"/>
                </a:solidFill>
                <a:latin typeface="+mj-lt"/>
              </a:rPr>
              <a:t> = fator de folhas por nó.</a:t>
            </a:r>
          </a:p>
          <a:p>
            <a:pPr algn="l"/>
            <a:r>
              <a:rPr lang="pt-BR" sz="1200" i="1" dirty="0" smtClean="0">
                <a:solidFill>
                  <a:schemeClr val="bg2"/>
                </a:solidFill>
                <a:latin typeface="+mj-lt"/>
              </a:rPr>
              <a:t>d </a:t>
            </a:r>
            <a:r>
              <a:rPr lang="pt-BR" sz="1200" dirty="0" smtClean="0">
                <a:solidFill>
                  <a:schemeClr val="bg2"/>
                </a:solidFill>
                <a:latin typeface="+mj-lt"/>
              </a:rPr>
              <a:t>= profundidade da solução mais profunda.</a:t>
            </a:r>
          </a:p>
          <a:p>
            <a:pPr algn="l"/>
            <a:r>
              <a:rPr lang="pt-BR" sz="1200" i="1" dirty="0" smtClean="0">
                <a:solidFill>
                  <a:schemeClr val="bg2"/>
                </a:solidFill>
                <a:latin typeface="+mj-lt"/>
              </a:rPr>
              <a:t>m </a:t>
            </a:r>
            <a:r>
              <a:rPr lang="pt-BR" sz="1200" dirty="0" smtClean="0">
                <a:solidFill>
                  <a:schemeClr val="bg2"/>
                </a:solidFill>
                <a:latin typeface="+mj-lt"/>
              </a:rPr>
              <a:t>= profundidade máxima da árvore.</a:t>
            </a:r>
          </a:p>
          <a:p>
            <a:pPr algn="l"/>
            <a:r>
              <a:rPr lang="pt-BR" sz="1200" dirty="0" smtClean="0">
                <a:solidFill>
                  <a:schemeClr val="bg2"/>
                </a:solidFill>
                <a:latin typeface="+mj-lt"/>
              </a:rPr>
              <a:t>¹ completo se </a:t>
            </a:r>
            <a:r>
              <a:rPr lang="pt-BR" sz="1200" i="1" dirty="0" smtClean="0">
                <a:solidFill>
                  <a:schemeClr val="bg2"/>
                </a:solidFill>
                <a:latin typeface="+mj-lt"/>
              </a:rPr>
              <a:t>b</a:t>
            </a:r>
            <a:r>
              <a:rPr lang="pt-BR" sz="1200" dirty="0" smtClean="0">
                <a:solidFill>
                  <a:schemeClr val="bg2"/>
                </a:solidFill>
                <a:latin typeface="+mj-lt"/>
              </a:rPr>
              <a:t>  for finito.    </a:t>
            </a:r>
          </a:p>
          <a:p>
            <a:pPr algn="l"/>
            <a:r>
              <a:rPr lang="pt-BR" sz="1200" dirty="0" smtClean="0">
                <a:solidFill>
                  <a:schemeClr val="bg2"/>
                </a:solidFill>
                <a:latin typeface="+mj-lt"/>
              </a:rPr>
              <a:t>² completo se o custo de todos os passos for positivo.    </a:t>
            </a:r>
          </a:p>
          <a:p>
            <a:pPr algn="l"/>
            <a:r>
              <a:rPr lang="pt-BR" sz="1200" dirty="0" smtClean="0">
                <a:solidFill>
                  <a:schemeClr val="bg2"/>
                </a:solidFill>
                <a:latin typeface="+mj-lt"/>
              </a:rPr>
              <a:t>³ ótimo se o custo de todos os passos for idêntico.</a:t>
            </a:r>
          </a:p>
          <a:p>
            <a:pPr algn="l"/>
            <a:r>
              <a:rPr lang="pt-BR" sz="1200" dirty="0" smtClean="0">
                <a:solidFill>
                  <a:schemeClr val="bg2"/>
                </a:solidFill>
                <a:latin typeface="+mj-lt"/>
                <a:ea typeface="Verdana"/>
                <a:cs typeface="Verdana"/>
              </a:rPr>
              <a:t>⁴ se ambas as direções usarem busca em largura.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065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Como evitar estados repetidos?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Estados repetidos sempre vão ocorrer em problema onde os estados são reversíveis.</a:t>
            </a:r>
          </a:p>
          <a:p>
            <a:endParaRPr lang="pt-BR" sz="2400" dirty="0" smtClean="0"/>
          </a:p>
          <a:p>
            <a:r>
              <a:rPr lang="pt-BR" sz="2400" dirty="0" smtClean="0"/>
              <a:t>Como evitar?</a:t>
            </a:r>
          </a:p>
          <a:p>
            <a:pPr lvl="1"/>
            <a:r>
              <a:rPr lang="pt-BR" sz="2000" dirty="0" smtClean="0"/>
              <a:t>Não retornar ao estado “pai”.</a:t>
            </a:r>
          </a:p>
          <a:p>
            <a:pPr lvl="1"/>
            <a:r>
              <a:rPr lang="pt-BR" sz="2000" dirty="0" smtClean="0"/>
              <a:t>Não retorna a um ancestral.</a:t>
            </a:r>
          </a:p>
          <a:p>
            <a:pPr lvl="1"/>
            <a:r>
              <a:rPr lang="pt-BR" sz="2000" dirty="0" smtClean="0"/>
              <a:t>Não gerar qualquer estado que já tenha sido criado antes (em qualquer ramo).</a:t>
            </a:r>
          </a:p>
          <a:p>
            <a:pPr lvl="2"/>
            <a:r>
              <a:rPr lang="pt-BR" sz="1600" dirty="0" smtClean="0"/>
              <a:t>Requer que todos os estados gerados permaneçam na memória.</a:t>
            </a:r>
          </a:p>
          <a:p>
            <a:pPr lvl="1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022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Heurística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Algoritmos de Busca Heurística:</a:t>
            </a:r>
          </a:p>
          <a:p>
            <a:pPr lvl="1"/>
            <a:r>
              <a:rPr lang="pt-BR" sz="2400" dirty="0" smtClean="0"/>
              <a:t>Busca Gulosa</a:t>
            </a:r>
          </a:p>
          <a:p>
            <a:pPr lvl="1"/>
            <a:r>
              <a:rPr lang="pt-BR" sz="2400" dirty="0" smtClean="0"/>
              <a:t>A* </a:t>
            </a:r>
          </a:p>
          <a:p>
            <a:pPr lvl="1"/>
            <a:endParaRPr lang="pt-BR" sz="2400" dirty="0" smtClean="0"/>
          </a:p>
          <a:p>
            <a:r>
              <a:rPr lang="pt-BR" sz="2400" dirty="0" smtClean="0"/>
              <a:t>A busca heurística leva em conta o </a:t>
            </a:r>
            <a:r>
              <a:rPr lang="pt-BR" sz="2400" b="1" dirty="0" smtClean="0"/>
              <a:t>objetivo</a:t>
            </a:r>
            <a:r>
              <a:rPr lang="pt-BR" sz="2400" dirty="0" smtClean="0"/>
              <a:t> para decidir qual caminho escolher.</a:t>
            </a:r>
          </a:p>
          <a:p>
            <a:endParaRPr lang="pt-BR" sz="2400" dirty="0" smtClean="0"/>
          </a:p>
          <a:p>
            <a:r>
              <a:rPr lang="pt-BR" sz="2400" dirty="0" smtClean="0"/>
              <a:t>Conhecimento extra sobre o problema é utilizado para </a:t>
            </a:r>
            <a:r>
              <a:rPr lang="pt-BR" sz="2400" b="1" dirty="0" smtClean="0"/>
              <a:t>guiar o processo de busca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6872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Heurística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dirty="0" smtClean="0"/>
              <a:t>Como encontrar um barco perdido?</a:t>
            </a:r>
          </a:p>
          <a:p>
            <a:endParaRPr lang="pt-BR" sz="2400" dirty="0" smtClean="0"/>
          </a:p>
          <a:p>
            <a:pPr lvl="1"/>
            <a:r>
              <a:rPr lang="pt-BR" sz="2000" b="1" dirty="0" smtClean="0"/>
              <a:t>Busca Cega </a:t>
            </a:r>
            <a:r>
              <a:rPr lang="pt-BR" sz="2000" dirty="0" smtClean="0"/>
              <a:t>-&gt; Procura no oceano inteiro.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b="1" dirty="0" smtClean="0"/>
              <a:t>Buca Heurística </a:t>
            </a:r>
            <a:r>
              <a:rPr lang="pt-BR" sz="2000" dirty="0" smtClean="0"/>
              <a:t>-&gt; Procura utilizando informações relativas ao problema. Ex: correntes marítimas, vento, etc.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776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Heurística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Função Heurística </a:t>
            </a:r>
            <a:r>
              <a:rPr lang="pt-BR" sz="2800" dirty="0" smtClean="0"/>
              <a:t>(</a:t>
            </a:r>
            <a:r>
              <a:rPr lang="pt-BR" sz="2800" i="1" dirty="0" smtClean="0"/>
              <a:t>h</a:t>
            </a:r>
            <a:r>
              <a:rPr lang="pt-BR" sz="2800" dirty="0" smtClean="0"/>
              <a:t>) </a:t>
            </a:r>
          </a:p>
          <a:p>
            <a:pPr lvl="1"/>
            <a:r>
              <a:rPr lang="pt-BR" sz="2400" dirty="0" smtClean="0"/>
              <a:t>Estima o custo do caminho mais barato do estado atual até  o estado final mais próximo.</a:t>
            </a:r>
          </a:p>
          <a:p>
            <a:pPr lvl="1"/>
            <a:r>
              <a:rPr lang="pt-BR" sz="2400" dirty="0" smtClean="0"/>
              <a:t>São específicas para cada problema.</a:t>
            </a:r>
          </a:p>
          <a:p>
            <a:pPr lvl="1"/>
            <a:endParaRPr lang="pt-BR" sz="2400" dirty="0" smtClean="0"/>
          </a:p>
          <a:p>
            <a:r>
              <a:rPr lang="pt-BR" sz="2800" b="1" dirty="0" smtClean="0"/>
              <a:t>Exemplo:</a:t>
            </a:r>
          </a:p>
          <a:p>
            <a:pPr lvl="1"/>
            <a:r>
              <a:rPr lang="pt-BR" sz="2400" dirty="0" smtClean="0"/>
              <a:t>Encontrar a rota mais curta entre duas cidades:</a:t>
            </a:r>
          </a:p>
          <a:p>
            <a:pPr lvl="2"/>
            <a:r>
              <a:rPr lang="pt-BR" sz="2000" i="1" dirty="0" smtClean="0"/>
              <a:t>h</a:t>
            </a:r>
            <a:r>
              <a:rPr lang="pt-BR" sz="2000" dirty="0" smtClean="0"/>
              <a:t>(</a:t>
            </a:r>
            <a:r>
              <a:rPr lang="pt-BR" sz="2000" i="1" dirty="0" smtClean="0"/>
              <a:t>n</a:t>
            </a:r>
            <a:r>
              <a:rPr lang="pt-BR" sz="2000" dirty="0" smtClean="0"/>
              <a:t>) = distância em linha reta direta entre o nó </a:t>
            </a:r>
            <a:r>
              <a:rPr lang="pt-BR" sz="2000" i="1" dirty="0" smtClean="0"/>
              <a:t>n</a:t>
            </a:r>
            <a:r>
              <a:rPr lang="pt-BR" sz="2000" dirty="0" smtClean="0"/>
              <a:t> e o nó final.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357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Gulosa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Estratégia: </a:t>
            </a:r>
          </a:p>
          <a:p>
            <a:pPr lvl="1"/>
            <a:r>
              <a:rPr lang="pt-BR" sz="2000" dirty="0" smtClean="0"/>
              <a:t>Expande os nós que se encontram mais próximos do objetivo (uma linha reta conectando os dois pontos no caso de distancias), desta maneira é provável que a busca encontre uma solução rapidamente.</a:t>
            </a:r>
          </a:p>
          <a:p>
            <a:pPr lvl="1"/>
            <a:endParaRPr lang="pt-BR" b="1" dirty="0" smtClean="0"/>
          </a:p>
          <a:p>
            <a:r>
              <a:rPr lang="pt-BR" sz="2000" dirty="0" smtClean="0"/>
              <a:t>A implementação do algoritmo se assemelha ao utilizado na busca cega, entre tanto utiliza-se uma função heurística para decidir qual o nó deve ser expandido.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801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do Problema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A </a:t>
            </a:r>
            <a:r>
              <a:rPr lang="pt-BR" sz="2400" b="1" dirty="0" smtClean="0"/>
              <a:t>definição do problema </a:t>
            </a:r>
            <a:r>
              <a:rPr lang="pt-BR" sz="2400" dirty="0" smtClean="0"/>
              <a:t>é a primeira e mais importante etapa do processo de resolução de problemas de inteligência artificial por meio de buscas.</a:t>
            </a:r>
          </a:p>
          <a:p>
            <a:endParaRPr lang="en-US" sz="2400" dirty="0" smtClean="0"/>
          </a:p>
          <a:p>
            <a:r>
              <a:rPr lang="pt-BR" sz="2400" dirty="0" smtClean="0"/>
              <a:t>Consiste em analisar o </a:t>
            </a:r>
            <a:r>
              <a:rPr lang="pt-BR" sz="2400" b="1" dirty="0" smtClean="0"/>
              <a:t>espaço de possibilidades</a:t>
            </a:r>
            <a:r>
              <a:rPr lang="pt-BR" sz="2400" dirty="0" smtClean="0"/>
              <a:t> de resolução do problema, encontrar </a:t>
            </a:r>
            <a:r>
              <a:rPr lang="pt-BR" sz="2400" dirty="0" err="1" smtClean="0"/>
              <a:t>sequências</a:t>
            </a:r>
            <a:r>
              <a:rPr lang="pt-BR" sz="2400" dirty="0" smtClean="0"/>
              <a:t> de ações que levem a um objetivo desejado.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Gulosa</a:t>
            </a:r>
            <a:endParaRPr lang="pt-B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92080" y="3284984"/>
          <a:ext cx="2880321" cy="2605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253"/>
                <a:gridCol w="443126"/>
                <a:gridCol w="1118894"/>
                <a:gridCol w="432048"/>
              </a:tblGrid>
              <a:tr h="242146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chemeClr val="bg2"/>
                          </a:solidFill>
                        </a:rPr>
                        <a:t>Arad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chemeClr val="bg2"/>
                          </a:solidFill>
                        </a:rPr>
                        <a:t>366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chemeClr val="bg2"/>
                          </a:solidFill>
                        </a:rPr>
                        <a:t>Mehadia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chemeClr val="bg2"/>
                          </a:solidFill>
                        </a:rPr>
                        <a:t>241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Bucharest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 smtClean="0"/>
                        <a:t>0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chemeClr val="bg2"/>
                          </a:solidFill>
                        </a:rPr>
                        <a:t>Neamt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chemeClr val="bg2"/>
                          </a:solidFill>
                        </a:rPr>
                        <a:t>234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Craiova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160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Oradea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380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Drobeta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242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Pitesti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100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872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Eforie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161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Rimnicu Vilcea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193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Fagaras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176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Sibiu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253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Giurgiu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77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Timisoara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329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Iasi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226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Vaslui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199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Lugoj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244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Zerind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374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Hirsova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151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Urziceni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80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67893" y="1772816"/>
            <a:ext cx="576064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Arad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2852936"/>
            <a:ext cx="648072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Sibiu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2852936"/>
            <a:ext cx="1080120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Timissoara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5896" y="2852936"/>
            <a:ext cx="720080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Zerind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1661" y="3861048"/>
            <a:ext cx="792088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Fagaras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3371" y="3861048"/>
            <a:ext cx="576064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Arad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7874" y="3861048"/>
            <a:ext cx="792088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Oradea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45986" y="3861048"/>
            <a:ext cx="1296144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Rimnicu Vilcea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69720" y="4941168"/>
            <a:ext cx="576064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Sibiu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33816" y="4941168"/>
            <a:ext cx="973790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Bucharest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9" name="Straight Arrow Connector 18"/>
          <p:cNvCxnSpPr>
            <a:stCxn id="8" idx="2"/>
            <a:endCxn id="9" idx="0"/>
          </p:cNvCxnSpPr>
          <p:nvPr/>
        </p:nvCxnSpPr>
        <p:spPr bwMode="auto">
          <a:xfrm rot="5400000">
            <a:off x="2062991" y="1960001"/>
            <a:ext cx="773653" cy="101221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8" idx="2"/>
            <a:endCxn id="10" idx="0"/>
          </p:cNvCxnSpPr>
          <p:nvPr/>
        </p:nvCxnSpPr>
        <p:spPr bwMode="auto">
          <a:xfrm rot="5400000">
            <a:off x="2567047" y="2464057"/>
            <a:ext cx="773653" cy="41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8" idx="2"/>
            <a:endCxn id="11" idx="0"/>
          </p:cNvCxnSpPr>
          <p:nvPr/>
        </p:nvCxnSpPr>
        <p:spPr bwMode="auto">
          <a:xfrm rot="16200000" flipH="1">
            <a:off x="3089104" y="1946103"/>
            <a:ext cx="773653" cy="104001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9" idx="2"/>
            <a:endCxn id="13" idx="0"/>
          </p:cNvCxnSpPr>
          <p:nvPr/>
        </p:nvCxnSpPr>
        <p:spPr bwMode="auto">
          <a:xfrm rot="5400000">
            <a:off x="1181734" y="3099073"/>
            <a:ext cx="701645" cy="8223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9" idx="2"/>
            <a:endCxn id="12" idx="0"/>
          </p:cNvCxnSpPr>
          <p:nvPr/>
        </p:nvCxnSpPr>
        <p:spPr bwMode="auto">
          <a:xfrm rot="16200000" flipH="1">
            <a:off x="1599884" y="3503226"/>
            <a:ext cx="701645" cy="1399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9" idx="2"/>
            <a:endCxn id="14" idx="0"/>
          </p:cNvCxnSpPr>
          <p:nvPr/>
        </p:nvCxnSpPr>
        <p:spPr bwMode="auto">
          <a:xfrm rot="16200000" flipH="1">
            <a:off x="2087991" y="3015120"/>
            <a:ext cx="701645" cy="99021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9" idx="2"/>
            <a:endCxn id="15" idx="0"/>
          </p:cNvCxnSpPr>
          <p:nvPr/>
        </p:nvCxnSpPr>
        <p:spPr bwMode="auto">
          <a:xfrm rot="16200000" flipH="1">
            <a:off x="2718061" y="2385050"/>
            <a:ext cx="701645" cy="225035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12" idx="2"/>
            <a:endCxn id="16" idx="0"/>
          </p:cNvCxnSpPr>
          <p:nvPr/>
        </p:nvCxnSpPr>
        <p:spPr bwMode="auto">
          <a:xfrm rot="5400000">
            <a:off x="1270903" y="4254365"/>
            <a:ext cx="773653" cy="59995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12" idx="2"/>
            <a:endCxn id="17" idx="0"/>
          </p:cNvCxnSpPr>
          <p:nvPr/>
        </p:nvCxnSpPr>
        <p:spPr bwMode="auto">
          <a:xfrm rot="16200000" flipH="1">
            <a:off x="1802382" y="4322838"/>
            <a:ext cx="773653" cy="46300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3979" y="1516683"/>
            <a:ext cx="2808312" cy="172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 bwMode="auto">
          <a:xfrm>
            <a:off x="5302713" y="3295617"/>
            <a:ext cx="1296144" cy="21602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629752" y="4581128"/>
            <a:ext cx="1542648" cy="252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292080" y="4581128"/>
            <a:ext cx="1296144" cy="252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299700" y="3527296"/>
            <a:ext cx="1296144" cy="252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59496" y="3125728"/>
            <a:ext cx="401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253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64179" y="3125728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329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06963" y="3122300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374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60752" y="2060848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366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10640" y="4138032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366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22656" y="4138032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176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26844" y="4122792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380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99364" y="4126220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193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38476" y="5213960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263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71299" y="5202912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0</a:t>
            </a:r>
            <a:endParaRPr lang="pt-BR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47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7" grpId="0"/>
      <p:bldP spid="37" grpId="1"/>
      <p:bldP spid="39" grpId="0"/>
      <p:bldP spid="39" grpId="1"/>
      <p:bldP spid="40" grpId="0"/>
      <p:bldP spid="40" grpId="1"/>
      <p:bldP spid="41" grpId="0"/>
      <p:bldP spid="42" grpId="0"/>
      <p:bldP spid="42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Gulosa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dirty="0" smtClean="0"/>
              <a:t>Ir de Iasi para Fagaras?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76872"/>
            <a:ext cx="562590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 bwMode="auto">
          <a:xfrm>
            <a:off x="6228184" y="2965053"/>
            <a:ext cx="216024" cy="21602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459883" y="3583649"/>
            <a:ext cx="216024" cy="21602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0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A*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Estratégia: </a:t>
            </a:r>
          </a:p>
          <a:p>
            <a:pPr lvl="1"/>
            <a:r>
              <a:rPr lang="pt-BR" sz="2000" dirty="0" smtClean="0"/>
              <a:t>Combina o custo do caminho </a:t>
            </a:r>
            <a:r>
              <a:rPr lang="pt-BR" sz="2000" i="1" dirty="0" smtClean="0"/>
              <a:t>g</a:t>
            </a:r>
            <a:r>
              <a:rPr lang="pt-BR" sz="2000" dirty="0" smtClean="0"/>
              <a:t>(</a:t>
            </a:r>
            <a:r>
              <a:rPr lang="pt-BR" sz="2000" i="1" dirty="0" smtClean="0"/>
              <a:t>n</a:t>
            </a:r>
            <a:r>
              <a:rPr lang="pt-BR" sz="2000" dirty="0" smtClean="0"/>
              <a:t>) com o valor da heurística </a:t>
            </a:r>
            <a:r>
              <a:rPr lang="pt-BR" sz="2000" i="1" dirty="0" smtClean="0"/>
              <a:t>h</a:t>
            </a:r>
            <a:r>
              <a:rPr lang="pt-BR" sz="2000" dirty="0" smtClean="0"/>
              <a:t>(</a:t>
            </a:r>
            <a:r>
              <a:rPr lang="pt-BR" sz="2000" i="1" dirty="0" smtClean="0"/>
              <a:t>n</a:t>
            </a:r>
            <a:r>
              <a:rPr lang="pt-BR" sz="2000" dirty="0" smtClean="0"/>
              <a:t>)</a:t>
            </a:r>
          </a:p>
          <a:p>
            <a:pPr lvl="1"/>
            <a:r>
              <a:rPr lang="pt-BR" sz="2000" i="1" dirty="0" smtClean="0"/>
              <a:t>g</a:t>
            </a:r>
            <a:r>
              <a:rPr lang="pt-BR" sz="2000" dirty="0" smtClean="0"/>
              <a:t>(</a:t>
            </a:r>
            <a:r>
              <a:rPr lang="pt-BR" sz="2000" i="1" dirty="0" smtClean="0"/>
              <a:t>n</a:t>
            </a:r>
            <a:r>
              <a:rPr lang="pt-BR" sz="2000" dirty="0" smtClean="0"/>
              <a:t>) = custo do caminho do nó inicial até o nó </a:t>
            </a:r>
            <a:r>
              <a:rPr lang="pt-BR" sz="2000" i="1" dirty="0" smtClean="0"/>
              <a:t>n</a:t>
            </a:r>
          </a:p>
          <a:p>
            <a:pPr lvl="1"/>
            <a:r>
              <a:rPr lang="pt-BR" sz="2000" i="1" dirty="0" smtClean="0"/>
              <a:t>h</a:t>
            </a:r>
            <a:r>
              <a:rPr lang="pt-BR" sz="2000" dirty="0" smtClean="0"/>
              <a:t>(</a:t>
            </a:r>
            <a:r>
              <a:rPr lang="pt-BR" sz="2000" i="1" dirty="0" smtClean="0"/>
              <a:t>n</a:t>
            </a:r>
            <a:r>
              <a:rPr lang="pt-BR" sz="2000" dirty="0" smtClean="0"/>
              <a:t>) = valor da heurística do nó </a:t>
            </a:r>
            <a:r>
              <a:rPr lang="pt-BR" sz="2000" i="1" dirty="0" smtClean="0"/>
              <a:t>n</a:t>
            </a:r>
            <a:r>
              <a:rPr lang="pt-BR" sz="2000" dirty="0" smtClean="0"/>
              <a:t> até um nó objetivo (distancia em linha reta no caso de distancias espaciais)</a:t>
            </a:r>
          </a:p>
          <a:p>
            <a:pPr lvl="1"/>
            <a:r>
              <a:rPr lang="pt-BR" sz="2000" i="1" dirty="0" smtClean="0"/>
              <a:t>f</a:t>
            </a:r>
            <a:r>
              <a:rPr lang="pt-BR" sz="2000" dirty="0" smtClean="0"/>
              <a:t>(</a:t>
            </a:r>
            <a:r>
              <a:rPr lang="pt-BR" sz="2000" i="1" dirty="0" smtClean="0"/>
              <a:t>n</a:t>
            </a:r>
            <a:r>
              <a:rPr lang="pt-BR" sz="2000" dirty="0" smtClean="0"/>
              <a:t>) = </a:t>
            </a:r>
            <a:r>
              <a:rPr lang="pt-BR" sz="2000" i="1" dirty="0" smtClean="0"/>
              <a:t>g</a:t>
            </a:r>
            <a:r>
              <a:rPr lang="pt-BR" sz="2000" dirty="0" smtClean="0"/>
              <a:t>(</a:t>
            </a:r>
            <a:r>
              <a:rPr lang="pt-BR" sz="2000" i="1" dirty="0" smtClean="0"/>
              <a:t>n</a:t>
            </a:r>
            <a:r>
              <a:rPr lang="pt-BR" sz="2000" dirty="0" smtClean="0"/>
              <a:t>) + </a:t>
            </a:r>
            <a:r>
              <a:rPr lang="pt-BR" sz="2000" i="1" dirty="0" smtClean="0"/>
              <a:t>h</a:t>
            </a:r>
            <a:r>
              <a:rPr lang="pt-BR" sz="2000" dirty="0" smtClean="0"/>
              <a:t>(</a:t>
            </a:r>
            <a:r>
              <a:rPr lang="pt-BR" sz="2000" i="1" dirty="0" smtClean="0"/>
              <a:t>n</a:t>
            </a:r>
            <a:r>
              <a:rPr lang="pt-BR" sz="2000" dirty="0" smtClean="0"/>
              <a:t>)</a:t>
            </a:r>
          </a:p>
          <a:p>
            <a:endParaRPr lang="pt-BR" dirty="0" smtClean="0"/>
          </a:p>
          <a:p>
            <a:r>
              <a:rPr lang="pt-BR" sz="2400" b="1" dirty="0" smtClean="0"/>
              <a:t>É a técnica de busca mais utilizada.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12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A*</a:t>
            </a:r>
            <a:endParaRPr lang="pt-B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36095" y="3284984"/>
          <a:ext cx="2880321" cy="2605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253"/>
                <a:gridCol w="443126"/>
                <a:gridCol w="1118894"/>
                <a:gridCol w="432048"/>
              </a:tblGrid>
              <a:tr h="242146"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chemeClr val="bg2"/>
                          </a:solidFill>
                        </a:rPr>
                        <a:t>Arad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chemeClr val="bg2"/>
                          </a:solidFill>
                        </a:rPr>
                        <a:t>366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chemeClr val="bg2"/>
                          </a:solidFill>
                        </a:rPr>
                        <a:t>Mehadia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chemeClr val="bg2"/>
                          </a:solidFill>
                        </a:rPr>
                        <a:t>241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Bucharest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 smtClean="0"/>
                        <a:t>0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chemeClr val="bg2"/>
                          </a:solidFill>
                        </a:rPr>
                        <a:t>Neamt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 smtClean="0">
                          <a:solidFill>
                            <a:schemeClr val="bg2"/>
                          </a:solidFill>
                        </a:rPr>
                        <a:t>234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Craiova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160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Oradea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380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Drobeta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242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Pitesti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100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872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Eforie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161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Rimnicu Vilcea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193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Fagaras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176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Sibiu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253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Giurgiu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77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Timisoara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329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Iasi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226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Vaslui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199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Lugoj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244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Zerind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374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1323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Hirsova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151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Urziceni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bg2"/>
                          </a:solidFill>
                        </a:rPr>
                        <a:t>80 </a:t>
                      </a:r>
                      <a:endParaRPr lang="pt-BR" sz="1000" b="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893" y="1605111"/>
            <a:ext cx="576064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Arad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2397199"/>
            <a:ext cx="648072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Sibiu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2397199"/>
            <a:ext cx="1080120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Timissoara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6" y="2397199"/>
            <a:ext cx="720080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Zerind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1661" y="3261295"/>
            <a:ext cx="792088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Fagaras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3371" y="3261295"/>
            <a:ext cx="576064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Arad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37874" y="3261295"/>
            <a:ext cx="792088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Oradea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5986" y="3261295"/>
            <a:ext cx="1296144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Rimnicu Vilcea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4616" y="4178964"/>
            <a:ext cx="576064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Sibiu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88712" y="4178964"/>
            <a:ext cx="973790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Bucharest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 bwMode="auto">
          <a:xfrm rot="5400000">
            <a:off x="2207007" y="1648280"/>
            <a:ext cx="485621" cy="101221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2"/>
            <a:endCxn id="7" idx="0"/>
          </p:cNvCxnSpPr>
          <p:nvPr/>
        </p:nvCxnSpPr>
        <p:spPr bwMode="auto">
          <a:xfrm rot="5400000">
            <a:off x="2711063" y="2152336"/>
            <a:ext cx="485621" cy="41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5" idx="2"/>
            <a:endCxn id="8" idx="0"/>
          </p:cNvCxnSpPr>
          <p:nvPr/>
        </p:nvCxnSpPr>
        <p:spPr bwMode="auto">
          <a:xfrm rot="16200000" flipH="1">
            <a:off x="3233120" y="1634382"/>
            <a:ext cx="485621" cy="104001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6" idx="2"/>
            <a:endCxn id="10" idx="0"/>
          </p:cNvCxnSpPr>
          <p:nvPr/>
        </p:nvCxnSpPr>
        <p:spPr bwMode="auto">
          <a:xfrm rot="5400000">
            <a:off x="1253742" y="2571328"/>
            <a:ext cx="557629" cy="8223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6" idx="2"/>
            <a:endCxn id="9" idx="0"/>
          </p:cNvCxnSpPr>
          <p:nvPr/>
        </p:nvCxnSpPr>
        <p:spPr bwMode="auto">
          <a:xfrm rot="16200000" flipH="1">
            <a:off x="1671892" y="2975481"/>
            <a:ext cx="557629" cy="1399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2"/>
            <a:endCxn id="11" idx="0"/>
          </p:cNvCxnSpPr>
          <p:nvPr/>
        </p:nvCxnSpPr>
        <p:spPr bwMode="auto">
          <a:xfrm rot="16200000" flipH="1">
            <a:off x="2159999" y="2487375"/>
            <a:ext cx="557629" cy="99021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6" idx="2"/>
            <a:endCxn id="12" idx="0"/>
          </p:cNvCxnSpPr>
          <p:nvPr/>
        </p:nvCxnSpPr>
        <p:spPr bwMode="auto">
          <a:xfrm rot="16200000" flipH="1">
            <a:off x="2790069" y="1857305"/>
            <a:ext cx="557629" cy="225035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9" idx="2"/>
            <a:endCxn id="13" idx="0"/>
          </p:cNvCxnSpPr>
          <p:nvPr/>
        </p:nvCxnSpPr>
        <p:spPr bwMode="auto">
          <a:xfrm rot="5400000">
            <a:off x="1129576" y="3350835"/>
            <a:ext cx="611202" cy="104505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9" idx="2"/>
            <a:endCxn id="14" idx="0"/>
          </p:cNvCxnSpPr>
          <p:nvPr/>
        </p:nvCxnSpPr>
        <p:spPr bwMode="auto">
          <a:xfrm rot="16200000" flipH="1">
            <a:off x="1661055" y="3864412"/>
            <a:ext cx="611202" cy="17902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9676" y="1516683"/>
            <a:ext cx="2808312" cy="172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2600190" y="4189597"/>
            <a:ext cx="792088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Craiova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23781" y="4189597"/>
            <a:ext cx="747674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Pitesti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21801" y="4197399"/>
            <a:ext cx="576064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Sibiu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28" name="Straight Arrow Connector 27"/>
          <p:cNvCxnSpPr>
            <a:stCxn id="12" idx="2"/>
            <a:endCxn id="25" idx="0"/>
          </p:cNvCxnSpPr>
          <p:nvPr/>
        </p:nvCxnSpPr>
        <p:spPr bwMode="auto">
          <a:xfrm rot="5400000">
            <a:off x="3284229" y="3279767"/>
            <a:ext cx="621835" cy="119782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2" idx="2"/>
            <a:endCxn id="26" idx="0"/>
          </p:cNvCxnSpPr>
          <p:nvPr/>
        </p:nvCxnSpPr>
        <p:spPr bwMode="auto">
          <a:xfrm rot="5400000">
            <a:off x="3784921" y="3780459"/>
            <a:ext cx="621835" cy="19644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12" idx="2"/>
            <a:endCxn id="27" idx="0"/>
          </p:cNvCxnSpPr>
          <p:nvPr/>
        </p:nvCxnSpPr>
        <p:spPr bwMode="auto">
          <a:xfrm rot="16200000" flipH="1">
            <a:off x="4237127" y="3524692"/>
            <a:ext cx="629637" cy="71577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922987" y="5144136"/>
            <a:ext cx="1296144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Rimnicu Vilcea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75405" y="5133503"/>
            <a:ext cx="973790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Bucharest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86883" y="5144136"/>
            <a:ext cx="792088" cy="306467"/>
          </a:xfrm>
          <a:prstGeom prst="round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  <a:latin typeface="+mj-lt"/>
              </a:rPr>
              <a:t>Craiova</a:t>
            </a:r>
            <a:endParaRPr lang="pt-BR" sz="12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40" name="Straight Arrow Connector 39"/>
          <p:cNvCxnSpPr>
            <a:stCxn id="26" idx="2"/>
            <a:endCxn id="38" idx="0"/>
          </p:cNvCxnSpPr>
          <p:nvPr/>
        </p:nvCxnSpPr>
        <p:spPr bwMode="auto">
          <a:xfrm rot="5400000">
            <a:off x="2861240" y="3997124"/>
            <a:ext cx="637439" cy="163531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26" idx="2"/>
            <a:endCxn id="39" idx="0"/>
          </p:cNvCxnSpPr>
          <p:nvPr/>
        </p:nvCxnSpPr>
        <p:spPr bwMode="auto">
          <a:xfrm rot="5400000">
            <a:off x="3366237" y="4512755"/>
            <a:ext cx="648072" cy="61469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26" idx="2"/>
            <a:endCxn id="37" idx="0"/>
          </p:cNvCxnSpPr>
          <p:nvPr/>
        </p:nvCxnSpPr>
        <p:spPr bwMode="auto">
          <a:xfrm rot="16200000" flipH="1">
            <a:off x="3960302" y="4533379"/>
            <a:ext cx="648072" cy="57344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5451575" y="3295617"/>
            <a:ext cx="1296144" cy="21602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757348" y="4581128"/>
            <a:ext cx="1542648" cy="252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760886" y="4329474"/>
            <a:ext cx="1542648" cy="252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440942" y="4581128"/>
            <a:ext cx="1296144" cy="252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764424" y="4056554"/>
            <a:ext cx="1542648" cy="252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459195" y="3537929"/>
            <a:ext cx="1296144" cy="252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05508" y="187530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0+366=366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26139" y="2659772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140+253=393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34620" y="2655580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118+329=447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91880" y="2651770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75+374=449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9552" y="3515866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280+366=646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46064" y="3509516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239+176=415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24460" y="3515866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291+380=671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76154" y="3513708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220+193=413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5535" y="4441428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338+253=591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41442" y="444346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450+0=450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83768" y="4443462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366+160=526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479053" y="4439270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317+100=417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415157" y="4443462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300+253=553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01481" y="539442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418+0=418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64889" y="5394424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455+160=615</a:t>
            </a:r>
            <a:endParaRPr lang="pt-BR" sz="1200" dirty="0">
              <a:solidFill>
                <a:schemeClr val="bg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067817" y="5392266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2"/>
                </a:solidFill>
              </a:rPr>
              <a:t>414+193=607</a:t>
            </a:r>
            <a:endParaRPr lang="pt-BR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37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5" grpId="0" animBg="1"/>
      <p:bldP spid="26" grpId="0" animBg="1"/>
      <p:bldP spid="27" grpId="0" animBg="1"/>
      <p:bldP spid="37" grpId="0" animBg="1"/>
      <p:bldP spid="38" grpId="0" animBg="1"/>
      <p:bldP spid="39" grpId="0" animBg="1"/>
      <p:bldP spid="48" grpId="0" animBg="1"/>
      <p:bldP spid="48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A*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A estratégia é </a:t>
            </a:r>
            <a:r>
              <a:rPr lang="pt-BR" sz="2000" b="1" dirty="0" smtClean="0"/>
              <a:t>completa</a:t>
            </a:r>
            <a:r>
              <a:rPr lang="pt-BR" sz="2000" dirty="0" smtClean="0"/>
              <a:t> e </a:t>
            </a:r>
            <a:r>
              <a:rPr lang="pt-BR" sz="2000" b="1" dirty="0" smtClean="0"/>
              <a:t>ótima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b="1" dirty="0" smtClean="0"/>
              <a:t>Custo de tempo:</a:t>
            </a:r>
          </a:p>
          <a:p>
            <a:pPr lvl="1"/>
            <a:r>
              <a:rPr lang="pt-BR" sz="1600" dirty="0" smtClean="0"/>
              <a:t>Exponencial com o comprimento da solução, porém boas funções heurísticas diminuem significativamente esse custo.</a:t>
            </a:r>
          </a:p>
          <a:p>
            <a:endParaRPr lang="pt-BR" sz="2000" dirty="0" smtClean="0"/>
          </a:p>
          <a:p>
            <a:r>
              <a:rPr lang="pt-BR" sz="2000" b="1" dirty="0" smtClean="0"/>
              <a:t>Custo memória: </a:t>
            </a:r>
          </a:p>
          <a:p>
            <a:pPr lvl="1"/>
            <a:r>
              <a:rPr lang="pt-BR" sz="1600" dirty="0" smtClean="0"/>
              <a:t>Guarda todos os nós expandidos na memória.</a:t>
            </a:r>
          </a:p>
          <a:p>
            <a:endParaRPr lang="pt-BR" sz="2400" dirty="0" smtClean="0"/>
          </a:p>
          <a:p>
            <a:r>
              <a:rPr lang="pt-BR" sz="2000" dirty="0" smtClean="0"/>
              <a:t>Nenhum outro algoritmo ótimo garante expandir menos nós.</a:t>
            </a:r>
            <a:endParaRPr lang="pt-BR" sz="2000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200892"/>
              </p:ext>
            </p:extLst>
          </p:nvPr>
        </p:nvGraphicFramePr>
        <p:xfrm>
          <a:off x="3621574" y="3645024"/>
          <a:ext cx="662394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9" name="Equation" r:id="rId3" imgW="419040" imgH="228600" progId="Equation.3">
                  <p:embed/>
                </p:oleObj>
              </mc:Choice>
              <mc:Fallback>
                <p:oleObj name="Equation" r:id="rId3" imgW="419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574" y="3645024"/>
                        <a:ext cx="662394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28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Heurísticas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5472608" cy="4104456"/>
          </a:xfrm>
        </p:spPr>
        <p:txBody>
          <a:bodyPr/>
          <a:lstStyle/>
          <a:p>
            <a:r>
              <a:rPr lang="pt-BR" sz="2400" dirty="0" smtClean="0"/>
              <a:t>Cada problema </a:t>
            </a:r>
            <a:r>
              <a:rPr lang="pt-BR" sz="2400" b="1" dirty="0" smtClean="0"/>
              <a:t>exige</a:t>
            </a:r>
            <a:r>
              <a:rPr lang="pt-BR" sz="2400" dirty="0" smtClean="0"/>
              <a:t> uma função heurística diferente.</a:t>
            </a:r>
          </a:p>
          <a:p>
            <a:endParaRPr lang="pt-BR" sz="2400" dirty="0" smtClean="0"/>
          </a:p>
          <a:p>
            <a:r>
              <a:rPr lang="pt-BR" sz="2400" dirty="0" smtClean="0"/>
              <a:t>Não se deve superestimar o custo real da solução.</a:t>
            </a:r>
          </a:p>
          <a:p>
            <a:endParaRPr lang="pt-BR" sz="2400" dirty="0" smtClean="0"/>
          </a:p>
          <a:p>
            <a:r>
              <a:rPr lang="pt-BR" sz="2400" dirty="0" smtClean="0"/>
              <a:t>Como escolher uma boa função heurística para o jogo 8-Puzzle?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185336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19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Heurísticas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5472608" cy="4104456"/>
          </a:xfrm>
        </p:spPr>
        <p:txBody>
          <a:bodyPr/>
          <a:lstStyle/>
          <a:p>
            <a:r>
              <a:rPr lang="pt-BR" sz="2400" dirty="0" smtClean="0"/>
              <a:t>Como escolher uma boa função heurística para o jogo 8-Puzzle?</a:t>
            </a:r>
          </a:p>
          <a:p>
            <a:endParaRPr lang="pt-BR" sz="2400" dirty="0" smtClean="0"/>
          </a:p>
          <a:p>
            <a:pPr lvl="1"/>
            <a:r>
              <a:rPr lang="pt-BR" sz="1800" i="1" dirty="0" smtClean="0"/>
              <a:t>h</a:t>
            </a:r>
            <a:r>
              <a:rPr lang="pt-BR" sz="1800" dirty="0" smtClean="0"/>
              <a:t>¹ = número de elementos fora do lugar.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i="1" dirty="0" smtClean="0"/>
              <a:t>h</a:t>
            </a:r>
            <a:r>
              <a:rPr lang="pt-BR" sz="1800" dirty="0" smtClean="0"/>
              <a:t>² = soma das distâncias de cada número à sua posição final (movimentação horizontal e vertical).</a:t>
            </a:r>
          </a:p>
          <a:p>
            <a:pPr lvl="1"/>
            <a:endParaRPr lang="pt-BR" sz="2000" dirty="0" smtClean="0"/>
          </a:p>
          <a:p>
            <a:r>
              <a:rPr lang="pt-BR" sz="2400" dirty="0" smtClean="0"/>
              <a:t>Qual das heurísticas é melhor?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185336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792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- A*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63684" y="1491477"/>
          <a:ext cx="5256588" cy="425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098"/>
                <a:gridCol w="876098"/>
                <a:gridCol w="876098"/>
                <a:gridCol w="876098"/>
                <a:gridCol w="876098"/>
                <a:gridCol w="876098"/>
              </a:tblGrid>
              <a:tr h="850330"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1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2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3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4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5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1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  <a:sym typeface="Wingdings" pitchFamily="2" charset="2"/>
                        </a:rPr>
                        <a:t>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X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2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3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4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8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- A*</a:t>
            </a:r>
            <a:endParaRPr lang="pt-BR" dirty="0"/>
          </a:p>
        </p:txBody>
      </p:sp>
      <p:sp>
        <p:nvSpPr>
          <p:cNvPr id="4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dirty="0" smtClean="0"/>
              <a:t>Qual é o espaço de estados?</a:t>
            </a:r>
          </a:p>
          <a:p>
            <a:endParaRPr lang="pt-BR" dirty="0" smtClean="0"/>
          </a:p>
          <a:p>
            <a:r>
              <a:rPr lang="pt-BR" dirty="0" smtClean="0"/>
              <a:t>Quais são as ações possíveis?</a:t>
            </a:r>
          </a:p>
          <a:p>
            <a:endParaRPr lang="pt-BR" dirty="0" smtClean="0"/>
          </a:p>
          <a:p>
            <a:r>
              <a:rPr lang="pt-BR" dirty="0" smtClean="0"/>
              <a:t>Qual será o custo das ações?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046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- A*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Heurística do A*: </a:t>
            </a:r>
            <a:r>
              <a:rPr lang="pt-BR" sz="2800" i="1" dirty="0" smtClean="0"/>
              <a:t>f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 = </a:t>
            </a:r>
            <a:r>
              <a:rPr lang="pt-BR" sz="2800" i="1" dirty="0" smtClean="0"/>
              <a:t>g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 + </a:t>
            </a:r>
            <a:r>
              <a:rPr lang="pt-BR" sz="2800" i="1" dirty="0" smtClean="0"/>
              <a:t>h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</a:t>
            </a:r>
          </a:p>
          <a:p>
            <a:pPr lvl="1"/>
            <a:r>
              <a:rPr lang="pt-BR" sz="2400" i="1" dirty="0" smtClean="0"/>
              <a:t>g</a:t>
            </a:r>
            <a:r>
              <a:rPr lang="pt-BR" sz="2400" dirty="0" smtClean="0"/>
              <a:t>(</a:t>
            </a:r>
            <a:r>
              <a:rPr lang="pt-BR" sz="2400" i="1" dirty="0" smtClean="0"/>
              <a:t>n</a:t>
            </a:r>
            <a:r>
              <a:rPr lang="pt-BR" sz="2400" dirty="0" smtClean="0"/>
              <a:t>) = custo do caminho</a:t>
            </a:r>
          </a:p>
          <a:p>
            <a:pPr lvl="1"/>
            <a:r>
              <a:rPr lang="pt-BR" sz="2400" i="1" dirty="0" smtClean="0"/>
              <a:t>h</a:t>
            </a:r>
            <a:r>
              <a:rPr lang="pt-BR" sz="2400" dirty="0" smtClean="0"/>
              <a:t>(</a:t>
            </a:r>
            <a:r>
              <a:rPr lang="pt-BR" sz="2400" i="1" dirty="0" smtClean="0"/>
              <a:t>n</a:t>
            </a:r>
            <a:r>
              <a:rPr lang="pt-BR" sz="2400" dirty="0" smtClean="0"/>
              <a:t>) = função heurística</a:t>
            </a:r>
          </a:p>
          <a:p>
            <a:pPr lvl="1"/>
            <a:endParaRPr lang="pt-BR" sz="2400" dirty="0" smtClean="0"/>
          </a:p>
          <a:p>
            <a:r>
              <a:rPr lang="pt-BR" sz="2800" dirty="0" smtClean="0"/>
              <a:t>Qual seria a função heurística </a:t>
            </a:r>
            <a:r>
              <a:rPr lang="pt-BR" sz="2800" i="1" dirty="0" smtClean="0"/>
              <a:t>h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 mais adequada para este problema?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A distancia em linha reta é uma opção.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2859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um Problema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392488"/>
          </a:xfrm>
        </p:spPr>
        <p:txBody>
          <a:bodyPr/>
          <a:lstStyle/>
          <a:p>
            <a:r>
              <a:rPr lang="pt-BR" sz="1600" b="1" dirty="0" smtClean="0"/>
              <a:t>Estado Inicial: </a:t>
            </a:r>
            <a:r>
              <a:rPr lang="pt-BR" sz="1600" dirty="0" smtClean="0"/>
              <a:t>Estado inicial do agente. </a:t>
            </a:r>
          </a:p>
          <a:p>
            <a:pPr lvl="1"/>
            <a:r>
              <a:rPr lang="pt-BR" sz="1400" dirty="0" smtClean="0"/>
              <a:t>Ex: </a:t>
            </a:r>
            <a:r>
              <a:rPr lang="pt-BR" sz="1400" dirty="0" smtClean="0"/>
              <a:t>Em</a:t>
            </a:r>
            <a:r>
              <a:rPr lang="pt-BR" sz="1400" dirty="0" smtClean="0"/>
              <a:t>(Arad</a:t>
            </a:r>
            <a:r>
              <a:rPr lang="pt-BR" sz="1400" dirty="0" smtClean="0"/>
              <a:t>)</a:t>
            </a:r>
          </a:p>
          <a:p>
            <a:endParaRPr lang="pt-BR" sz="1400" b="1" dirty="0" smtClean="0"/>
          </a:p>
          <a:p>
            <a:r>
              <a:rPr lang="pt-BR" sz="1600" b="1" dirty="0" smtClean="0"/>
              <a:t>Estado Final: </a:t>
            </a:r>
            <a:r>
              <a:rPr lang="pt-BR" sz="1600" dirty="0" smtClean="0"/>
              <a:t>Estado buscado pelo agente. </a:t>
            </a:r>
          </a:p>
          <a:p>
            <a:pPr lvl="1"/>
            <a:r>
              <a:rPr lang="pt-BR" sz="1400" dirty="0" smtClean="0"/>
              <a:t>Ex: </a:t>
            </a:r>
            <a:r>
              <a:rPr lang="pt-BR" sz="1400" dirty="0" smtClean="0"/>
              <a:t>Em</a:t>
            </a:r>
            <a:r>
              <a:rPr lang="pt-BR" sz="1400" dirty="0" smtClean="0"/>
              <a:t>(</a:t>
            </a:r>
            <a:r>
              <a:rPr lang="pt-BR" sz="1400" dirty="0" err="1" smtClean="0"/>
              <a:t>Bucharest</a:t>
            </a:r>
            <a:r>
              <a:rPr lang="pt-BR" sz="1400" dirty="0" smtClean="0"/>
              <a:t>)</a:t>
            </a:r>
          </a:p>
          <a:p>
            <a:pPr lvl="1"/>
            <a:endParaRPr lang="pt-BR" sz="1400" b="1" dirty="0" smtClean="0"/>
          </a:p>
          <a:p>
            <a:r>
              <a:rPr lang="pt-BR" sz="1600" b="1" dirty="0" smtClean="0"/>
              <a:t>Ações Possíveis: </a:t>
            </a:r>
            <a:r>
              <a:rPr lang="pt-BR" sz="1600" dirty="0" smtClean="0"/>
              <a:t>Conjunto de ações que o agente pode executar. </a:t>
            </a:r>
          </a:p>
          <a:p>
            <a:pPr lvl="1"/>
            <a:r>
              <a:rPr lang="pt-BR" sz="1400" dirty="0" smtClean="0"/>
              <a:t>Ex: Ir(Cidade, </a:t>
            </a:r>
            <a:r>
              <a:rPr lang="pt-BR" sz="1400" dirty="0" err="1" smtClean="0"/>
              <a:t>PróximaCidade</a:t>
            </a:r>
            <a:r>
              <a:rPr lang="pt-BR" sz="1400" dirty="0" smtClean="0"/>
              <a:t>)</a:t>
            </a:r>
          </a:p>
          <a:p>
            <a:pPr lvl="1"/>
            <a:endParaRPr lang="pt-BR" sz="1400" b="1" dirty="0" smtClean="0"/>
          </a:p>
          <a:p>
            <a:r>
              <a:rPr lang="pt-BR" sz="1600" b="1" dirty="0" smtClean="0"/>
              <a:t>Espaço de Estados: </a:t>
            </a:r>
            <a:r>
              <a:rPr lang="pt-BR" sz="1600" dirty="0" smtClean="0"/>
              <a:t>Conjunto de estados que podem ser atingidos a partir do estado inicial. </a:t>
            </a:r>
          </a:p>
          <a:p>
            <a:pPr lvl="1"/>
            <a:r>
              <a:rPr lang="pt-BR" sz="1400" dirty="0" smtClean="0"/>
              <a:t>Ex: Mapa da Romênia.</a:t>
            </a:r>
          </a:p>
          <a:p>
            <a:pPr lvl="1"/>
            <a:endParaRPr lang="pt-BR" sz="1400" dirty="0" smtClean="0"/>
          </a:p>
          <a:p>
            <a:r>
              <a:rPr lang="pt-BR" sz="1600" b="1" dirty="0" smtClean="0"/>
              <a:t>Custo: </a:t>
            </a:r>
            <a:r>
              <a:rPr lang="pt-BR" sz="1600" dirty="0" smtClean="0"/>
              <a:t>Custo numérico de cada caminho. </a:t>
            </a:r>
          </a:p>
          <a:p>
            <a:pPr lvl="1"/>
            <a:r>
              <a:rPr lang="pt-BR" sz="1400" dirty="0" smtClean="0"/>
              <a:t>Ex: Distância em KM entre as cidades.</a:t>
            </a:r>
          </a:p>
          <a:p>
            <a:pPr lvl="1"/>
            <a:endParaRPr lang="pt-BR" sz="1600" b="1" dirty="0" smtClean="0"/>
          </a:p>
          <a:p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- A*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Como calcular a heurística </a:t>
            </a:r>
            <a:r>
              <a:rPr lang="pt-BR" i="1" dirty="0" smtClean="0"/>
              <a:t>h</a:t>
            </a:r>
            <a:r>
              <a:rPr lang="pt-BR" dirty="0" smtClean="0"/>
              <a:t>(</a:t>
            </a:r>
            <a:r>
              <a:rPr lang="pt-BR" i="1" dirty="0" smtClean="0"/>
              <a:t>n</a:t>
            </a:r>
            <a:r>
              <a:rPr lang="pt-BR" dirty="0" smtClean="0"/>
              <a:t>)?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Distancia de Manhattan</a:t>
            </a:r>
            <a:endParaRPr lang="pt-BR" dirty="0"/>
          </a:p>
        </p:txBody>
      </p:sp>
      <p:pic>
        <p:nvPicPr>
          <p:cNvPr id="108547" name="Picture 3" descr="C:\Users\Edirlei\Desktop\283px-Manhattan_distanc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446463"/>
            <a:ext cx="2393503" cy="23935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79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- A*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dirty="0" smtClean="0"/>
              <a:t>O próximo passo é gerar a árvore de busca e expandir os nós que tiverem o menor valor resultante da função heurística </a:t>
            </a:r>
            <a:r>
              <a:rPr lang="pt-BR" sz="2800" i="1" dirty="0" smtClean="0"/>
              <a:t>f</a:t>
            </a:r>
            <a:r>
              <a:rPr lang="pt-BR" sz="2800" dirty="0" smtClean="0"/>
              <a:t>(</a:t>
            </a:r>
            <a:r>
              <a:rPr lang="pt-BR" sz="2800" i="1" dirty="0" smtClean="0"/>
              <a:t>n</a:t>
            </a:r>
            <a:r>
              <a:rPr lang="pt-BR" sz="2800" dirty="0" smtClean="0"/>
              <a:t>).</a:t>
            </a:r>
          </a:p>
          <a:p>
            <a:endParaRPr lang="pt-BR" sz="2800" dirty="0" smtClean="0"/>
          </a:p>
          <a:p>
            <a:pPr lvl="1"/>
            <a:r>
              <a:rPr lang="pt-BR" sz="2400" i="1" dirty="0" smtClean="0"/>
              <a:t>f</a:t>
            </a:r>
            <a:r>
              <a:rPr lang="pt-BR" sz="2400" dirty="0" smtClean="0"/>
              <a:t>(</a:t>
            </a:r>
            <a:r>
              <a:rPr lang="pt-BR" sz="2400" i="1" dirty="0" smtClean="0"/>
              <a:t>n</a:t>
            </a:r>
            <a:r>
              <a:rPr lang="pt-BR" sz="2400" dirty="0" smtClean="0"/>
              <a:t>) = </a:t>
            </a:r>
            <a:r>
              <a:rPr lang="pt-BR" sz="2400" i="1" dirty="0" smtClean="0"/>
              <a:t>g</a:t>
            </a:r>
            <a:r>
              <a:rPr lang="pt-BR" sz="2400" dirty="0" smtClean="0"/>
              <a:t>(</a:t>
            </a:r>
            <a:r>
              <a:rPr lang="pt-BR" sz="2400" i="1" dirty="0" smtClean="0"/>
              <a:t>n</a:t>
            </a:r>
            <a:r>
              <a:rPr lang="pt-BR" sz="2400" dirty="0" smtClean="0"/>
              <a:t>) + </a:t>
            </a:r>
            <a:r>
              <a:rPr lang="pt-BR" sz="2400" i="1" dirty="0" smtClean="0"/>
              <a:t>h</a:t>
            </a:r>
            <a:r>
              <a:rPr lang="pt-BR" sz="2400" dirty="0" smtClean="0"/>
              <a:t>(</a:t>
            </a:r>
            <a:r>
              <a:rPr lang="pt-BR" sz="2400" i="1" dirty="0" smtClean="0"/>
              <a:t>n</a:t>
            </a:r>
            <a:r>
              <a:rPr lang="pt-BR" sz="2400" dirty="0" smtClean="0"/>
              <a:t>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853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- A*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061279" y="1691516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[1,1]</a:t>
            </a:r>
            <a:endParaRPr lang="pt-BR" sz="3200" dirty="0">
              <a:solidFill>
                <a:schemeClr val="bg2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99792" y="2890107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[1,2]</a:t>
            </a:r>
            <a:endParaRPr lang="pt-BR" sz="3200" dirty="0">
              <a:solidFill>
                <a:schemeClr val="bg2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436096" y="2852936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[2,1]</a:t>
            </a:r>
            <a:endParaRPr lang="pt-BR" sz="3200" dirty="0">
              <a:solidFill>
                <a:schemeClr val="bg2"/>
              </a:solidFill>
            </a:endParaRPr>
          </a:p>
        </p:txBody>
      </p:sp>
      <p:cxnSp>
        <p:nvCxnSpPr>
          <p:cNvPr id="8" name="Conector de seta reta 7"/>
          <p:cNvCxnSpPr>
            <a:stCxn id="4" idx="2"/>
            <a:endCxn id="5" idx="0"/>
          </p:cNvCxnSpPr>
          <p:nvPr/>
        </p:nvCxnSpPr>
        <p:spPr bwMode="auto">
          <a:xfrm rot="5400000">
            <a:off x="3513813" y="1902456"/>
            <a:ext cx="613816" cy="136148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onector de seta reta 9"/>
          <p:cNvCxnSpPr>
            <a:stCxn id="4" idx="2"/>
            <a:endCxn id="6" idx="0"/>
          </p:cNvCxnSpPr>
          <p:nvPr/>
        </p:nvCxnSpPr>
        <p:spPr bwMode="auto">
          <a:xfrm rot="16200000" flipH="1">
            <a:off x="4900550" y="1877204"/>
            <a:ext cx="576645" cy="137481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Espaço Reservado para Texto 2"/>
          <p:cNvSpPr txBox="1">
            <a:spLocks/>
          </p:cNvSpPr>
          <p:nvPr/>
        </p:nvSpPr>
        <p:spPr>
          <a:xfrm>
            <a:off x="755576" y="3573016"/>
            <a:ext cx="7560840" cy="2160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Tx/>
              <a:buBlip>
                <a:blip r:embed="rId2"/>
              </a:buBlip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Tx/>
              <a:buBlip>
                <a:blip r:embed="rId2"/>
              </a:buBlip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Tx/>
              <a:buBlip>
                <a:blip r:embed="rId2"/>
              </a:buBlip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[1,2] =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?? + ??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Tx/>
              <a:buBlip>
                <a:blip r:embed="rId2"/>
              </a:buBlip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[2,1] =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?? + ??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Tx/>
              <a:buBlip>
                <a:blip r:embed="rId2"/>
              </a:buBlip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26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- A*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63684" y="1491477"/>
          <a:ext cx="5256588" cy="425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098"/>
                <a:gridCol w="876098"/>
                <a:gridCol w="876098"/>
                <a:gridCol w="876098"/>
                <a:gridCol w="876098"/>
                <a:gridCol w="876098"/>
              </a:tblGrid>
              <a:tr h="850330"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1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2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3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4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5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1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  <a:sym typeface="Wingdings" pitchFamily="2" charset="2"/>
                        </a:rPr>
                        <a:t>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X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2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3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4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8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- A*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061279" y="1412776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[1,1]</a:t>
            </a:r>
            <a:endParaRPr lang="pt-BR" sz="3200" dirty="0">
              <a:solidFill>
                <a:schemeClr val="bg2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99792" y="2530067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[1,2]</a:t>
            </a:r>
            <a:endParaRPr lang="pt-BR" sz="3200" dirty="0">
              <a:solidFill>
                <a:schemeClr val="bg2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436096" y="2492896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[2,1]</a:t>
            </a:r>
            <a:endParaRPr lang="pt-BR" sz="3200" dirty="0">
              <a:solidFill>
                <a:schemeClr val="bg2"/>
              </a:solidFill>
            </a:endParaRPr>
          </a:p>
        </p:txBody>
      </p:sp>
      <p:cxnSp>
        <p:nvCxnSpPr>
          <p:cNvPr id="8" name="Conector de seta reta 7"/>
          <p:cNvCxnSpPr>
            <a:stCxn id="4" idx="2"/>
            <a:endCxn id="5" idx="0"/>
          </p:cNvCxnSpPr>
          <p:nvPr/>
        </p:nvCxnSpPr>
        <p:spPr bwMode="auto">
          <a:xfrm rot="5400000">
            <a:off x="3554463" y="1583066"/>
            <a:ext cx="532516" cy="136148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onector de seta reta 9"/>
          <p:cNvCxnSpPr>
            <a:stCxn id="4" idx="2"/>
            <a:endCxn id="6" idx="0"/>
          </p:cNvCxnSpPr>
          <p:nvPr/>
        </p:nvCxnSpPr>
        <p:spPr bwMode="auto">
          <a:xfrm rot="16200000" flipH="1">
            <a:off x="4941200" y="1557814"/>
            <a:ext cx="495345" cy="137481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755576" y="4437112"/>
            <a:ext cx="7560840" cy="1296144"/>
          </a:xfrm>
        </p:spPr>
        <p:txBody>
          <a:bodyPr/>
          <a:lstStyle/>
          <a:p>
            <a:r>
              <a:rPr lang="en-US" sz="2800" dirty="0" smtClean="0"/>
              <a:t>[1,1] =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= ?? + ??</a:t>
            </a:r>
          </a:p>
          <a:p>
            <a:r>
              <a:rPr lang="en-US" sz="2800" dirty="0" smtClean="0"/>
              <a:t>[2,2] =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= ?? + ??</a:t>
            </a:r>
          </a:p>
          <a:p>
            <a:endParaRPr lang="en-US" sz="2800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1459383" y="3636313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[1,1]</a:t>
            </a:r>
            <a:endParaRPr lang="pt-BR" sz="3200" dirty="0">
              <a:solidFill>
                <a:schemeClr val="bg2"/>
              </a:solidFill>
            </a:endParaRPr>
          </a:p>
        </p:txBody>
      </p:sp>
      <p:cxnSp>
        <p:nvCxnSpPr>
          <p:cNvPr id="11" name="Conector de seta reta 10"/>
          <p:cNvCxnSpPr>
            <a:stCxn id="5" idx="2"/>
            <a:endCxn id="9" idx="0"/>
          </p:cNvCxnSpPr>
          <p:nvPr/>
        </p:nvCxnSpPr>
        <p:spPr bwMode="auto">
          <a:xfrm rot="5400000">
            <a:off x="2259038" y="2755373"/>
            <a:ext cx="521471" cy="1240409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CaixaDeTexto 14"/>
          <p:cNvSpPr txBox="1"/>
          <p:nvPr/>
        </p:nvSpPr>
        <p:spPr>
          <a:xfrm>
            <a:off x="3916039" y="3644698"/>
            <a:ext cx="880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[2,2]</a:t>
            </a:r>
            <a:endParaRPr lang="pt-BR" sz="3200" dirty="0">
              <a:solidFill>
                <a:schemeClr val="bg2"/>
              </a:solidFill>
            </a:endParaRPr>
          </a:p>
        </p:txBody>
      </p:sp>
      <p:cxnSp>
        <p:nvCxnSpPr>
          <p:cNvPr id="16" name="Conector de seta reta 15"/>
          <p:cNvCxnSpPr>
            <a:stCxn id="5" idx="2"/>
            <a:endCxn id="15" idx="0"/>
          </p:cNvCxnSpPr>
          <p:nvPr/>
        </p:nvCxnSpPr>
        <p:spPr bwMode="auto">
          <a:xfrm rot="16200000" flipH="1">
            <a:off x="3483172" y="2771646"/>
            <a:ext cx="529856" cy="121624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018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- A*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63684" y="1491477"/>
          <a:ext cx="5256588" cy="425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098"/>
                <a:gridCol w="876098"/>
                <a:gridCol w="876098"/>
                <a:gridCol w="876098"/>
                <a:gridCol w="876098"/>
                <a:gridCol w="876098"/>
              </a:tblGrid>
              <a:tr h="850330"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1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2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3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4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  <a:latin typeface="+mj-lt"/>
                        </a:rPr>
                        <a:t>5</a:t>
                      </a:r>
                      <a:endParaRPr lang="pt-BR" sz="280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1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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X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2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3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4</a:t>
                      </a:r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latin typeface="+mj-lt"/>
                      </a:endParaRPr>
                    </a:p>
                  </a:txBody>
                  <a:tcPr marL="196327" marR="196327" marT="98164" marB="981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83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Local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dirty="0" smtClean="0"/>
              <a:t>Em muitos problemas o </a:t>
            </a:r>
            <a:r>
              <a:rPr lang="pt-BR" sz="2800" b="1" dirty="0" smtClean="0"/>
              <a:t>caminho para a solução é irrelevante</a:t>
            </a:r>
            <a:r>
              <a:rPr lang="pt-BR" sz="2800" dirty="0" smtClean="0"/>
              <a:t>.</a:t>
            </a:r>
          </a:p>
          <a:p>
            <a:endParaRPr lang="pt-BR" sz="1400" dirty="0" smtClean="0"/>
          </a:p>
          <a:p>
            <a:pPr lvl="1"/>
            <a:r>
              <a:rPr lang="pt-BR" sz="2000" b="1" dirty="0" smtClean="0"/>
              <a:t>Jogo das n-rainhas: </a:t>
            </a:r>
            <a:r>
              <a:rPr lang="pt-BR" sz="2000" dirty="0" smtClean="0"/>
              <a:t>o que importa é a configuração final e não a ordem em que as rainhas foram acrescentadas.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b="1" dirty="0" smtClean="0"/>
              <a:t>Outros exemplos:</a:t>
            </a:r>
          </a:p>
          <a:p>
            <a:pPr lvl="2"/>
            <a:r>
              <a:rPr lang="pt-BR" sz="1600" dirty="0" smtClean="0"/>
              <a:t>Projeto de Circuitos eletronicos;</a:t>
            </a:r>
          </a:p>
          <a:p>
            <a:pPr lvl="2"/>
            <a:r>
              <a:rPr lang="pt-BR" sz="1600" dirty="0" smtClean="0"/>
              <a:t>Layout de instalações industriais;</a:t>
            </a:r>
          </a:p>
          <a:p>
            <a:pPr lvl="2"/>
            <a:r>
              <a:rPr lang="pt-BR" sz="1600" dirty="0" smtClean="0"/>
              <a:t>Escalonamento de salas de aula;</a:t>
            </a:r>
          </a:p>
          <a:p>
            <a:pPr lvl="2"/>
            <a:r>
              <a:rPr lang="pt-BR" sz="1600" dirty="0" smtClean="0"/>
              <a:t>Otimização de redes;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17774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Local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Algoritmos de busca local operam sobre um </a:t>
            </a:r>
            <a:r>
              <a:rPr lang="pt-BR" sz="2400" b="1" dirty="0" smtClean="0"/>
              <a:t>unico estado corrente</a:t>
            </a:r>
            <a:r>
              <a:rPr lang="pt-BR" sz="2400" dirty="0" smtClean="0"/>
              <a:t>, ao invés de vários caminhos.</a:t>
            </a:r>
          </a:p>
          <a:p>
            <a:endParaRPr lang="pt-BR" sz="2400" dirty="0" smtClean="0"/>
          </a:p>
          <a:p>
            <a:r>
              <a:rPr lang="pt-BR" sz="2400" dirty="0" smtClean="0"/>
              <a:t>Em geral se movem apenas para os vizinhos desse estado.</a:t>
            </a:r>
          </a:p>
          <a:p>
            <a:endParaRPr lang="pt-BR" sz="2400" dirty="0" smtClean="0"/>
          </a:p>
          <a:p>
            <a:r>
              <a:rPr lang="pt-BR" sz="2400" dirty="0" smtClean="0"/>
              <a:t>O caminho seguido pelo algoritmo não é guardado.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0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Local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Vantagens:</a:t>
            </a:r>
          </a:p>
          <a:p>
            <a:pPr lvl="1"/>
            <a:r>
              <a:rPr lang="pt-BR" sz="2000" dirty="0" smtClean="0"/>
              <a:t>Ocupam pouquíssima memória (normalmente constante).</a:t>
            </a:r>
          </a:p>
          <a:p>
            <a:pPr lvl="1"/>
            <a:r>
              <a:rPr lang="pt-BR" sz="2000" dirty="0" smtClean="0"/>
              <a:t>Podem encontrar soluções razoáveis em grandes ou infinitos espaços de estados.</a:t>
            </a:r>
          </a:p>
          <a:p>
            <a:pPr lvl="1"/>
            <a:endParaRPr lang="pt-BR" sz="2000" dirty="0" smtClean="0"/>
          </a:p>
          <a:p>
            <a:r>
              <a:rPr lang="pt-BR" sz="2400" b="1" dirty="0" smtClean="0"/>
              <a:t>São uteis para resolver problemas de otimização.</a:t>
            </a:r>
          </a:p>
          <a:p>
            <a:pPr lvl="1"/>
            <a:r>
              <a:rPr lang="pt-BR" sz="2000" dirty="0" smtClean="0"/>
              <a:t>Buscam por estados que atendam a uma função objetivo.</a:t>
            </a:r>
          </a:p>
        </p:txBody>
      </p:sp>
    </p:spTree>
    <p:extLst>
      <p:ext uri="{BB962C8B-B14F-4D97-AF65-F5344CB8AC3E}">
        <p14:creationId xmlns:p14="http://schemas.microsoft.com/office/powerpoint/2010/main" val="206509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Local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6336704" cy="792088"/>
          </a:xfrm>
        </p:spPr>
        <p:txBody>
          <a:bodyPr/>
          <a:lstStyle/>
          <a:p>
            <a:r>
              <a:rPr lang="pt-BR" sz="2400" b="1" dirty="0" smtClean="0"/>
              <a:t>Panorama do Espaço de Estados</a:t>
            </a:r>
            <a:r>
              <a:rPr lang="pt-BR" sz="2400" dirty="0" smtClean="0"/>
              <a:t>: </a:t>
            </a:r>
          </a:p>
          <a:p>
            <a:endParaRPr lang="en-US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5500" y="2564904"/>
            <a:ext cx="469330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755576" y="2564904"/>
            <a:ext cx="3024336" cy="3024336"/>
          </a:xfrm>
          <a:prstGeom prst="rect">
            <a:avLst/>
          </a:prstGeom>
        </p:spPr>
        <p:txBody>
          <a:bodyPr/>
          <a:lstStyle/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  <a:buBlip>
                <a:blip r:embed="rId3"/>
              </a:buBlip>
            </a:pPr>
            <a:r>
              <a:rPr lang="pt-BR" kern="0" dirty="0" smtClean="0">
                <a:solidFill>
                  <a:schemeClr val="bg2"/>
                </a:solidFill>
                <a:latin typeface="+mn-lt"/>
              </a:rPr>
              <a:t>Location = Estado;</a:t>
            </a: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  <a:buBlip>
                <a:blip r:embed="rId3"/>
              </a:buBlip>
            </a:pPr>
            <a:endParaRPr lang="pt-BR" kern="0" dirty="0" smtClean="0">
              <a:solidFill>
                <a:schemeClr val="bg2"/>
              </a:solidFill>
              <a:latin typeface="+mn-lt"/>
            </a:endParaRP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  <a:buBlip>
                <a:blip r:embed="rId3"/>
              </a:buBlip>
            </a:pPr>
            <a:r>
              <a:rPr lang="pt-BR" kern="0" dirty="0" smtClean="0">
                <a:solidFill>
                  <a:schemeClr val="bg2"/>
                </a:solidFill>
                <a:latin typeface="+mn-lt"/>
              </a:rPr>
              <a:t>Elevation = Valor de custo da função heurística;</a:t>
            </a: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  <a:buBlip>
                <a:blip r:embed="rId3"/>
              </a:buBlip>
            </a:pP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l">
              <a:spcBef>
                <a:spcPct val="20000"/>
              </a:spcBef>
              <a:buClr>
                <a:schemeClr val="hlink"/>
              </a:buClr>
              <a:buSzPct val="70000"/>
              <a:buBlip>
                <a:blip r:embed="rId3"/>
              </a:buBlip>
            </a:pPr>
            <a:r>
              <a:rPr kumimoji="0" lang="pt-BR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Busca-se o </a:t>
            </a:r>
            <a:r>
              <a:rPr kumimoji="0" lang="pt-BR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maximo ou minimo global;</a:t>
            </a: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5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600" dirty="0" smtClean="0"/>
              <a:t>Considerações em Relação ao Ambiente</a:t>
            </a:r>
            <a:endParaRPr lang="pt-BR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Estático: </a:t>
            </a:r>
          </a:p>
          <a:p>
            <a:pPr lvl="1"/>
            <a:r>
              <a:rPr lang="pt-BR" sz="1400" dirty="0" smtClean="0"/>
              <a:t>O Ambiente não pode mudar enquanto o agente está realizando a resolução do problema.</a:t>
            </a:r>
          </a:p>
          <a:p>
            <a:endParaRPr lang="pt-BR" sz="1800" dirty="0" smtClean="0"/>
          </a:p>
          <a:p>
            <a:r>
              <a:rPr lang="pt-BR" sz="2000" b="1" dirty="0" smtClean="0"/>
              <a:t>Observável: </a:t>
            </a:r>
          </a:p>
          <a:p>
            <a:pPr lvl="1"/>
            <a:r>
              <a:rPr lang="pt-BR" sz="1400" dirty="0" smtClean="0"/>
              <a:t>O estado inicial do ambiente precisa ser conhecido previamente.</a:t>
            </a:r>
          </a:p>
          <a:p>
            <a:endParaRPr lang="pt-BR" sz="1800" dirty="0" smtClean="0"/>
          </a:p>
          <a:p>
            <a:r>
              <a:rPr lang="pt-BR" sz="2000" b="1" dirty="0" smtClean="0"/>
              <a:t>Determinístico: </a:t>
            </a:r>
          </a:p>
          <a:p>
            <a:pPr lvl="1"/>
            <a:r>
              <a:rPr lang="pt-BR" sz="1400" dirty="0" smtClean="0"/>
              <a:t>O próximo estado do agente deve ser determinado pelo estado atual + ação. A execução da ação não pode falhar.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/>
              <a:t>Subida de Encosta (Hill-Climbing)</a:t>
            </a:r>
            <a:endParaRPr lang="pt-B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484784"/>
            <a:ext cx="7560840" cy="4104456"/>
          </a:xfrm>
        </p:spPr>
        <p:txBody>
          <a:bodyPr/>
          <a:lstStyle/>
          <a:p>
            <a:r>
              <a:rPr lang="pt-BR" b="1" dirty="0" smtClean="0"/>
              <a:t>Estratégia:</a:t>
            </a:r>
          </a:p>
          <a:p>
            <a:pPr lvl="1"/>
            <a:r>
              <a:rPr lang="pt-BR" sz="1800" dirty="0" smtClean="0"/>
              <a:t>Se </a:t>
            </a:r>
            <a:r>
              <a:rPr lang="pt-BR" sz="1800" b="1" dirty="0" smtClean="0"/>
              <a:t>move</a:t>
            </a:r>
            <a:r>
              <a:rPr lang="pt-BR" sz="1800" dirty="0" smtClean="0"/>
              <a:t> de forma contínua no sentido do valor crescente da heurística;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b="1" dirty="0" smtClean="0"/>
              <a:t>Termina </a:t>
            </a:r>
            <a:r>
              <a:rPr lang="pt-BR" sz="1800" dirty="0" smtClean="0"/>
              <a:t>ao alcançar um pico em que nenhum vizinho possui um valor mais alto;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b="1" dirty="0" smtClean="0"/>
              <a:t>Não mantém nenhuma árvore de busca</a:t>
            </a:r>
            <a:r>
              <a:rPr lang="pt-BR" sz="1800" dirty="0" smtClean="0"/>
              <a:t>, somente o estado e o valor da função objetivo;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Não examina antecipadamente valores de estados além de seus vizinhos imediatos;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“É como tentar encontrar o topo do monte Everest em meio a um denso nevoeiro e sofrendo de amnésia”.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2283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/>
              <a:t>Subida de Encosta (Hill-</a:t>
            </a:r>
            <a:r>
              <a:rPr lang="pt-BR" sz="3000" dirty="0" err="1"/>
              <a:t>Climbing</a:t>
            </a:r>
            <a:r>
              <a:rPr lang="pt-BR" sz="3000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484784"/>
            <a:ext cx="7560840" cy="4104456"/>
          </a:xfrm>
        </p:spPr>
        <p:txBody>
          <a:bodyPr/>
          <a:lstStyle/>
          <a:p>
            <a:r>
              <a:rPr lang="pt-BR" b="1" dirty="0" smtClean="0"/>
              <a:t>Processo: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Inicialize </a:t>
            </a:r>
            <a:r>
              <a:rPr lang="pt-BR" sz="1600" dirty="0"/>
              <a:t>(aleatoriamente) o ponto x </a:t>
            </a:r>
            <a:r>
              <a:rPr lang="pt-BR" sz="1600" dirty="0" smtClean="0"/>
              <a:t>no espaço de estados do problema</a:t>
            </a:r>
            <a:r>
              <a:rPr lang="pt-BR" sz="1600" dirty="0"/>
              <a:t>.</a:t>
            </a:r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A cada iteração, um novo ponto </a:t>
            </a:r>
            <a:r>
              <a:rPr lang="pt-BR" sz="1600" dirty="0" smtClean="0"/>
              <a:t>x’ </a:t>
            </a:r>
            <a:r>
              <a:rPr lang="pt-BR" sz="1600" dirty="0"/>
              <a:t>é selecionado aplicando-se uma pequena perturbação no ponto atual, ou seja, selecionando-se um </a:t>
            </a:r>
            <a:r>
              <a:rPr lang="pt-BR" sz="1600" dirty="0" smtClean="0"/>
              <a:t>ponto </a:t>
            </a:r>
            <a:r>
              <a:rPr lang="pt-BR" sz="1600" dirty="0"/>
              <a:t>x’ que esteja na vizinhança de </a:t>
            </a:r>
            <a:r>
              <a:rPr lang="pt-BR" sz="1600" dirty="0" smtClean="0"/>
              <a:t>x.</a:t>
            </a:r>
            <a:endParaRPr lang="pt-BR" sz="1600" dirty="0"/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Se este novo ponto apresenta um melhor valor para a função de avaliação, então o novo ponto torna-se o ponto atual.</a:t>
            </a:r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O método é terminado quando nenhuma melhora significativa é alcançada, um número fixo de iterações foi efetuado, ou um objetivo foi atingido.</a:t>
            </a: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27079786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Pseudocódigo – Hill-Climbing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2276872"/>
            <a:ext cx="7560840" cy="2448272"/>
          </a:xfrm>
          <a:solidFill>
            <a:schemeClr val="tx1"/>
          </a:solidFill>
        </p:spPr>
        <p:txBody>
          <a:bodyPr/>
          <a:lstStyle/>
          <a:p>
            <a:pPr>
              <a:buNone/>
            </a:pP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Função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Hill-Climbing(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Problem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a) 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um estado que é o maximo local</a:t>
            </a:r>
          </a:p>
          <a:p>
            <a:pPr>
              <a:buNone/>
            </a:pP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Inicio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EstadoAtual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 ← 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FazNó(</a:t>
            </a:r>
            <a:r>
              <a:rPr lang="pt-BR" sz="1300" i="1" dirty="0" smtClean="0">
                <a:latin typeface="Courier New" pitchFamily="49" charset="0"/>
                <a:cs typeface="Courier New" pitchFamily="49" charset="0"/>
              </a:rPr>
              <a:t>Problema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[EstadoInicial])</a:t>
            </a:r>
          </a:p>
          <a:p>
            <a:pPr>
              <a:buNone/>
            </a:pP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loop do</a:t>
            </a:r>
          </a:p>
          <a:p>
            <a:pPr>
              <a:buNone/>
            </a:pP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	 Vizinho ← SucessorDeMaiorValor(EstadoAtual)</a:t>
            </a:r>
          </a:p>
          <a:p>
            <a:pPr>
              <a:buNone/>
            </a:pP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Vizinho[Valor] for menor ou igual EstadoAtual[Valor] 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então</a:t>
            </a:r>
          </a:p>
          <a:p>
            <a:pPr>
              <a:buNone/>
            </a:pP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	   retorna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 EstadoAtual</a:t>
            </a:r>
          </a:p>
          <a:p>
            <a:pPr>
              <a:buNone/>
            </a:pP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	 EstadoAtual</a:t>
            </a: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300" dirty="0" smtClean="0">
                <a:latin typeface="Courier New" pitchFamily="49" charset="0"/>
                <a:cs typeface="Courier New" pitchFamily="49" charset="0"/>
              </a:rPr>
              <a:t>← Vizinho</a:t>
            </a:r>
          </a:p>
          <a:p>
            <a:pPr>
              <a:buNone/>
            </a:pPr>
            <a:r>
              <a:rPr lang="pt-BR" sz="1300" b="1" dirty="0" smtClean="0">
                <a:latin typeface="Courier New" pitchFamily="49" charset="0"/>
                <a:cs typeface="Courier New" pitchFamily="49" charset="0"/>
              </a:rPr>
              <a:t>Fim</a:t>
            </a:r>
          </a:p>
          <a:p>
            <a:pPr>
              <a:buNone/>
            </a:pPr>
            <a:endParaRPr lang="pt-BR" sz="13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18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/>
              <a:t>Subida de Encosta (Hill-Climbing)</a:t>
            </a:r>
            <a:endParaRPr lang="pt-B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Problemas:</a:t>
            </a:r>
          </a:p>
          <a:p>
            <a:pPr lvl="1"/>
            <a:r>
              <a:rPr lang="pt-BR" sz="2400" b="1" dirty="0" smtClean="0"/>
              <a:t>Máximos Locais</a:t>
            </a:r>
            <a:r>
              <a:rPr lang="pt-BR" sz="2400" dirty="0" smtClean="0"/>
              <a:t>:</a:t>
            </a:r>
            <a:endParaRPr lang="pt-BR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4648" y="2906101"/>
            <a:ext cx="568885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48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Subida de </a:t>
            </a:r>
            <a:r>
              <a:rPr lang="pt-BR" sz="3600" dirty="0" smtClean="0"/>
              <a:t>Encosta - Exemplo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 sz="2000" dirty="0" smtClean="0"/>
          </a:p>
          <a:p>
            <a:endParaRPr lang="pt-BR" sz="2000" dirty="0" smtClean="0"/>
          </a:p>
          <a:p>
            <a:endParaRPr lang="pt-BR" sz="1800" dirty="0" smtClean="0"/>
          </a:p>
          <a:p>
            <a:endParaRPr lang="pt-BR" sz="2000" dirty="0" smtClean="0"/>
          </a:p>
          <a:p>
            <a:endParaRPr lang="pt-BR" sz="1400" dirty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b="1" dirty="0" smtClean="0"/>
              <a:t>Ações Possíveis:</a:t>
            </a:r>
            <a:endParaRPr lang="pt-BR" sz="2000" b="1" dirty="0"/>
          </a:p>
          <a:p>
            <a:pPr lvl="1"/>
            <a:r>
              <a:rPr lang="pt-BR" sz="1800" dirty="0" smtClean="0"/>
              <a:t>Pegar </a:t>
            </a:r>
            <a:r>
              <a:rPr lang="pt-BR" sz="1800" dirty="0"/>
              <a:t>um bloco e </a:t>
            </a:r>
            <a:r>
              <a:rPr lang="pt-BR" sz="1800" dirty="0" smtClean="0"/>
              <a:t>colocar ele </a:t>
            </a:r>
            <a:r>
              <a:rPr lang="pt-BR" sz="1800" dirty="0"/>
              <a:t>sobre a </a:t>
            </a:r>
            <a:r>
              <a:rPr lang="pt-BR" sz="1800" dirty="0" smtClean="0"/>
              <a:t>mesa.</a:t>
            </a:r>
            <a:endParaRPr lang="pt-BR" sz="1800" dirty="0"/>
          </a:p>
          <a:p>
            <a:pPr lvl="1"/>
            <a:r>
              <a:rPr lang="pt-BR" sz="1800" dirty="0" smtClean="0"/>
              <a:t>Pegar </a:t>
            </a:r>
            <a:r>
              <a:rPr lang="pt-BR" sz="1800" dirty="0"/>
              <a:t>um bloco e </a:t>
            </a:r>
            <a:r>
              <a:rPr lang="pt-BR" sz="1800" dirty="0" smtClean="0"/>
              <a:t>colocar ele sobre outro bloco.</a:t>
            </a:r>
          </a:p>
          <a:p>
            <a:pPr lvl="1"/>
            <a:endParaRPr lang="pt-BR" sz="1200" dirty="0"/>
          </a:p>
          <a:p>
            <a:r>
              <a:rPr lang="pt-BR" sz="2000" b="1" dirty="0" smtClean="0"/>
              <a:t>Heurística:</a:t>
            </a:r>
          </a:p>
          <a:p>
            <a:pPr lvl="1"/>
            <a:r>
              <a:rPr lang="pt-BR" sz="1800" dirty="0" smtClean="0"/>
              <a:t>+1 para cada bloco em cima do bloco onde ele deve estar.</a:t>
            </a:r>
          </a:p>
          <a:p>
            <a:pPr lvl="1"/>
            <a:r>
              <a:rPr lang="pt-BR" sz="1800" dirty="0" smtClean="0"/>
              <a:t>-1 para cada bloco em cima do bloco errado.</a:t>
            </a:r>
            <a:endParaRPr lang="pt-BR" sz="1800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53" y="1340768"/>
            <a:ext cx="6264175" cy="269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3140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Subida de Encosta - Exemplo</a:t>
            </a: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457595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80050" y="3712386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  <a:latin typeface="+mn-lt"/>
              </a:rPr>
              <a:t>Máximo Local</a:t>
            </a:r>
            <a:endParaRPr lang="pt-BR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6" name="Left Arrow 5"/>
          <p:cNvSpPr/>
          <p:nvPr/>
        </p:nvSpPr>
        <p:spPr bwMode="auto">
          <a:xfrm>
            <a:off x="5897698" y="3757682"/>
            <a:ext cx="432048" cy="324036"/>
          </a:xfrm>
          <a:prstGeom prst="leftArrow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35503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/>
              <a:t>Subida de Encosta (Hill-Climbing)</a:t>
            </a:r>
            <a:endParaRPr lang="pt-B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Problemas:</a:t>
            </a:r>
          </a:p>
          <a:p>
            <a:pPr lvl="1"/>
            <a:r>
              <a:rPr lang="pt-BR" sz="2400" b="1" dirty="0" smtClean="0"/>
              <a:t>Planícies</a:t>
            </a:r>
            <a:r>
              <a:rPr lang="pt-BR" sz="2400" dirty="0" smtClean="0"/>
              <a:t>:</a:t>
            </a:r>
            <a:endParaRPr lang="pt-B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4648" y="2906101"/>
            <a:ext cx="568885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67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/>
              <a:t>Subida de Encosta (Hill-Climbing)</a:t>
            </a:r>
            <a:endParaRPr lang="pt-B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Problemas:</a:t>
            </a:r>
          </a:p>
          <a:p>
            <a:pPr lvl="1"/>
            <a:r>
              <a:rPr lang="pt-BR" sz="2400" b="1" dirty="0" smtClean="0"/>
              <a:t>Encostas e Picos</a:t>
            </a:r>
            <a:r>
              <a:rPr lang="pt-BR" sz="2400" dirty="0" smtClean="0"/>
              <a:t>:</a:t>
            </a:r>
            <a:endParaRPr lang="pt-BR" sz="2400" dirty="0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852936"/>
            <a:ext cx="34385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84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/>
              <a:t>Subida de Encosta (Hill-Climbing)</a:t>
            </a:r>
            <a:endParaRPr lang="pt-B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Não é ótimo e não é completo.</a:t>
            </a:r>
          </a:p>
          <a:p>
            <a:endParaRPr lang="pt-BR" sz="2800" dirty="0" smtClean="0"/>
          </a:p>
          <a:p>
            <a:r>
              <a:rPr lang="pt-BR" sz="2800" b="1" dirty="0" smtClean="0"/>
              <a:t>Variações:</a:t>
            </a:r>
          </a:p>
          <a:p>
            <a:pPr lvl="1"/>
            <a:r>
              <a:rPr lang="pt-BR" sz="2000" dirty="0" smtClean="0"/>
              <a:t>Random-Restart Hill-Climbing;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853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Exemplo: Aspirador de Pó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3888432" cy="4104456"/>
          </a:xfrm>
        </p:spPr>
        <p:txBody>
          <a:bodyPr/>
          <a:lstStyle/>
          <a:p>
            <a:r>
              <a:rPr lang="pt-BR" sz="1400" b="1" dirty="0" smtClean="0"/>
              <a:t>Espaço de Estados: </a:t>
            </a:r>
            <a:r>
              <a:rPr lang="pt-BR" sz="1400" dirty="0" smtClean="0"/>
              <a:t>8 estados possíveis (figura ao lado);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Estado Inicial: </a:t>
            </a:r>
            <a:r>
              <a:rPr lang="pt-BR" sz="1400" dirty="0" smtClean="0"/>
              <a:t>Qualquer estado;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Estado Final: </a:t>
            </a:r>
            <a:r>
              <a:rPr lang="pt-BR" sz="1400" dirty="0" smtClean="0"/>
              <a:t>Estado 7 ou 8 (ambos quadrados limpos);</a:t>
            </a:r>
          </a:p>
          <a:p>
            <a:endParaRPr lang="pt-BR" sz="1400" dirty="0" smtClean="0"/>
          </a:p>
          <a:p>
            <a:r>
              <a:rPr lang="pt-BR" sz="1400" b="1" dirty="0" smtClean="0"/>
              <a:t>Ações Possíveis: </a:t>
            </a:r>
            <a:r>
              <a:rPr lang="pt-BR" sz="1400" dirty="0" smtClean="0"/>
              <a:t>Mover para direita, mover para esquerda e limpar;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Custo: </a:t>
            </a:r>
            <a:r>
              <a:rPr lang="pt-BR" sz="1400" dirty="0" smtClean="0"/>
              <a:t>Cada passo tem o custo 1, assim o custo do caminho é definido pelo numero de passos;</a:t>
            </a:r>
          </a:p>
          <a:p>
            <a:pPr lvl="1"/>
            <a:endParaRPr lang="pt-BR" sz="16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060848"/>
            <a:ext cx="3600400" cy="307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844824"/>
            <a:ext cx="65151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3813820" y="2204864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851920" y="2204864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-0.18073 0.1627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073 0.16273 L -0.03906 0.1627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06 0.16273 L 0.15 0.3201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0.13784 0.0053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84 0.00532 L 0.31909 0.1627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909 0.16273 L 0.17725 0.1627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725 0.16273 L -0.00382 0.3201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8" grpId="0" animBg="1"/>
      <p:bldP spid="8" grpId="1" animBg="1"/>
      <p:bldP spid="8" grpId="2" animBg="1"/>
      <p:bldP spid="8" grpId="3" animBg="1"/>
      <p:bldP spid="8" grpId="4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8-Puzzle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5328592" cy="4104456"/>
          </a:xfrm>
        </p:spPr>
        <p:txBody>
          <a:bodyPr/>
          <a:lstStyle/>
          <a:p>
            <a:r>
              <a:rPr lang="pt-BR" sz="1400" b="1" dirty="0" smtClean="0"/>
              <a:t>Espaço de Estados: </a:t>
            </a:r>
            <a:r>
              <a:rPr lang="pt-BR" sz="1400" dirty="0" smtClean="0"/>
              <a:t>181.440 possíveis estados;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Estado Inicial: </a:t>
            </a:r>
            <a:r>
              <a:rPr lang="pt-BR" sz="1400" dirty="0" smtClean="0"/>
              <a:t>Qualquer estado;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Estado Final: </a:t>
            </a:r>
            <a:r>
              <a:rPr lang="pt-BR" sz="1400" dirty="0" smtClean="0"/>
              <a:t>Figura ao lado – Goal State;</a:t>
            </a:r>
          </a:p>
          <a:p>
            <a:endParaRPr lang="pt-BR" sz="1400" dirty="0" smtClean="0"/>
          </a:p>
          <a:p>
            <a:r>
              <a:rPr lang="pt-BR" sz="1400" b="1" dirty="0" smtClean="0"/>
              <a:t>Ações Possíveis: </a:t>
            </a:r>
            <a:r>
              <a:rPr lang="pt-BR" sz="1400" dirty="0" smtClean="0"/>
              <a:t>Mover o quadrado vazio para direita, para esquerda, para cima ou para baixo;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Custo: </a:t>
            </a:r>
            <a:r>
              <a:rPr lang="pt-BR" sz="1400" dirty="0" smtClean="0"/>
              <a:t>Cada passo tem o custo 1, assim o custo do caminho é definido pelo numero de passos;</a:t>
            </a:r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r>
              <a:rPr lang="pt-BR" sz="1400" b="1" dirty="0" smtClean="0"/>
              <a:t>15-puzzle (4x4) – </a:t>
            </a:r>
            <a:r>
              <a:rPr lang="pt-BR" sz="1400" dirty="0" smtClean="0"/>
              <a:t>1.3 trilhões estados possíveis.</a:t>
            </a:r>
          </a:p>
          <a:p>
            <a:r>
              <a:rPr lang="pt-BR" sz="1400" b="1" dirty="0" smtClean="0"/>
              <a:t>24-puzzle (5x5) – </a:t>
            </a:r>
            <a:r>
              <a:rPr lang="pt-BR" sz="1400" dirty="0" smtClean="0"/>
              <a:t>10²⁵ estados possíveis.</a:t>
            </a:r>
          </a:p>
          <a:p>
            <a:endParaRPr lang="pt-BR" sz="1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185336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Xadrez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5328592" cy="4104456"/>
          </a:xfrm>
        </p:spPr>
        <p:txBody>
          <a:bodyPr/>
          <a:lstStyle/>
          <a:p>
            <a:r>
              <a:rPr lang="pt-BR" sz="1400" b="1" dirty="0" smtClean="0"/>
              <a:t>Espaço de Estados: </a:t>
            </a:r>
            <a:r>
              <a:rPr lang="pt-BR" sz="1400" dirty="0" smtClean="0"/>
              <a:t>Aproximadamente        possíveis estados (Claude </a:t>
            </a:r>
            <a:r>
              <a:rPr lang="pt-BR" sz="1400" dirty="0" err="1" smtClean="0"/>
              <a:t>Shannon</a:t>
            </a:r>
            <a:r>
              <a:rPr lang="pt-BR" sz="1400" dirty="0" smtClean="0"/>
              <a:t>, 1950);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Estado Inicial: </a:t>
            </a:r>
            <a:r>
              <a:rPr lang="pt-BR" sz="1400" dirty="0" smtClean="0"/>
              <a:t>Posição inicial de um jogo de xadrez;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Estado Final: </a:t>
            </a:r>
            <a:r>
              <a:rPr lang="pt-BR" sz="1400" dirty="0" smtClean="0"/>
              <a:t>Qualquer estado onde o rei adversário está sendo atacado e o adversário não possui movimentos válidos;</a:t>
            </a:r>
          </a:p>
          <a:p>
            <a:endParaRPr lang="pt-BR" sz="1400" dirty="0" smtClean="0"/>
          </a:p>
          <a:p>
            <a:r>
              <a:rPr lang="pt-BR" sz="1400" b="1" dirty="0" smtClean="0"/>
              <a:t>Ações Possíveis: </a:t>
            </a:r>
            <a:r>
              <a:rPr lang="pt-BR" sz="1400" dirty="0" smtClean="0"/>
              <a:t>Regras de movimentação de cada peça do xadrez;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Custo: </a:t>
            </a:r>
            <a:r>
              <a:rPr lang="pt-BR" sz="1400" dirty="0" smtClean="0"/>
              <a:t>Quantidade de posições examinadas;</a:t>
            </a:r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4872732" y="1620292"/>
          <a:ext cx="432048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5" name="Equação" r:id="rId3" imgW="279360" imgH="203040" progId="Equation.3">
                  <p:embed/>
                </p:oleObj>
              </mc:Choice>
              <mc:Fallback>
                <p:oleObj name="Equação" r:id="rId3" imgW="2793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732" y="1620292"/>
                        <a:ext cx="432048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94251" y="1772816"/>
            <a:ext cx="1762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81576" y="3767832"/>
            <a:ext cx="17716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45TGp_tech_dark_ani">
  <a:themeElements>
    <a:clrScheme name="445TGp_tech_dark_ani 1">
      <a:dk1>
        <a:srgbClr val="000000"/>
      </a:dk1>
      <a:lt1>
        <a:srgbClr val="FFFFFF"/>
      </a:lt1>
      <a:dk2>
        <a:srgbClr val="445E7A"/>
      </a:dk2>
      <a:lt2>
        <a:srgbClr val="DDDDDD"/>
      </a:lt2>
      <a:accent1>
        <a:srgbClr val="417799"/>
      </a:accent1>
      <a:accent2>
        <a:srgbClr val="009999"/>
      </a:accent2>
      <a:accent3>
        <a:srgbClr val="B0B6BE"/>
      </a:accent3>
      <a:accent4>
        <a:srgbClr val="DADADA"/>
      </a:accent4>
      <a:accent5>
        <a:srgbClr val="B0BDCA"/>
      </a:accent5>
      <a:accent6>
        <a:srgbClr val="008A8A"/>
      </a:accent6>
      <a:hlink>
        <a:srgbClr val="C47C40"/>
      </a:hlink>
      <a:folHlink>
        <a:srgbClr val="E25832"/>
      </a:folHlink>
    </a:clrScheme>
    <a:fontScheme name="445TGp_tech_dark_ani">
      <a:majorFont>
        <a:latin typeface="Lucida Sans Unicod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445TGp_tech_dark_ani 1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417799"/>
        </a:accent1>
        <a:accent2>
          <a:srgbClr val="009999"/>
        </a:accent2>
        <a:accent3>
          <a:srgbClr val="B0B6BE"/>
        </a:accent3>
        <a:accent4>
          <a:srgbClr val="DADADA"/>
        </a:accent4>
        <a:accent5>
          <a:srgbClr val="B0BDCA"/>
        </a:accent5>
        <a:accent6>
          <a:srgbClr val="008A8A"/>
        </a:accent6>
        <a:hlink>
          <a:srgbClr val="C47C40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2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2A7CD6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CBFE8"/>
        </a:accent5>
        <a:accent6>
          <a:srgbClr val="9879CB"/>
        </a:accent6>
        <a:hlink>
          <a:srgbClr val="25B9E7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3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3468A6"/>
        </a:accent1>
        <a:accent2>
          <a:srgbClr val="E49D1C"/>
        </a:accent2>
        <a:accent3>
          <a:srgbClr val="B0B6BE"/>
        </a:accent3>
        <a:accent4>
          <a:srgbClr val="DADADA"/>
        </a:accent4>
        <a:accent5>
          <a:srgbClr val="AEB9D0"/>
        </a:accent5>
        <a:accent6>
          <a:srgbClr val="CF8E18"/>
        </a:accent6>
        <a:hlink>
          <a:srgbClr val="4EA5B6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445TGp_tech_dark_ani</Template>
  <TotalTime>9800</TotalTime>
  <Words>3218</Words>
  <Application>Microsoft Office PowerPoint</Application>
  <PresentationFormat>On-screen Show (4:3)</PresentationFormat>
  <Paragraphs>767</Paragraphs>
  <Slides>68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68</vt:i4>
      </vt:variant>
    </vt:vector>
  </HeadingPairs>
  <TitlesOfParts>
    <vt:vector size="71" baseType="lpstr">
      <vt:lpstr>445TGp_tech_dark_ani</vt:lpstr>
      <vt:lpstr>Equação</vt:lpstr>
      <vt:lpstr>Equation</vt:lpstr>
      <vt:lpstr>INF 1771 – Inteligência Artificial</vt:lpstr>
      <vt:lpstr>Introdução</vt:lpstr>
      <vt:lpstr>Problema de Busca</vt:lpstr>
      <vt:lpstr>Definição do Problema</vt:lpstr>
      <vt:lpstr>Definição de um Problema</vt:lpstr>
      <vt:lpstr>Considerações em Relação ao Ambiente</vt:lpstr>
      <vt:lpstr>Exemplo: Aspirador de Pó</vt:lpstr>
      <vt:lpstr>Exemplo: 8-Puzzle</vt:lpstr>
      <vt:lpstr>Exemplo: Xadrez</vt:lpstr>
      <vt:lpstr>Exemplo: 8 Rainhas (Incremental)</vt:lpstr>
      <vt:lpstr>Exemplo: 8 Rainhas (Estados Completos)</vt:lpstr>
      <vt:lpstr>Exercícios</vt:lpstr>
      <vt:lpstr>Exercícios</vt:lpstr>
      <vt:lpstr>Aplicações em Problemas Reais</vt:lpstr>
      <vt:lpstr>Aplicações em Problemas Reais</vt:lpstr>
      <vt:lpstr>Como Encontrar a Solução?</vt:lpstr>
      <vt:lpstr>Buscando Soluções</vt:lpstr>
      <vt:lpstr>Buscando Soluções</vt:lpstr>
      <vt:lpstr>Código Descritivo – Busca em Árvore</vt:lpstr>
      <vt:lpstr>Pseudocódigo – Busca em Árvore</vt:lpstr>
      <vt:lpstr>Medida de Desempenho</vt:lpstr>
      <vt:lpstr>Métodos de Busca</vt:lpstr>
      <vt:lpstr>Busca Cega</vt:lpstr>
      <vt:lpstr>Busca em Largura</vt:lpstr>
      <vt:lpstr>Busca em Largura</vt:lpstr>
      <vt:lpstr>Busca de Custo Uniforme</vt:lpstr>
      <vt:lpstr>Busca de Custo Uniforme</vt:lpstr>
      <vt:lpstr>Busca em Profundidade</vt:lpstr>
      <vt:lpstr>Busca em Profundidade</vt:lpstr>
      <vt:lpstr>Busca em Profundidade</vt:lpstr>
      <vt:lpstr>Busca com Aprofundamento Iterativo</vt:lpstr>
      <vt:lpstr>Busca com Aprofundamento Iterativo</vt:lpstr>
      <vt:lpstr>Busca Bidirecional</vt:lpstr>
      <vt:lpstr>Comparação dos Metodos de Busca Cega</vt:lpstr>
      <vt:lpstr>Como evitar estados repetidos?</vt:lpstr>
      <vt:lpstr>Busca Heurística</vt:lpstr>
      <vt:lpstr>Busca Heurística</vt:lpstr>
      <vt:lpstr>Busca Heurística</vt:lpstr>
      <vt:lpstr>Busca Gulosa</vt:lpstr>
      <vt:lpstr>Busca Gulosa</vt:lpstr>
      <vt:lpstr>Busca Gulosa</vt:lpstr>
      <vt:lpstr>A*</vt:lpstr>
      <vt:lpstr>A*</vt:lpstr>
      <vt:lpstr>A*</vt:lpstr>
      <vt:lpstr>Definindo Heurísticas</vt:lpstr>
      <vt:lpstr>Definindo Heurísticas</vt:lpstr>
      <vt:lpstr>Exemplo - A*</vt:lpstr>
      <vt:lpstr>Exemplo - A*</vt:lpstr>
      <vt:lpstr>Exemplo - A*</vt:lpstr>
      <vt:lpstr>Exemplo - A*</vt:lpstr>
      <vt:lpstr>Exemplo - A*</vt:lpstr>
      <vt:lpstr>Exemplo - A*</vt:lpstr>
      <vt:lpstr>Exemplo - A*</vt:lpstr>
      <vt:lpstr>Exemplo - A*</vt:lpstr>
      <vt:lpstr>Exemplo - A*</vt:lpstr>
      <vt:lpstr>Busca Local</vt:lpstr>
      <vt:lpstr>Busca Local</vt:lpstr>
      <vt:lpstr>Busca Local</vt:lpstr>
      <vt:lpstr>Busca Local</vt:lpstr>
      <vt:lpstr>Subida de Encosta (Hill-Climbing)</vt:lpstr>
      <vt:lpstr>Subida de Encosta (Hill-Climbing)</vt:lpstr>
      <vt:lpstr>Pseudocódigo – Hill-Climbing</vt:lpstr>
      <vt:lpstr>Subida de Encosta (Hill-Climbing)</vt:lpstr>
      <vt:lpstr>Subida de Encosta - Exemplo</vt:lpstr>
      <vt:lpstr>Subida de Encosta - Exemplo</vt:lpstr>
      <vt:lpstr>Subida de Encosta (Hill-Climbing)</vt:lpstr>
      <vt:lpstr>Subida de Encosta (Hill-Climbing)</vt:lpstr>
      <vt:lpstr>Subida de Encosta (Hill-Climbing)</vt:lpstr>
    </vt:vector>
  </TitlesOfParts>
  <Company>BreakDownSoft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Edirlei E. Soares de Lima</dc:creator>
  <cp:lastModifiedBy>Edirlei Soares de Lima</cp:lastModifiedBy>
  <cp:revision>716</cp:revision>
  <dcterms:created xsi:type="dcterms:W3CDTF">2008-12-04T05:04:49Z</dcterms:created>
  <dcterms:modified xsi:type="dcterms:W3CDTF">2012-03-12T12:07:16Z</dcterms:modified>
</cp:coreProperties>
</file>