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7"/>
  </p:notesMasterIdLst>
  <p:sldIdLst>
    <p:sldId id="294" r:id="rId2"/>
    <p:sldId id="259" r:id="rId3"/>
    <p:sldId id="260" r:id="rId4"/>
    <p:sldId id="265" r:id="rId5"/>
    <p:sldId id="261" r:id="rId6"/>
    <p:sldId id="262" r:id="rId7"/>
    <p:sldId id="263" r:id="rId8"/>
    <p:sldId id="274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1" r:id="rId33"/>
    <p:sldId id="290" r:id="rId34"/>
    <p:sldId id="292" r:id="rId35"/>
    <p:sldId id="293" r:id="rId36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FFCC00"/>
    <a:srgbClr val="4161A9"/>
    <a:srgbClr val="FFFFFF"/>
    <a:srgbClr val="F8F8F8"/>
    <a:srgbClr val="777777"/>
    <a:srgbClr val="808080"/>
    <a:srgbClr val="969696"/>
    <a:srgbClr val="CD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93838" autoAdjust="0"/>
  </p:normalViewPr>
  <p:slideViewPr>
    <p:cSldViewPr>
      <p:cViewPr varScale="1">
        <p:scale>
          <a:sx n="69" d="100"/>
          <a:sy n="69" d="100"/>
        </p:scale>
        <p:origin x="-16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3504" y="-9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2273A875-7D75-47D8-845F-B3FACB6F7174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1776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73A875-7D75-47D8-845F-B3FACB6F7174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1" name="Rectangle 11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2819400" y="914400"/>
            <a:ext cx="6097588" cy="1371600"/>
          </a:xfrm>
        </p:spPr>
        <p:txBody>
          <a:bodyPr/>
          <a:lstStyle>
            <a:lvl1pPr algn="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Clique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o </a:t>
            </a:r>
            <a:r>
              <a:rPr lang="en-US" dirty="0" err="1"/>
              <a:t>estilo</a:t>
            </a:r>
            <a:r>
              <a:rPr lang="en-US" dirty="0"/>
              <a:t> do </a:t>
            </a:r>
            <a:r>
              <a:rPr lang="en-US" dirty="0" err="1"/>
              <a:t>título</a:t>
            </a:r>
            <a:r>
              <a:rPr lang="en-US" dirty="0"/>
              <a:t> </a:t>
            </a:r>
            <a:r>
              <a:rPr lang="en-US" dirty="0" err="1"/>
              <a:t>mestre</a:t>
            </a:r>
            <a:endParaRPr lang="en-US" dirty="0"/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3505200" y="2590800"/>
            <a:ext cx="5410200" cy="609600"/>
          </a:xfrm>
          <a:prstGeom prst="rect">
            <a:avLst/>
          </a:prstGeom>
        </p:spPr>
        <p:txBody>
          <a:bodyPr/>
          <a:lstStyle>
            <a:lvl1pPr marL="0" indent="0" algn="r">
              <a:buFont typeface="Wingdings" pitchFamily="2" charset="2"/>
              <a:buNone/>
              <a:defRPr sz="2400">
                <a:solidFill>
                  <a:schemeClr val="bg2"/>
                </a:solidFill>
                <a:latin typeface="Arial" charset="0"/>
              </a:defRPr>
            </a:lvl1pPr>
          </a:lstStyle>
          <a:p>
            <a:r>
              <a:rPr lang="en-US" dirty="0"/>
              <a:t>Clique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o </a:t>
            </a:r>
            <a:r>
              <a:rPr lang="en-US" dirty="0" err="1"/>
              <a:t>estilo</a:t>
            </a:r>
            <a:r>
              <a:rPr lang="en-US" dirty="0"/>
              <a:t> do </a:t>
            </a:r>
            <a:r>
              <a:rPr lang="en-US" dirty="0" err="1"/>
              <a:t>subtítulo</a:t>
            </a:r>
            <a:r>
              <a:rPr lang="en-US" dirty="0"/>
              <a:t> </a:t>
            </a:r>
            <a:r>
              <a:rPr lang="en-US" dirty="0" err="1"/>
              <a:t>mestre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564313"/>
            <a:ext cx="2133600" cy="2174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 bwMode="gray">
          <a:xfrm>
            <a:off x="3048000" y="6553200"/>
            <a:ext cx="2743200" cy="2174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B1D3DE7-B54B-440F-9457-FC4D2C27E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5791200" y="6477000"/>
            <a:ext cx="3124200" cy="3048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0075C-5D83-41E4-ACCD-BE744A465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104456"/>
          </a:xfrm>
          <a:prstGeom prst="rect">
            <a:avLst/>
          </a:prstGeom>
        </p:spPr>
        <p:txBody>
          <a:bodyPr/>
          <a:lstStyle>
            <a:lvl1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1pPr>
            <a:lvl2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2pPr>
            <a:lvl3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3pPr>
            <a:lvl4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4pPr>
            <a:lvl5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56" name="Line 140"/>
          <p:cNvSpPr>
            <a:spLocks noChangeShapeType="1"/>
          </p:cNvSpPr>
          <p:nvPr/>
        </p:nvSpPr>
        <p:spPr bwMode="auto">
          <a:xfrm>
            <a:off x="1752600" y="990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0" y="6400800"/>
            <a:ext cx="2133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733800" y="6584950"/>
            <a:ext cx="2133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FA2BF26D-74B1-4A1D-9D87-718D6F4AD3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48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1905000" y="228600"/>
            <a:ext cx="67818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Clique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editar</a:t>
            </a:r>
            <a:r>
              <a:rPr lang="en-US" dirty="0" smtClean="0"/>
              <a:t> o </a:t>
            </a:r>
            <a:r>
              <a:rPr lang="en-US" dirty="0" err="1" smtClean="0"/>
              <a:t>estilo</a:t>
            </a:r>
            <a:r>
              <a:rPr lang="en-US" dirty="0" smtClean="0"/>
              <a:t> do </a:t>
            </a:r>
            <a:r>
              <a:rPr lang="en-US" dirty="0" err="1" smtClean="0"/>
              <a:t>título</a:t>
            </a:r>
            <a:r>
              <a:rPr lang="en-US" dirty="0" smtClean="0"/>
              <a:t> </a:t>
            </a:r>
            <a:r>
              <a:rPr lang="en-US" dirty="0" err="1" smtClean="0"/>
              <a:t>mestre</a:t>
            </a:r>
            <a:endParaRPr lang="en-US" dirty="0" smtClean="0"/>
          </a:p>
        </p:txBody>
      </p:sp>
      <p:sp>
        <p:nvSpPr>
          <p:cNvPr id="34830" name="Rectangle 14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943600" y="6451600"/>
            <a:ext cx="2895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gray">
          <a:xfrm>
            <a:off x="514350" y="319088"/>
            <a:ext cx="85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b="1" dirty="0">
                <a:solidFill>
                  <a:schemeClr val="bg2"/>
                </a:solidFill>
                <a:latin typeface="Arial" charset="0"/>
              </a:rPr>
              <a:t>LOGO</a:t>
            </a:r>
          </a:p>
        </p:txBody>
      </p:sp>
      <p:pic>
        <p:nvPicPr>
          <p:cNvPr id="8202" name="Picture 10" descr="C:\Users\edirlei\Downloads\1UP Mushroom_256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88640"/>
            <a:ext cx="1008112" cy="1008112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71" r:id="rId1"/>
    <p:sldLayoutId id="2147483860" r:id="rId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56" grpId="0" animBg="1"/>
      <p:bldP spid="34829" grpId="0"/>
      <p:bldP spid="34847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oleObject" Target="../embeddings/oleObject8.bin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6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9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3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836712"/>
            <a:ext cx="8568952" cy="2078037"/>
          </a:xfrm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>
                <a:effectLst/>
              </a:rPr>
              <a:t>INF 1771 – </a:t>
            </a:r>
            <a:r>
              <a:rPr lang="en-US" sz="3600" dirty="0" err="1" smtClean="0">
                <a:effectLst/>
              </a:rPr>
              <a:t>Inteligência</a:t>
            </a:r>
            <a:r>
              <a:rPr lang="en-US" sz="3600" dirty="0" smtClean="0">
                <a:effectLst/>
              </a:rPr>
              <a:t> Artificial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3024137"/>
            <a:ext cx="7128792" cy="476871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pt-BR" sz="2800" dirty="0" smtClean="0">
                <a:solidFill>
                  <a:srgbClr val="000000"/>
                </a:solidFill>
                <a:effectLst/>
              </a:rPr>
              <a:t>Aula 22 – </a:t>
            </a:r>
            <a:r>
              <a:rPr lang="pt-BR" sz="2800" dirty="0" smtClean="0">
                <a:effectLst/>
              </a:rPr>
              <a:t>Redes Neurais</a:t>
            </a:r>
            <a:endParaRPr lang="pt-BR" sz="2800" dirty="0" smtClean="0">
              <a:solidFill>
                <a:srgbClr val="000000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gray">
          <a:xfrm>
            <a:off x="755650" y="5229225"/>
            <a:ext cx="50053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pt-BR" sz="2800" kern="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gray">
          <a:xfrm>
            <a:off x="107504" y="5949280"/>
            <a:ext cx="8928992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Edirlei Soares</a:t>
            </a: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 de Lima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pt-BR" sz="2400" kern="0" baseline="0" dirty="0" smtClean="0">
                <a:solidFill>
                  <a:srgbClr val="000000"/>
                </a:solidFill>
                <a:latin typeface="Arial" charset="0"/>
              </a:rPr>
              <a:t>&lt;elima@inf.puc-rio.br&gt;</a:t>
            </a:r>
            <a:endParaRPr kumimoji="0" lang="pt-BR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800" dirty="0" smtClean="0"/>
              <a:t>O </a:t>
            </a:r>
            <a:r>
              <a:rPr lang="pt-BR" sz="2800" b="1" dirty="0" smtClean="0"/>
              <a:t>cérebro humano </a:t>
            </a:r>
            <a:r>
              <a:rPr lang="pt-BR" sz="2800" dirty="0" smtClean="0"/>
              <a:t>é bom em:</a:t>
            </a:r>
          </a:p>
          <a:p>
            <a:pPr lvl="1"/>
            <a:r>
              <a:rPr lang="pt-BR" sz="2400" dirty="0" smtClean="0"/>
              <a:t>Reconhecer padrões,</a:t>
            </a:r>
          </a:p>
          <a:p>
            <a:pPr lvl="1"/>
            <a:r>
              <a:rPr lang="pt-BR" sz="2400" dirty="0" smtClean="0"/>
              <a:t>Associação,</a:t>
            </a:r>
          </a:p>
          <a:p>
            <a:pPr lvl="1"/>
            <a:r>
              <a:rPr lang="pt-BR" sz="2400" dirty="0" smtClean="0"/>
              <a:t>Tolerar ruídos...</a:t>
            </a:r>
          </a:p>
          <a:p>
            <a:pPr lvl="1"/>
            <a:endParaRPr lang="pt-BR" sz="2400" dirty="0" smtClean="0"/>
          </a:p>
          <a:p>
            <a:r>
              <a:rPr lang="pt-BR" sz="2800" dirty="0" smtClean="0"/>
              <a:t>O </a:t>
            </a:r>
            <a:r>
              <a:rPr lang="pt-BR" sz="2800" b="1" dirty="0" smtClean="0"/>
              <a:t>computador</a:t>
            </a:r>
            <a:r>
              <a:rPr lang="pt-BR" sz="2800" dirty="0" smtClean="0"/>
              <a:t> é bom em:</a:t>
            </a:r>
          </a:p>
          <a:p>
            <a:pPr lvl="1"/>
            <a:r>
              <a:rPr lang="pt-BR" sz="2400" dirty="0" smtClean="0"/>
              <a:t>Cálculos,</a:t>
            </a:r>
          </a:p>
          <a:p>
            <a:pPr lvl="1"/>
            <a:r>
              <a:rPr lang="pt-BR" sz="2400" dirty="0" smtClean="0"/>
              <a:t>Precisão,</a:t>
            </a:r>
          </a:p>
          <a:p>
            <a:pPr lvl="1"/>
            <a:r>
              <a:rPr lang="pt-BR" sz="2400" dirty="0" smtClean="0"/>
              <a:t>Lógica.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800" dirty="0" smtClean="0"/>
              <a:t>Formas mais básicas de </a:t>
            </a:r>
            <a:r>
              <a:rPr lang="pt-BR" sz="2800" b="1" dirty="0" smtClean="0"/>
              <a:t>aprendizado</a:t>
            </a:r>
            <a:r>
              <a:rPr lang="pt-BR" sz="2800" dirty="0" smtClean="0"/>
              <a:t> em Redes Neurais:</a:t>
            </a:r>
          </a:p>
          <a:p>
            <a:endParaRPr lang="pt-BR" sz="2800" dirty="0" smtClean="0"/>
          </a:p>
          <a:p>
            <a:pPr lvl="1"/>
            <a:r>
              <a:rPr lang="pt-BR" sz="2200" b="1" dirty="0" err="1" smtClean="0"/>
              <a:t>Perceptron</a:t>
            </a:r>
            <a:r>
              <a:rPr lang="pt-BR" sz="2200" dirty="0" smtClean="0"/>
              <a:t>: Algoritmo para aprendizagem de redes neurais simples (uma camada) desenvolvido nos anos 50.</a:t>
            </a:r>
          </a:p>
          <a:p>
            <a:pPr lvl="1"/>
            <a:endParaRPr lang="pt-BR" sz="2200" dirty="0" smtClean="0"/>
          </a:p>
          <a:p>
            <a:pPr lvl="1"/>
            <a:r>
              <a:rPr lang="pt-BR" sz="2200" b="1" dirty="0" err="1" smtClean="0"/>
              <a:t>Backpropagation</a:t>
            </a:r>
            <a:r>
              <a:rPr lang="pt-BR" sz="2200" dirty="0" smtClean="0"/>
              <a:t>: Algoritmo mais complexo para aprendizagem de redes neurais de múltiplas camadas desenvolvido nos anos 80.</a:t>
            </a:r>
          </a:p>
          <a:p>
            <a:endParaRPr lang="pt-BR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Aprendizagem de </a:t>
            </a:r>
            <a:r>
              <a:rPr lang="pt-BR" sz="3200" dirty="0" err="1" smtClean="0"/>
              <a:t>Perceptron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300" dirty="0" smtClean="0"/>
              <a:t>Usa-se um conjunto de </a:t>
            </a:r>
            <a:r>
              <a:rPr lang="pt-BR" sz="2300" b="1" dirty="0" smtClean="0"/>
              <a:t>exemplos de treinamento </a:t>
            </a:r>
            <a:r>
              <a:rPr lang="pt-BR" sz="2300" dirty="0" smtClean="0"/>
              <a:t>que dão a saída desejada para uma unidade, dado um conjunto de entradas.</a:t>
            </a:r>
          </a:p>
          <a:p>
            <a:endParaRPr lang="pt-BR" sz="2300" dirty="0" smtClean="0"/>
          </a:p>
          <a:p>
            <a:r>
              <a:rPr lang="pt-BR" sz="2300" dirty="0" smtClean="0"/>
              <a:t>O objetivo é </a:t>
            </a:r>
            <a:r>
              <a:rPr lang="pt-BR" sz="2300" b="1" dirty="0" smtClean="0"/>
              <a:t>aprender pesos </a:t>
            </a:r>
            <a:r>
              <a:rPr lang="pt-BR" sz="2300" dirty="0" smtClean="0"/>
              <a:t>sinápticos de tal forma que a unidade de saída produza a saída correta pra cada exemplo. </a:t>
            </a:r>
          </a:p>
          <a:p>
            <a:endParaRPr lang="pt-BR" sz="2300" dirty="0" smtClean="0"/>
          </a:p>
          <a:p>
            <a:r>
              <a:rPr lang="pt-BR" sz="2300" dirty="0" smtClean="0"/>
              <a:t>O algoritmo faz atualizações iterativamente até chegar aos </a:t>
            </a:r>
            <a:r>
              <a:rPr lang="pt-BR" sz="2300" b="1" dirty="0" smtClean="0"/>
              <a:t>pesos corretos</a:t>
            </a:r>
            <a:r>
              <a:rPr lang="pt-BR" sz="2300" dirty="0" smtClean="0"/>
              <a:t>.</a:t>
            </a:r>
          </a:p>
          <a:p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Perceptron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b="1" dirty="0" smtClean="0"/>
              <a:t>Unidade de Threshold Linear</a:t>
            </a:r>
            <a:endParaRPr lang="pt-BR" sz="2000" b="1" dirty="0"/>
          </a:p>
        </p:txBody>
      </p:sp>
      <p:grpSp>
        <p:nvGrpSpPr>
          <p:cNvPr id="52" name="Group 51"/>
          <p:cNvGrpSpPr/>
          <p:nvPr/>
        </p:nvGrpSpPr>
        <p:grpSpPr>
          <a:xfrm>
            <a:off x="1547664" y="2706049"/>
            <a:ext cx="6480680" cy="2120576"/>
            <a:chOff x="1475656" y="2748584"/>
            <a:chExt cx="6480680" cy="2120576"/>
          </a:xfrm>
        </p:grpSpPr>
        <p:sp>
          <p:nvSpPr>
            <p:cNvPr id="5" name="TextBox 4"/>
            <p:cNvSpPr txBox="1"/>
            <p:nvPr/>
          </p:nvSpPr>
          <p:spPr>
            <a:xfrm>
              <a:off x="1475656" y="2748584"/>
              <a:ext cx="536265" cy="389513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solidFill>
                    <a:srgbClr val="000000"/>
                  </a:solidFill>
                  <a:latin typeface="+mn-lt"/>
                </a:rPr>
                <a:t>X</a:t>
              </a:r>
              <a:r>
                <a:rPr lang="pt-BR" sz="1200" baseline="-25000" dirty="0" smtClean="0">
                  <a:solidFill>
                    <a:srgbClr val="000000"/>
                  </a:solidFill>
                  <a:latin typeface="+mn-lt"/>
                </a:rPr>
                <a:t>1</a:t>
              </a:r>
              <a:endParaRPr lang="pt-BR" sz="1200" baseline="-250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75656" y="3284984"/>
              <a:ext cx="536265" cy="389513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solidFill>
                    <a:srgbClr val="000000"/>
                  </a:solidFill>
                  <a:latin typeface="+mn-lt"/>
                </a:rPr>
                <a:t>X</a:t>
              </a:r>
              <a:r>
                <a:rPr lang="pt-BR" sz="1200" baseline="-25000" dirty="0" smtClean="0">
                  <a:solidFill>
                    <a:srgbClr val="000000"/>
                  </a:solidFill>
                  <a:latin typeface="+mn-lt"/>
                </a:rPr>
                <a:t>2</a:t>
              </a:r>
              <a:endParaRPr lang="pt-BR" sz="1200" baseline="-250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75656" y="4479647"/>
              <a:ext cx="536265" cy="389513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solidFill>
                    <a:srgbClr val="000000"/>
                  </a:solidFill>
                  <a:latin typeface="+mn-lt"/>
                </a:rPr>
                <a:t>X</a:t>
              </a:r>
              <a:r>
                <a:rPr lang="pt-BR" sz="1200" baseline="-25000" dirty="0" smtClean="0">
                  <a:solidFill>
                    <a:srgbClr val="000000"/>
                  </a:solidFill>
                  <a:latin typeface="+mn-lt"/>
                </a:rPr>
                <a:t>n</a:t>
              </a:r>
              <a:endParaRPr lang="pt-BR" sz="1200" baseline="-250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14540" y="3585790"/>
              <a:ext cx="7200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srgbClr val="000000"/>
                  </a:solidFill>
                </a:rPr>
                <a:t>.</a:t>
              </a:r>
            </a:p>
            <a:p>
              <a:r>
                <a:rPr lang="pt-BR" dirty="0" smtClean="0">
                  <a:solidFill>
                    <a:srgbClr val="000000"/>
                  </a:solidFill>
                </a:rPr>
                <a:t>.</a:t>
              </a:r>
            </a:p>
            <a:p>
              <a:r>
                <a:rPr lang="pt-BR" dirty="0" smtClean="0">
                  <a:solidFill>
                    <a:srgbClr val="000000"/>
                  </a:solidFill>
                </a:rPr>
                <a:t>.</a:t>
              </a:r>
              <a:endParaRPr lang="pt-BR" dirty="0">
                <a:solidFill>
                  <a:srgbClr val="0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03848" y="3284984"/>
              <a:ext cx="720000" cy="72000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endParaRPr lang="pt-BR" sz="1200" dirty="0" smtClean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932120" y="3284984"/>
              <a:ext cx="720000" cy="72000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endParaRPr lang="pt-BR" sz="1200" dirty="0" smtClean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96336" y="3467100"/>
              <a:ext cx="360000" cy="36000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endParaRPr lang="pt-BR" sz="1200" dirty="0" smtClean="0">
                <a:solidFill>
                  <a:srgbClr val="000000"/>
                </a:solidFill>
                <a:latin typeface="+mn-lt"/>
              </a:endParaRPr>
            </a:p>
          </p:txBody>
        </p:sp>
        <p:cxnSp>
          <p:nvCxnSpPr>
            <p:cNvPr id="14" name="Straight Arrow Connector 13"/>
            <p:cNvCxnSpPr>
              <a:stCxn id="5" idx="6"/>
              <a:endCxn id="10" idx="1"/>
            </p:cNvCxnSpPr>
            <p:nvPr/>
          </p:nvCxnSpPr>
          <p:spPr bwMode="auto">
            <a:xfrm>
              <a:off x="2011921" y="2943341"/>
              <a:ext cx="1297369" cy="447084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6" idx="6"/>
              <a:endCxn id="10" idx="2"/>
            </p:cNvCxnSpPr>
            <p:nvPr/>
          </p:nvCxnSpPr>
          <p:spPr bwMode="auto">
            <a:xfrm>
              <a:off x="2011921" y="3479741"/>
              <a:ext cx="1191927" cy="16524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7" idx="6"/>
              <a:endCxn id="10" idx="3"/>
            </p:cNvCxnSpPr>
            <p:nvPr/>
          </p:nvCxnSpPr>
          <p:spPr bwMode="auto">
            <a:xfrm flipV="1">
              <a:off x="2011921" y="3899543"/>
              <a:ext cx="1297369" cy="77486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10" idx="6"/>
              <a:endCxn id="11" idx="2"/>
            </p:cNvCxnSpPr>
            <p:nvPr/>
          </p:nvCxnSpPr>
          <p:spPr bwMode="auto">
            <a:xfrm>
              <a:off x="3923848" y="3644984"/>
              <a:ext cx="1008272" cy="1588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>
              <a:stCxn id="11" idx="6"/>
              <a:endCxn id="12" idx="2"/>
            </p:cNvCxnSpPr>
            <p:nvPr/>
          </p:nvCxnSpPr>
          <p:spPr bwMode="auto">
            <a:xfrm>
              <a:off x="5652120" y="3644984"/>
              <a:ext cx="1944216" cy="2116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aphicFrame>
          <p:nvGraphicFramePr>
            <p:cNvPr id="30" name="Object 29"/>
            <p:cNvGraphicFramePr>
              <a:graphicFrameLocks noChangeAspect="1"/>
            </p:cNvGraphicFramePr>
            <p:nvPr/>
          </p:nvGraphicFramePr>
          <p:xfrm>
            <a:off x="3424064" y="3432428"/>
            <a:ext cx="434082" cy="377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Equation" r:id="rId3" imgW="291960" imgH="253800" progId="Equation.3">
                    <p:embed/>
                  </p:oleObj>
                </mc:Choice>
                <mc:Fallback>
                  <p:oleObj name="Equation" r:id="rId3" imgW="291960" imgH="2538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4064" y="3432428"/>
                          <a:ext cx="434082" cy="377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TextBox 30"/>
            <p:cNvSpPr txBox="1"/>
            <p:nvPr/>
          </p:nvSpPr>
          <p:spPr>
            <a:xfrm>
              <a:off x="2267704" y="2780928"/>
              <a:ext cx="4026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rgbClr val="000000"/>
                  </a:solidFill>
                  <a:latin typeface="+mn-lt"/>
                </a:rPr>
                <a:t>W</a:t>
              </a:r>
              <a:r>
                <a:rPr lang="pt-BR" sz="1200" baseline="-25000" dirty="0" smtClean="0">
                  <a:solidFill>
                    <a:srgbClr val="000000"/>
                  </a:solidFill>
                  <a:latin typeface="+mn-lt"/>
                </a:rPr>
                <a:t>1</a:t>
              </a:r>
              <a:endParaRPr lang="pt-BR" sz="1200" baseline="-250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123688" y="3284984"/>
              <a:ext cx="4026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rgbClr val="000000"/>
                  </a:solidFill>
                  <a:latin typeface="+mn-lt"/>
                </a:rPr>
                <a:t>W</a:t>
              </a:r>
              <a:r>
                <a:rPr lang="pt-BR" sz="1200" baseline="-25000" dirty="0" smtClean="0">
                  <a:solidFill>
                    <a:srgbClr val="000000"/>
                  </a:solidFill>
                  <a:latin typeface="+mn-lt"/>
                </a:rPr>
                <a:t>2</a:t>
              </a:r>
              <a:endParaRPr lang="pt-BR" sz="1200" baseline="-250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95696" y="4149080"/>
              <a:ext cx="4026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rgbClr val="000000"/>
                  </a:solidFill>
                  <a:latin typeface="+mn-lt"/>
                </a:rPr>
                <a:t>W</a:t>
              </a:r>
              <a:r>
                <a:rPr lang="pt-BR" sz="1200" baseline="-25000" dirty="0" smtClean="0">
                  <a:solidFill>
                    <a:srgbClr val="000000"/>
                  </a:solidFill>
                  <a:latin typeface="+mn-lt"/>
                </a:rPr>
                <a:t>n</a:t>
              </a:r>
              <a:endParaRPr lang="pt-BR" sz="1200" baseline="-25000" dirty="0">
                <a:solidFill>
                  <a:srgbClr val="000000"/>
                </a:solidFill>
                <a:latin typeface="+mn-lt"/>
              </a:endParaRPr>
            </a:p>
          </p:txBody>
        </p:sp>
        <p:graphicFrame>
          <p:nvGraphicFramePr>
            <p:cNvPr id="3075" name="Object 3"/>
            <p:cNvGraphicFramePr>
              <a:graphicFrameLocks noChangeAspect="1"/>
            </p:cNvGraphicFramePr>
            <p:nvPr/>
          </p:nvGraphicFramePr>
          <p:xfrm>
            <a:off x="4072022" y="3717032"/>
            <a:ext cx="715962" cy="639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Equation" r:id="rId5" imgW="482400" imgH="431640" progId="Equation.3">
                    <p:embed/>
                  </p:oleObj>
                </mc:Choice>
                <mc:Fallback>
                  <p:oleObj name="Equation" r:id="rId5" imgW="482400" imgH="4316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2022" y="3717032"/>
                          <a:ext cx="715962" cy="639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9" name="Group 48"/>
            <p:cNvGrpSpPr/>
            <p:nvPr/>
          </p:nvGrpSpPr>
          <p:grpSpPr>
            <a:xfrm>
              <a:off x="5011628" y="3516248"/>
              <a:ext cx="579258" cy="288032"/>
              <a:chOff x="5364088" y="4566468"/>
              <a:chExt cx="2605162" cy="914400"/>
            </a:xfrm>
          </p:grpSpPr>
          <p:sp>
            <p:nvSpPr>
              <p:cNvPr id="45" name="Line 38"/>
              <p:cNvSpPr>
                <a:spLocks noChangeShapeType="1"/>
              </p:cNvSpPr>
              <p:nvPr/>
            </p:nvSpPr>
            <p:spPr bwMode="auto">
              <a:xfrm flipV="1">
                <a:off x="5364088" y="5013176"/>
                <a:ext cx="252028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square" lIns="90000" tIns="46800" rIns="90000" bIns="46800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46" name="Line 39"/>
              <p:cNvSpPr>
                <a:spLocks noChangeShapeType="1"/>
              </p:cNvSpPr>
              <p:nvPr/>
            </p:nvSpPr>
            <p:spPr bwMode="auto">
              <a:xfrm flipV="1">
                <a:off x="5376863" y="5480868"/>
                <a:ext cx="1304925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47" name="Line 40"/>
              <p:cNvSpPr>
                <a:spLocks noChangeShapeType="1"/>
              </p:cNvSpPr>
              <p:nvPr/>
            </p:nvSpPr>
            <p:spPr bwMode="auto">
              <a:xfrm flipV="1">
                <a:off x="6681788" y="4566468"/>
                <a:ext cx="0" cy="91440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48" name="Line 41"/>
              <p:cNvSpPr>
                <a:spLocks noChangeShapeType="1"/>
              </p:cNvSpPr>
              <p:nvPr/>
            </p:nvSpPr>
            <p:spPr bwMode="auto">
              <a:xfrm flipV="1">
                <a:off x="6664325" y="4581128"/>
                <a:ext cx="1304925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endParaRPr lang="pt-BR"/>
              </a:p>
            </p:txBody>
          </p:sp>
        </p:grpSp>
        <p:graphicFrame>
          <p:nvGraphicFramePr>
            <p:cNvPr id="3076" name="Object 4"/>
            <p:cNvGraphicFramePr>
              <a:graphicFrameLocks noChangeAspect="1"/>
            </p:cNvGraphicFramePr>
            <p:nvPr/>
          </p:nvGraphicFramePr>
          <p:xfrm>
            <a:off x="6003156" y="3717032"/>
            <a:ext cx="1387475" cy="1054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" name="Equation" r:id="rId7" imgW="1168200" imgH="888840" progId="Equation.3">
                    <p:embed/>
                  </p:oleObj>
                </mc:Choice>
                <mc:Fallback>
                  <p:oleObj name="Equation" r:id="rId7" imgW="1168200" imgH="8888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03156" y="3717032"/>
                          <a:ext cx="1387475" cy="1054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" name="Left Brace 50"/>
            <p:cNvSpPr/>
            <p:nvPr/>
          </p:nvSpPr>
          <p:spPr bwMode="auto">
            <a:xfrm>
              <a:off x="5508064" y="3935640"/>
              <a:ext cx="432048" cy="720080"/>
            </a:xfrm>
            <a:prstGeom prst="leftBrace">
              <a:avLst/>
            </a:prstGeom>
            <a:noFill/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Rede de Perceptrons</a:t>
            </a:r>
            <a:endParaRPr lang="pt-BR" dirty="0"/>
          </a:p>
        </p:txBody>
      </p:sp>
      <p:grpSp>
        <p:nvGrpSpPr>
          <p:cNvPr id="88" name="Group 87"/>
          <p:cNvGrpSpPr/>
          <p:nvPr/>
        </p:nvGrpSpPr>
        <p:grpSpPr>
          <a:xfrm>
            <a:off x="2051720" y="2015262"/>
            <a:ext cx="4680520" cy="3141890"/>
            <a:chOff x="1835696" y="2159278"/>
            <a:chExt cx="4680520" cy="3141890"/>
          </a:xfrm>
        </p:grpSpPr>
        <p:grpSp>
          <p:nvGrpSpPr>
            <p:cNvPr id="82" name="Group 81"/>
            <p:cNvGrpSpPr/>
            <p:nvPr/>
          </p:nvGrpSpPr>
          <p:grpSpPr>
            <a:xfrm>
              <a:off x="1835696" y="2159278"/>
              <a:ext cx="4680520" cy="2781890"/>
              <a:chOff x="1403648" y="2159278"/>
              <a:chExt cx="4680520" cy="2781890"/>
            </a:xfrm>
          </p:grpSpPr>
          <p:sp>
            <p:nvSpPr>
              <p:cNvPr id="4" name="Oval 3"/>
              <p:cNvSpPr/>
              <p:nvPr/>
            </p:nvSpPr>
            <p:spPr bwMode="auto">
              <a:xfrm>
                <a:off x="1403648" y="4365104"/>
                <a:ext cx="576064" cy="576064"/>
              </a:xfrm>
              <a:prstGeom prst="ellips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5" name="Oval 4"/>
              <p:cNvSpPr/>
              <p:nvPr/>
            </p:nvSpPr>
            <p:spPr bwMode="auto">
              <a:xfrm>
                <a:off x="2411760" y="4365104"/>
                <a:ext cx="576064" cy="576064"/>
              </a:xfrm>
              <a:prstGeom prst="ellips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6" name="Oval 5"/>
              <p:cNvSpPr/>
              <p:nvPr/>
            </p:nvSpPr>
            <p:spPr bwMode="auto">
              <a:xfrm>
                <a:off x="3419872" y="4365104"/>
                <a:ext cx="576064" cy="576064"/>
              </a:xfrm>
              <a:prstGeom prst="ellips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7" name="Oval 6"/>
              <p:cNvSpPr/>
              <p:nvPr/>
            </p:nvSpPr>
            <p:spPr bwMode="auto">
              <a:xfrm>
                <a:off x="4427984" y="4365104"/>
                <a:ext cx="576064" cy="576064"/>
              </a:xfrm>
              <a:prstGeom prst="ellips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5508104" y="4365104"/>
                <a:ext cx="576064" cy="576064"/>
              </a:xfrm>
              <a:prstGeom prst="ellips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9" name="Oval 8"/>
              <p:cNvSpPr/>
              <p:nvPr/>
            </p:nvSpPr>
            <p:spPr bwMode="auto">
              <a:xfrm>
                <a:off x="2267744" y="2780928"/>
                <a:ext cx="576064" cy="576064"/>
              </a:xfrm>
              <a:prstGeom prst="ellips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3419872" y="2780928"/>
                <a:ext cx="576064" cy="576064"/>
              </a:xfrm>
              <a:prstGeom prst="ellips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4572000" y="2780928"/>
                <a:ext cx="576064" cy="576064"/>
              </a:xfrm>
              <a:prstGeom prst="ellips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cxnSp>
            <p:nvCxnSpPr>
              <p:cNvPr id="12" name="Straight Arrow Connector 11"/>
              <p:cNvCxnSpPr>
                <a:stCxn id="4" idx="0"/>
                <a:endCxn id="9" idx="4"/>
              </p:cNvCxnSpPr>
              <p:nvPr/>
            </p:nvCxnSpPr>
            <p:spPr bwMode="auto">
              <a:xfrm rot="5400000" flipH="1" flipV="1">
                <a:off x="1619672" y="3429000"/>
                <a:ext cx="1008112" cy="864096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6" name="Straight Arrow Connector 15"/>
              <p:cNvCxnSpPr>
                <a:stCxn id="4" idx="0"/>
                <a:endCxn id="11" idx="4"/>
              </p:cNvCxnSpPr>
              <p:nvPr/>
            </p:nvCxnSpPr>
            <p:spPr bwMode="auto">
              <a:xfrm rot="5400000" flipH="1" flipV="1">
                <a:off x="2771800" y="2276872"/>
                <a:ext cx="1008112" cy="3168352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9" name="Straight Arrow Connector 18"/>
              <p:cNvCxnSpPr>
                <a:stCxn id="4" idx="0"/>
                <a:endCxn id="10" idx="4"/>
              </p:cNvCxnSpPr>
              <p:nvPr/>
            </p:nvCxnSpPr>
            <p:spPr bwMode="auto">
              <a:xfrm rot="5400000" flipH="1" flipV="1">
                <a:off x="2195736" y="2852936"/>
                <a:ext cx="1008112" cy="2016224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5" name="Straight Arrow Connector 24"/>
              <p:cNvCxnSpPr>
                <a:stCxn id="5" idx="0"/>
                <a:endCxn id="9" idx="4"/>
              </p:cNvCxnSpPr>
              <p:nvPr/>
            </p:nvCxnSpPr>
            <p:spPr bwMode="auto">
              <a:xfrm rot="16200000" flipV="1">
                <a:off x="2123728" y="3789040"/>
                <a:ext cx="1008112" cy="144016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6" name="Straight Arrow Connector 25"/>
              <p:cNvCxnSpPr>
                <a:stCxn id="5" idx="0"/>
                <a:endCxn id="11" idx="4"/>
              </p:cNvCxnSpPr>
              <p:nvPr/>
            </p:nvCxnSpPr>
            <p:spPr bwMode="auto">
              <a:xfrm rot="5400000" flipH="1" flipV="1">
                <a:off x="3275856" y="2780928"/>
                <a:ext cx="1008112" cy="2160240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7" name="Straight Arrow Connector 26"/>
              <p:cNvCxnSpPr>
                <a:stCxn id="5" idx="0"/>
                <a:endCxn id="10" idx="4"/>
              </p:cNvCxnSpPr>
              <p:nvPr/>
            </p:nvCxnSpPr>
            <p:spPr bwMode="auto">
              <a:xfrm rot="5400000" flipH="1" flipV="1">
                <a:off x="2699792" y="3356992"/>
                <a:ext cx="1008112" cy="1008112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4" name="Straight Arrow Connector 33"/>
              <p:cNvCxnSpPr>
                <a:stCxn id="6" idx="0"/>
                <a:endCxn id="10" idx="4"/>
              </p:cNvCxnSpPr>
              <p:nvPr/>
            </p:nvCxnSpPr>
            <p:spPr bwMode="auto">
              <a:xfrm rot="5400000" flipH="1" flipV="1">
                <a:off x="3203848" y="3861048"/>
                <a:ext cx="1008112" cy="1588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5" name="Straight Arrow Connector 34"/>
              <p:cNvCxnSpPr>
                <a:stCxn id="6" idx="0"/>
                <a:endCxn id="11" idx="4"/>
              </p:cNvCxnSpPr>
              <p:nvPr/>
            </p:nvCxnSpPr>
            <p:spPr bwMode="auto">
              <a:xfrm rot="5400000" flipH="1" flipV="1">
                <a:off x="3779912" y="3284984"/>
                <a:ext cx="1008112" cy="1152128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6" name="Straight Arrow Connector 35"/>
              <p:cNvCxnSpPr>
                <a:stCxn id="6" idx="0"/>
                <a:endCxn id="9" idx="4"/>
              </p:cNvCxnSpPr>
              <p:nvPr/>
            </p:nvCxnSpPr>
            <p:spPr bwMode="auto">
              <a:xfrm rot="16200000" flipV="1">
                <a:off x="2627784" y="3284984"/>
                <a:ext cx="1008112" cy="1152128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3" name="Straight Arrow Connector 42"/>
              <p:cNvCxnSpPr>
                <a:stCxn id="7" idx="0"/>
                <a:endCxn id="11" idx="4"/>
              </p:cNvCxnSpPr>
              <p:nvPr/>
            </p:nvCxnSpPr>
            <p:spPr bwMode="auto">
              <a:xfrm rot="5400000" flipH="1" flipV="1">
                <a:off x="4283968" y="3789040"/>
                <a:ext cx="1008112" cy="144016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4" name="Straight Arrow Connector 43"/>
              <p:cNvCxnSpPr>
                <a:stCxn id="7" idx="0"/>
                <a:endCxn id="9" idx="4"/>
              </p:cNvCxnSpPr>
              <p:nvPr/>
            </p:nvCxnSpPr>
            <p:spPr bwMode="auto">
              <a:xfrm rot="16200000" flipV="1">
                <a:off x="3131840" y="2780928"/>
                <a:ext cx="1008112" cy="2160240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5" name="Straight Arrow Connector 44"/>
              <p:cNvCxnSpPr>
                <a:stCxn id="7" idx="0"/>
                <a:endCxn id="10" idx="4"/>
              </p:cNvCxnSpPr>
              <p:nvPr/>
            </p:nvCxnSpPr>
            <p:spPr bwMode="auto">
              <a:xfrm rot="16200000" flipV="1">
                <a:off x="3707904" y="3356992"/>
                <a:ext cx="1008112" cy="1008112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52" name="Straight Arrow Connector 51"/>
              <p:cNvCxnSpPr>
                <a:stCxn id="8" idx="0"/>
                <a:endCxn id="11" idx="4"/>
              </p:cNvCxnSpPr>
              <p:nvPr/>
            </p:nvCxnSpPr>
            <p:spPr bwMode="auto">
              <a:xfrm rot="16200000" flipV="1">
                <a:off x="4824028" y="3392996"/>
                <a:ext cx="1008112" cy="936104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53" name="Straight Arrow Connector 52"/>
              <p:cNvCxnSpPr>
                <a:stCxn id="8" idx="0"/>
                <a:endCxn id="9" idx="4"/>
              </p:cNvCxnSpPr>
              <p:nvPr/>
            </p:nvCxnSpPr>
            <p:spPr bwMode="auto">
              <a:xfrm rot="16200000" flipV="1">
                <a:off x="3671900" y="2240868"/>
                <a:ext cx="1008112" cy="3240360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54" name="Straight Arrow Connector 53"/>
              <p:cNvCxnSpPr>
                <a:stCxn id="8" idx="0"/>
                <a:endCxn id="10" idx="4"/>
              </p:cNvCxnSpPr>
              <p:nvPr/>
            </p:nvCxnSpPr>
            <p:spPr bwMode="auto">
              <a:xfrm rot="16200000" flipV="1">
                <a:off x="4247964" y="2816932"/>
                <a:ext cx="1008112" cy="2088232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61" name="Straight Arrow Connector 60"/>
              <p:cNvCxnSpPr>
                <a:stCxn id="9" idx="0"/>
              </p:cNvCxnSpPr>
              <p:nvPr/>
            </p:nvCxnSpPr>
            <p:spPr bwMode="auto">
              <a:xfrm rot="5400000" flipH="1" flipV="1">
                <a:off x="2376570" y="2600134"/>
                <a:ext cx="360000" cy="1588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68" name="Straight Arrow Connector 67"/>
              <p:cNvCxnSpPr>
                <a:stCxn id="10" idx="0"/>
              </p:cNvCxnSpPr>
              <p:nvPr/>
            </p:nvCxnSpPr>
            <p:spPr bwMode="auto">
              <a:xfrm rot="5400000" flipH="1" flipV="1">
                <a:off x="3528698" y="2600134"/>
                <a:ext cx="360000" cy="1588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70" name="Straight Arrow Connector 69"/>
              <p:cNvCxnSpPr>
                <a:stCxn id="11" idx="0"/>
              </p:cNvCxnSpPr>
              <p:nvPr/>
            </p:nvCxnSpPr>
            <p:spPr bwMode="auto">
              <a:xfrm rot="5400000" flipH="1" flipV="1">
                <a:off x="4680826" y="2600134"/>
                <a:ext cx="360000" cy="1588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81" name="TextBox 80"/>
              <p:cNvSpPr txBox="1"/>
              <p:nvPr/>
            </p:nvSpPr>
            <p:spPr>
              <a:xfrm>
                <a:off x="2339752" y="2159278"/>
                <a:ext cx="2736304" cy="261610"/>
              </a:xfrm>
              <a:prstGeom prst="rect">
                <a:avLst/>
              </a:prstGeom>
              <a:noFill/>
              <a:ln>
                <a:solidFill>
                  <a:schemeClr val="bg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1100" dirty="0" smtClean="0">
                    <a:solidFill>
                      <a:schemeClr val="bg2"/>
                    </a:solidFill>
                    <a:latin typeface="+mn-lt"/>
                  </a:rPr>
                  <a:t>Valores de Saída</a:t>
                </a:r>
                <a:endParaRPr lang="pt-BR" sz="1100" dirty="0">
                  <a:solidFill>
                    <a:schemeClr val="bg2"/>
                  </a:solidFill>
                  <a:latin typeface="+mn-lt"/>
                </a:endParaRPr>
              </a:p>
            </p:txBody>
          </p:sp>
        </p:grpSp>
        <p:cxnSp>
          <p:nvCxnSpPr>
            <p:cNvPr id="83" name="Straight Arrow Connector 82"/>
            <p:cNvCxnSpPr/>
            <p:nvPr/>
          </p:nvCxnSpPr>
          <p:spPr bwMode="auto">
            <a:xfrm rot="5400000" flipH="1" flipV="1">
              <a:off x="1944522" y="5120374"/>
              <a:ext cx="360000" cy="1588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rot="5400000" flipH="1" flipV="1">
              <a:off x="2952634" y="5120374"/>
              <a:ext cx="360000" cy="1588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 bwMode="auto">
            <a:xfrm rot="5400000" flipH="1" flipV="1">
              <a:off x="3960746" y="5120374"/>
              <a:ext cx="360000" cy="1588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6" name="Straight Arrow Connector 85"/>
            <p:cNvCxnSpPr/>
            <p:nvPr/>
          </p:nvCxnSpPr>
          <p:spPr bwMode="auto">
            <a:xfrm rot="5400000" flipH="1" flipV="1">
              <a:off x="4968858" y="5120374"/>
              <a:ext cx="360000" cy="1588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rot="5400000" flipH="1" flipV="1">
              <a:off x="6048978" y="5120374"/>
              <a:ext cx="360000" cy="1588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89" name="TextBox 88"/>
          <p:cNvSpPr txBox="1"/>
          <p:nvPr/>
        </p:nvSpPr>
        <p:spPr>
          <a:xfrm>
            <a:off x="2267744" y="5327630"/>
            <a:ext cx="4248472" cy="2616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pt-BR" sz="1100" dirty="0" smtClean="0">
                <a:solidFill>
                  <a:schemeClr val="bg2"/>
                </a:solidFill>
                <a:latin typeface="+mn-lt"/>
              </a:rPr>
              <a:t>Sinais de entrada</a:t>
            </a:r>
            <a:endParaRPr lang="pt-BR" sz="11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743288" y="4319518"/>
            <a:ext cx="158417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pt-BR" sz="1100" dirty="0" smtClean="0">
                <a:solidFill>
                  <a:schemeClr val="bg2"/>
                </a:solidFill>
                <a:latin typeface="+mn-lt"/>
              </a:rPr>
              <a:t>Camada de Entrada</a:t>
            </a:r>
            <a:endParaRPr lang="pt-BR" sz="11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228184" y="3527430"/>
            <a:ext cx="158417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pt-BR" sz="1100" dirty="0" smtClean="0">
                <a:solidFill>
                  <a:schemeClr val="bg2"/>
                </a:solidFill>
                <a:latin typeface="+mn-lt"/>
              </a:rPr>
              <a:t>Pesos Ajustaveis</a:t>
            </a:r>
            <a:endParaRPr lang="pt-BR" sz="11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940152" y="2833772"/>
            <a:ext cx="158417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pt-BR" sz="1100" dirty="0" smtClean="0">
                <a:solidFill>
                  <a:schemeClr val="bg2"/>
                </a:solidFill>
                <a:latin typeface="+mn-lt"/>
              </a:rPr>
              <a:t>Camada de Saída</a:t>
            </a:r>
            <a:endParaRPr lang="pt-BR" sz="1100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Aprendizado de Perceptrons</a:t>
            </a:r>
            <a:endParaRPr lang="pt-B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Para que um </a:t>
            </a:r>
            <a:r>
              <a:rPr lang="pt-BR" sz="2000" dirty="0" err="1" smtClean="0"/>
              <a:t>perceptron</a:t>
            </a:r>
            <a:r>
              <a:rPr lang="pt-BR" sz="2000" dirty="0" smtClean="0"/>
              <a:t> possa </a:t>
            </a:r>
            <a:r>
              <a:rPr lang="pt-BR" sz="2000" b="1" dirty="0" smtClean="0"/>
              <a:t>aprender uma função</a:t>
            </a:r>
            <a:r>
              <a:rPr lang="pt-BR" sz="2000" dirty="0" smtClean="0"/>
              <a:t> deve-se mudar o valor dos pesos ajustáveis por um quantidade proporcional a </a:t>
            </a:r>
            <a:r>
              <a:rPr lang="pt-BR" sz="2000" b="1" dirty="0" smtClean="0"/>
              <a:t>diferença entre a saída desejada e atual saída </a:t>
            </a:r>
            <a:r>
              <a:rPr lang="pt-BR" sz="2000" dirty="0" smtClean="0"/>
              <a:t>do sistema.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1800" i="1" dirty="0" smtClean="0"/>
              <a:t>t</a:t>
            </a:r>
            <a:r>
              <a:rPr lang="pt-BR" sz="1800" dirty="0" smtClean="0"/>
              <a:t> = saída desejada.</a:t>
            </a:r>
          </a:p>
          <a:p>
            <a:r>
              <a:rPr lang="pt-BR" sz="1800" i="1" dirty="0" smtClean="0"/>
              <a:t>o</a:t>
            </a:r>
            <a:r>
              <a:rPr lang="pt-BR" sz="1800" dirty="0" smtClean="0"/>
              <a:t> = atual saída do </a:t>
            </a:r>
            <a:r>
              <a:rPr lang="pt-BR" sz="1800" dirty="0" err="1" smtClean="0"/>
              <a:t>perceptron</a:t>
            </a:r>
            <a:r>
              <a:rPr lang="pt-BR" sz="1800" dirty="0" smtClean="0"/>
              <a:t>.</a:t>
            </a:r>
          </a:p>
          <a:p>
            <a:r>
              <a:rPr lang="pt-BR" sz="1800" dirty="0" smtClean="0"/>
              <a:t>   = </a:t>
            </a:r>
            <a:r>
              <a:rPr lang="pt-BR" sz="1800" dirty="0" err="1" smtClean="0"/>
              <a:t>Learning</a:t>
            </a:r>
            <a:r>
              <a:rPr lang="pt-BR" sz="1800" dirty="0" smtClean="0"/>
              <a:t> rate. </a:t>
            </a:r>
            <a:endParaRPr lang="pt-BR" sz="1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59632" y="3212976"/>
          <a:ext cx="1944216" cy="896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3" imgW="990360" imgH="457200" progId="Equation.3">
                  <p:embed/>
                </p:oleObj>
              </mc:Choice>
              <mc:Fallback>
                <p:oleObj name="Equation" r:id="rId3" imgW="99036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212976"/>
                        <a:ext cx="1944216" cy="8965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48335" y="3212976"/>
          <a:ext cx="3624065" cy="1023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813"/>
                <a:gridCol w="724813"/>
                <a:gridCol w="724813"/>
                <a:gridCol w="724813"/>
                <a:gridCol w="724813"/>
              </a:tblGrid>
              <a:tr h="341296">
                <a:tc gridSpan="4">
                  <a:txBody>
                    <a:bodyPr/>
                    <a:lstStyle/>
                    <a:p>
                      <a:pPr algn="r"/>
                      <a:r>
                        <a:rPr lang="pt-BR" sz="1400" b="0" dirty="0" smtClean="0">
                          <a:solidFill>
                            <a:schemeClr val="bg2"/>
                          </a:solidFill>
                          <a:latin typeface="+mn-lt"/>
                        </a:rPr>
                        <a:t>Saída desejada:</a:t>
                      </a:r>
                      <a:endParaRPr lang="pt-BR" sz="1400" b="0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 sz="1400" b="0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 sz="1400" b="0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 sz="1400" b="0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i="1" dirty="0" smtClean="0">
                          <a:solidFill>
                            <a:schemeClr val="bg2"/>
                          </a:solidFill>
                          <a:latin typeface="+mn-lt"/>
                        </a:rPr>
                        <a:t>t</a:t>
                      </a:r>
                      <a:endParaRPr lang="pt-BR" sz="1400" b="0" i="1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1296"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bg2"/>
                          </a:solidFill>
                          <a:latin typeface="+mn-lt"/>
                        </a:rPr>
                        <a:t>x</a:t>
                      </a:r>
                      <a:r>
                        <a:rPr lang="pt-BR" sz="1400" b="0" baseline="-25000" dirty="0" smtClean="0">
                          <a:solidFill>
                            <a:schemeClr val="bg2"/>
                          </a:solidFill>
                          <a:latin typeface="+mn-lt"/>
                        </a:rPr>
                        <a:t>1</a:t>
                      </a:r>
                      <a:endParaRPr lang="pt-BR" sz="1400" b="0" baseline="-25000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bg2"/>
                          </a:solidFill>
                          <a:latin typeface="+mn-lt"/>
                        </a:rPr>
                        <a:t>x</a:t>
                      </a:r>
                      <a:r>
                        <a:rPr lang="pt-BR" sz="1400" b="0" baseline="-25000" dirty="0" smtClean="0">
                          <a:solidFill>
                            <a:schemeClr val="bg2"/>
                          </a:solidFill>
                          <a:latin typeface="+mn-lt"/>
                        </a:rPr>
                        <a:t>2</a:t>
                      </a:r>
                      <a:endParaRPr lang="pt-BR" sz="1400" b="0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bg2"/>
                          </a:solidFill>
                          <a:latin typeface="+mn-lt"/>
                        </a:rPr>
                        <a:t>...</a:t>
                      </a:r>
                      <a:endParaRPr lang="pt-BR" sz="1400" b="0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bg2"/>
                          </a:solidFill>
                          <a:latin typeface="+mn-lt"/>
                        </a:rPr>
                        <a:t>x</a:t>
                      </a:r>
                      <a:r>
                        <a:rPr lang="pt-BR" sz="1400" b="0" baseline="-25000" dirty="0" smtClean="0">
                          <a:solidFill>
                            <a:schemeClr val="bg2"/>
                          </a:solidFill>
                          <a:latin typeface="+mn-lt"/>
                        </a:rPr>
                        <a:t>n</a:t>
                      </a:r>
                      <a:endParaRPr lang="pt-BR" sz="1400" b="0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i="1" dirty="0" smtClean="0">
                          <a:solidFill>
                            <a:schemeClr val="bg2"/>
                          </a:solidFill>
                          <a:latin typeface="+mn-lt"/>
                        </a:rPr>
                        <a:t>o</a:t>
                      </a:r>
                      <a:endParaRPr lang="pt-BR" sz="1400" b="0" i="1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1296"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bg2"/>
                          </a:solidFill>
                          <a:latin typeface="+mn-lt"/>
                        </a:rPr>
                        <a:t>x</a:t>
                      </a:r>
                      <a:r>
                        <a:rPr lang="pt-BR" sz="1400" b="0" baseline="-25000" dirty="0" smtClean="0">
                          <a:solidFill>
                            <a:schemeClr val="bg2"/>
                          </a:solidFill>
                          <a:latin typeface="+mn-lt"/>
                        </a:rPr>
                        <a:t>1</a:t>
                      </a:r>
                      <a:endParaRPr lang="pt-BR" sz="1400" b="0" baseline="-25000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bg2"/>
                          </a:solidFill>
                          <a:latin typeface="+mn-lt"/>
                        </a:rPr>
                        <a:t>x</a:t>
                      </a:r>
                      <a:r>
                        <a:rPr lang="pt-BR" sz="1400" b="0" baseline="-25000" dirty="0" smtClean="0">
                          <a:solidFill>
                            <a:schemeClr val="bg2"/>
                          </a:solidFill>
                          <a:latin typeface="+mn-lt"/>
                        </a:rPr>
                        <a:t>2</a:t>
                      </a:r>
                      <a:endParaRPr lang="pt-BR" sz="1400" b="0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bg2"/>
                          </a:solidFill>
                          <a:latin typeface="+mn-lt"/>
                        </a:rPr>
                        <a:t>...</a:t>
                      </a:r>
                      <a:endParaRPr lang="pt-BR" sz="1400" b="0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bg2"/>
                          </a:solidFill>
                          <a:latin typeface="+mn-lt"/>
                        </a:rPr>
                        <a:t>x</a:t>
                      </a:r>
                      <a:r>
                        <a:rPr lang="pt-BR" sz="1400" b="0" baseline="-25000" dirty="0" smtClean="0">
                          <a:solidFill>
                            <a:schemeClr val="bg2"/>
                          </a:solidFill>
                          <a:latin typeface="+mn-lt"/>
                        </a:rPr>
                        <a:t>n</a:t>
                      </a:r>
                      <a:endParaRPr lang="pt-BR" sz="1400" b="0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0" i="1" dirty="0" smtClean="0">
                          <a:solidFill>
                            <a:schemeClr val="bg2"/>
                          </a:solidFill>
                          <a:latin typeface="+mn-lt"/>
                        </a:rPr>
                        <a:t>t</a:t>
                      </a:r>
                      <a:endParaRPr lang="pt-BR" sz="1400" b="0" i="1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164764" y="5380935"/>
          <a:ext cx="221487" cy="287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5" imgW="126720" imgH="164880" progId="Equation.3">
                  <p:embed/>
                </p:oleObj>
              </mc:Choice>
              <mc:Fallback>
                <p:oleObj name="Equation" r:id="rId5" imgW="12672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4764" y="5380935"/>
                        <a:ext cx="221487" cy="2879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Aprendizado de Perceptrons</a:t>
            </a:r>
            <a:endParaRPr lang="pt-B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1800" dirty="0" smtClean="0"/>
              <a:t>Regra de aprendizado:</a:t>
            </a:r>
          </a:p>
          <a:p>
            <a:endParaRPr lang="pt-BR" sz="1800" dirty="0" smtClean="0"/>
          </a:p>
          <a:p>
            <a:endParaRPr lang="pt-BR" sz="1800" dirty="0" smtClean="0"/>
          </a:p>
          <a:p>
            <a:endParaRPr lang="pt-BR" sz="1800" dirty="0" smtClean="0"/>
          </a:p>
          <a:p>
            <a:endParaRPr lang="pt-BR" sz="1800" dirty="0" smtClean="0"/>
          </a:p>
          <a:p>
            <a:r>
              <a:rPr lang="pt-BR" sz="1800" dirty="0" smtClean="0"/>
              <a:t>Se a saída do </a:t>
            </a:r>
            <a:r>
              <a:rPr lang="pt-BR" sz="1800" dirty="0" err="1" smtClean="0"/>
              <a:t>perceptron</a:t>
            </a:r>
            <a:r>
              <a:rPr lang="pt-BR" sz="1800" dirty="0" smtClean="0"/>
              <a:t> não estiver correta (</a:t>
            </a:r>
            <a:r>
              <a:rPr lang="pt-BR" sz="1800" i="1" dirty="0" smtClean="0"/>
              <a:t>t</a:t>
            </a:r>
            <a:r>
              <a:rPr lang="pt-BR" sz="1800" dirty="0" smtClean="0"/>
              <a:t> != </a:t>
            </a:r>
            <a:r>
              <a:rPr lang="pt-BR" sz="1800" i="1" dirty="0" smtClean="0"/>
              <a:t>o</a:t>
            </a:r>
            <a:r>
              <a:rPr lang="pt-BR" sz="1800" dirty="0" smtClean="0"/>
              <a:t>):</a:t>
            </a:r>
          </a:p>
          <a:p>
            <a:pPr lvl="1"/>
            <a:r>
              <a:rPr lang="pt-BR" sz="1400" dirty="0" smtClean="0"/>
              <a:t>Os pesos </a:t>
            </a:r>
            <a:r>
              <a:rPr lang="pt-BR" sz="1400" dirty="0" err="1" smtClean="0"/>
              <a:t>w</a:t>
            </a:r>
            <a:r>
              <a:rPr lang="pt-BR" sz="1400" baseline="-25000" dirty="0" err="1" smtClean="0"/>
              <a:t>i</a:t>
            </a:r>
            <a:r>
              <a:rPr lang="pt-BR" sz="1400" baseline="-25000" dirty="0" smtClean="0"/>
              <a:t>  </a:t>
            </a:r>
            <a:r>
              <a:rPr lang="pt-BR" sz="1400" dirty="0" smtClean="0"/>
              <a:t>são alterados de forma que a saída do </a:t>
            </a:r>
            <a:r>
              <a:rPr lang="pt-BR" sz="1400" dirty="0" err="1" smtClean="0"/>
              <a:t>perceptron</a:t>
            </a:r>
            <a:r>
              <a:rPr lang="pt-BR" sz="1400" dirty="0" smtClean="0"/>
              <a:t> para os novos pesos seja próxima de </a:t>
            </a:r>
            <a:r>
              <a:rPr lang="pt-BR" sz="1400" i="1" dirty="0" smtClean="0"/>
              <a:t>t</a:t>
            </a:r>
            <a:r>
              <a:rPr lang="pt-BR" sz="1400" dirty="0" smtClean="0"/>
              <a:t>.</a:t>
            </a:r>
            <a:endParaRPr lang="pt-BR" sz="1400" baseline="-25000" dirty="0" smtClean="0"/>
          </a:p>
          <a:p>
            <a:endParaRPr lang="pt-BR" sz="1800" dirty="0" smtClean="0"/>
          </a:p>
          <a:p>
            <a:r>
              <a:rPr lang="pt-BR" sz="1800" dirty="0" smtClean="0"/>
              <a:t>O algoritmo vai convergir para a correta classificação se:</a:t>
            </a:r>
          </a:p>
          <a:p>
            <a:pPr lvl="1"/>
            <a:r>
              <a:rPr lang="pt-BR" sz="1400" dirty="0" smtClean="0"/>
              <a:t>O conjunto de treinamento é linearmente separável.</a:t>
            </a:r>
          </a:p>
          <a:p>
            <a:pPr lvl="1"/>
            <a:r>
              <a:rPr lang="pt-BR" sz="1400" dirty="0" smtClean="0"/>
              <a:t>    é suficientemente pequeno.</a:t>
            </a:r>
          </a:p>
          <a:p>
            <a:endParaRPr lang="pt-BR" sz="1800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187153" y="2197244"/>
          <a:ext cx="1728663" cy="797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3" imgW="990360" imgH="457200" progId="Equation.3">
                  <p:embed/>
                </p:oleObj>
              </mc:Choice>
              <mc:Fallback>
                <p:oleObj name="Equation" r:id="rId3" imgW="99036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153" y="2197244"/>
                        <a:ext cx="1728663" cy="7973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585764" y="5038789"/>
          <a:ext cx="166415" cy="216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5" imgW="126720" imgH="164880" progId="Equation.3">
                  <p:embed/>
                </p:oleObj>
              </mc:Choice>
              <mc:Fallback>
                <p:oleObj name="Equation" r:id="rId5" imgW="12672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5764" y="5038789"/>
                        <a:ext cx="166415" cy="2166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Treinando um Neuronio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4644008" y="2319407"/>
            <a:ext cx="536265" cy="389513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A</a:t>
            </a:r>
            <a:endParaRPr lang="pt-BR" sz="1200" baseline="-25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4008" y="3111495"/>
            <a:ext cx="536265" cy="389513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B</a:t>
            </a:r>
            <a:endParaRPr lang="pt-BR" sz="1200" baseline="-25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2535431"/>
            <a:ext cx="720000" cy="72000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endParaRPr lang="pt-BR" sz="1200" dirty="0" smtClean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12" name="Straight Arrow Connector 11"/>
          <p:cNvCxnSpPr>
            <a:stCxn id="5" idx="6"/>
            <a:endCxn id="9" idx="2"/>
          </p:cNvCxnSpPr>
          <p:nvPr/>
        </p:nvCxnSpPr>
        <p:spPr bwMode="auto">
          <a:xfrm>
            <a:off x="5180273" y="2514164"/>
            <a:ext cx="831887" cy="38126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6" idx="6"/>
            <a:endCxn id="9" idx="2"/>
          </p:cNvCxnSpPr>
          <p:nvPr/>
        </p:nvCxnSpPr>
        <p:spPr bwMode="auto">
          <a:xfrm flipV="1">
            <a:off x="5180273" y="2895431"/>
            <a:ext cx="831887" cy="410821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9" idx="6"/>
          </p:cNvCxnSpPr>
          <p:nvPr/>
        </p:nvCxnSpPr>
        <p:spPr bwMode="auto">
          <a:xfrm>
            <a:off x="6732160" y="2895431"/>
            <a:ext cx="720160" cy="4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361274" y="3111495"/>
            <a:ext cx="50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-0.1</a:t>
            </a:r>
            <a:endParaRPr lang="pt-BR" sz="1200" baseline="-25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71708" y="2421895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0.3</a:t>
            </a:r>
            <a:endParaRPr lang="pt-BR" sz="1200" baseline="-25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45570" y="2766695"/>
            <a:ext cx="657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T=0.2</a:t>
            </a:r>
            <a:endParaRPr lang="pt-BR" sz="1200" baseline="-25000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1331640" y="2121024"/>
          <a:ext cx="1440161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1"/>
                <a:gridCol w="360040"/>
                <a:gridCol w="720080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A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B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Saída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1259632" y="1799238"/>
            <a:ext cx="158417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100" dirty="0" smtClean="0">
                <a:solidFill>
                  <a:schemeClr val="bg2"/>
                </a:solidFill>
                <a:latin typeface="+mn-lt"/>
              </a:rPr>
              <a:t>Operador And</a:t>
            </a:r>
            <a:endParaRPr lang="pt-BR" sz="1100" dirty="0">
              <a:solidFill>
                <a:schemeClr val="bg2"/>
              </a:solidFill>
              <a:latin typeface="+mn-lt"/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1244394" y="4221088"/>
          <a:ext cx="6840758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042"/>
                <a:gridCol w="380042"/>
                <a:gridCol w="4433826"/>
                <a:gridCol w="823424"/>
                <a:gridCol w="82342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A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B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Somatório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Saída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Erro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(0*0.3)+(0*-0.1) = 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(0*0.3)+(1*-0.1) = -0.1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(1*0.3)+(0*-0.1) = 0.3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-1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(1*0.3)+(1*-0.1) = 0.2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660232" y="1772816"/>
            <a:ext cx="172819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pt-BR" sz="1100" dirty="0" smtClean="0">
                <a:solidFill>
                  <a:schemeClr val="bg2"/>
                </a:solidFill>
                <a:latin typeface="+mn-lt"/>
              </a:rPr>
              <a:t>Threshold = 0.2</a:t>
            </a:r>
          </a:p>
          <a:p>
            <a:pPr algn="l"/>
            <a:r>
              <a:rPr lang="pt-BR" sz="1100" dirty="0" smtClean="0">
                <a:solidFill>
                  <a:schemeClr val="bg2"/>
                </a:solidFill>
                <a:latin typeface="+mn-lt"/>
              </a:rPr>
              <a:t>Learning Rate = 0.1</a:t>
            </a:r>
            <a:endParaRPr lang="pt-BR" sz="1100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Treinando um Neuronio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4644008" y="2319407"/>
            <a:ext cx="536265" cy="389513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A</a:t>
            </a:r>
            <a:endParaRPr lang="pt-BR" sz="1200" baseline="-25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4008" y="3111495"/>
            <a:ext cx="536265" cy="389513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B</a:t>
            </a:r>
            <a:endParaRPr lang="pt-BR" sz="1200" baseline="-25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2535431"/>
            <a:ext cx="720000" cy="72000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endParaRPr lang="pt-BR" sz="1200" dirty="0" smtClean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12" name="Straight Arrow Connector 11"/>
          <p:cNvCxnSpPr>
            <a:stCxn id="5" idx="6"/>
            <a:endCxn id="9" idx="2"/>
          </p:cNvCxnSpPr>
          <p:nvPr/>
        </p:nvCxnSpPr>
        <p:spPr bwMode="auto">
          <a:xfrm>
            <a:off x="5180273" y="2514164"/>
            <a:ext cx="831887" cy="38126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6" idx="6"/>
            <a:endCxn id="9" idx="2"/>
          </p:cNvCxnSpPr>
          <p:nvPr/>
        </p:nvCxnSpPr>
        <p:spPr bwMode="auto">
          <a:xfrm flipV="1">
            <a:off x="5180273" y="2895431"/>
            <a:ext cx="831887" cy="410821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9" idx="6"/>
          </p:cNvCxnSpPr>
          <p:nvPr/>
        </p:nvCxnSpPr>
        <p:spPr bwMode="auto">
          <a:xfrm>
            <a:off x="6732160" y="2895431"/>
            <a:ext cx="720160" cy="4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396540" y="3111495"/>
            <a:ext cx="436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0.0</a:t>
            </a:r>
            <a:endParaRPr lang="pt-BR" sz="1200" baseline="-25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71708" y="2421895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0.2</a:t>
            </a:r>
            <a:endParaRPr lang="pt-BR" sz="1200" baseline="-25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45570" y="2766695"/>
            <a:ext cx="657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T=0.2</a:t>
            </a:r>
            <a:endParaRPr lang="pt-BR" sz="1200" baseline="-25000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1331640" y="2121024"/>
          <a:ext cx="1440161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1"/>
                <a:gridCol w="360040"/>
                <a:gridCol w="720080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A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B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Saída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1259632" y="1799238"/>
            <a:ext cx="158417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100" dirty="0" smtClean="0">
                <a:solidFill>
                  <a:schemeClr val="bg2"/>
                </a:solidFill>
                <a:latin typeface="+mn-lt"/>
              </a:rPr>
              <a:t>Operador And</a:t>
            </a:r>
            <a:endParaRPr lang="pt-BR" sz="1100" dirty="0">
              <a:solidFill>
                <a:schemeClr val="bg2"/>
              </a:solidFill>
              <a:latin typeface="+mn-lt"/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1244394" y="4221088"/>
          <a:ext cx="6840758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042"/>
                <a:gridCol w="380042"/>
                <a:gridCol w="4433826"/>
                <a:gridCol w="823424"/>
                <a:gridCol w="82342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A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B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Somatório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Saída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Erro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(0*0.2)+(0*0.0) = 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(0*0.2)+(1*0.0) = 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(1*0.2)+(0*0.0) = 0.2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-1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(1*0.2)+(1*0.0) = 0.2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660232" y="1772816"/>
            <a:ext cx="172819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pt-BR" sz="1100" dirty="0" smtClean="0">
                <a:solidFill>
                  <a:schemeClr val="bg2"/>
                </a:solidFill>
                <a:latin typeface="+mn-lt"/>
              </a:rPr>
              <a:t>Threshold = 0.2</a:t>
            </a:r>
          </a:p>
          <a:p>
            <a:pPr algn="l"/>
            <a:r>
              <a:rPr lang="pt-BR" sz="1100" dirty="0" smtClean="0">
                <a:solidFill>
                  <a:schemeClr val="bg2"/>
                </a:solidFill>
                <a:latin typeface="+mn-lt"/>
              </a:rPr>
              <a:t>Learning Rate = 0.1</a:t>
            </a:r>
            <a:endParaRPr lang="pt-BR" sz="1100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Treinando um Neuronio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4644008" y="2319407"/>
            <a:ext cx="536265" cy="389513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A</a:t>
            </a:r>
            <a:endParaRPr lang="pt-BR" sz="1200" baseline="-25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4008" y="3111495"/>
            <a:ext cx="536265" cy="389513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B</a:t>
            </a:r>
            <a:endParaRPr lang="pt-BR" sz="1200" baseline="-25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2535431"/>
            <a:ext cx="720000" cy="72000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endParaRPr lang="pt-BR" sz="1200" dirty="0" smtClean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12" name="Straight Arrow Connector 11"/>
          <p:cNvCxnSpPr>
            <a:stCxn id="5" idx="6"/>
            <a:endCxn id="9" idx="2"/>
          </p:cNvCxnSpPr>
          <p:nvPr/>
        </p:nvCxnSpPr>
        <p:spPr bwMode="auto">
          <a:xfrm>
            <a:off x="5180273" y="2514164"/>
            <a:ext cx="831887" cy="38126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6" idx="6"/>
            <a:endCxn id="9" idx="2"/>
          </p:cNvCxnSpPr>
          <p:nvPr/>
        </p:nvCxnSpPr>
        <p:spPr bwMode="auto">
          <a:xfrm flipV="1">
            <a:off x="5180273" y="2895431"/>
            <a:ext cx="831887" cy="410821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9" idx="6"/>
          </p:cNvCxnSpPr>
          <p:nvPr/>
        </p:nvCxnSpPr>
        <p:spPr bwMode="auto">
          <a:xfrm>
            <a:off x="6732160" y="2895431"/>
            <a:ext cx="720160" cy="4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396540" y="3111495"/>
            <a:ext cx="436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0.1</a:t>
            </a:r>
            <a:endParaRPr lang="pt-BR" sz="1200" baseline="-25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71708" y="2421895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0.1</a:t>
            </a:r>
            <a:endParaRPr lang="pt-BR" sz="1200" baseline="-25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45570" y="2766695"/>
            <a:ext cx="657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T=0.2</a:t>
            </a:r>
            <a:endParaRPr lang="pt-BR" sz="1200" baseline="-25000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1331640" y="2121024"/>
          <a:ext cx="1440161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1"/>
                <a:gridCol w="360040"/>
                <a:gridCol w="720080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A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B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Saída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1259632" y="1799238"/>
            <a:ext cx="158417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100" dirty="0" smtClean="0">
                <a:solidFill>
                  <a:schemeClr val="bg2"/>
                </a:solidFill>
                <a:latin typeface="+mn-lt"/>
              </a:rPr>
              <a:t>Operador And</a:t>
            </a:r>
            <a:endParaRPr lang="pt-BR" sz="1100" dirty="0">
              <a:solidFill>
                <a:schemeClr val="bg2"/>
              </a:solidFill>
              <a:latin typeface="+mn-lt"/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1244394" y="4221088"/>
          <a:ext cx="6840758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042"/>
                <a:gridCol w="380042"/>
                <a:gridCol w="4433826"/>
                <a:gridCol w="823424"/>
                <a:gridCol w="82342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A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B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Somatório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Saída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Erro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(0*0.1)+(0*0.1) = 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(0*0.1)+(1*0.1) = 0.1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(1*0.1)+(0*0.1) = 0.1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(1*0.1)+(1*0.1) = 0.2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660232" y="1772816"/>
            <a:ext cx="172819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pt-BR" sz="1100" dirty="0" smtClean="0">
                <a:solidFill>
                  <a:schemeClr val="bg2"/>
                </a:solidFill>
                <a:latin typeface="+mn-lt"/>
              </a:rPr>
              <a:t>Threshold = 0.2</a:t>
            </a:r>
          </a:p>
          <a:p>
            <a:pPr algn="l"/>
            <a:r>
              <a:rPr lang="pt-BR" sz="1100" dirty="0" smtClean="0">
                <a:solidFill>
                  <a:schemeClr val="bg2"/>
                </a:solidFill>
                <a:latin typeface="+mn-lt"/>
              </a:rPr>
              <a:t>Learning Rate = 0.1</a:t>
            </a:r>
            <a:endParaRPr lang="pt-BR" sz="1100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Formas de Aprendizado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800" b="1" dirty="0" smtClean="0"/>
              <a:t>Aprendizado Supervisionado</a:t>
            </a:r>
          </a:p>
          <a:p>
            <a:pPr lvl="1"/>
            <a:r>
              <a:rPr lang="pt-BR" sz="2300" dirty="0" smtClean="0"/>
              <a:t>Árvores de decisão.</a:t>
            </a:r>
          </a:p>
          <a:p>
            <a:pPr lvl="1"/>
            <a:r>
              <a:rPr lang="pt-BR" sz="2300" dirty="0" err="1" smtClean="0"/>
              <a:t>K-Nearest</a:t>
            </a:r>
            <a:r>
              <a:rPr lang="pt-BR" sz="2300" dirty="0" smtClean="0"/>
              <a:t> </a:t>
            </a:r>
            <a:r>
              <a:rPr lang="pt-BR" sz="2300" dirty="0" err="1" smtClean="0"/>
              <a:t>Neighbor</a:t>
            </a:r>
            <a:r>
              <a:rPr lang="pt-BR" sz="2300" dirty="0" smtClean="0"/>
              <a:t> (KNN).</a:t>
            </a:r>
          </a:p>
          <a:p>
            <a:pPr lvl="1"/>
            <a:r>
              <a:rPr lang="pt-BR" sz="2300" dirty="0" err="1" smtClean="0"/>
              <a:t>Support</a:t>
            </a:r>
            <a:r>
              <a:rPr lang="pt-BR" sz="2300" dirty="0" smtClean="0"/>
              <a:t> </a:t>
            </a:r>
            <a:r>
              <a:rPr lang="pt-BR" sz="2300" dirty="0" err="1" smtClean="0"/>
              <a:t>Vector</a:t>
            </a:r>
            <a:r>
              <a:rPr lang="pt-BR" sz="2300" dirty="0" smtClean="0"/>
              <a:t> Machines (SVM).</a:t>
            </a:r>
          </a:p>
          <a:p>
            <a:pPr lvl="1"/>
            <a:r>
              <a:rPr lang="pt-BR" sz="2300" b="1" dirty="0" smtClean="0"/>
              <a:t>Redes Neurais </a:t>
            </a:r>
          </a:p>
          <a:p>
            <a:endParaRPr lang="pt-BR" sz="2800" dirty="0" smtClean="0"/>
          </a:p>
          <a:p>
            <a:r>
              <a:rPr lang="pt-BR" sz="2800" dirty="0" smtClean="0"/>
              <a:t>Aprendizado Não Supervisionado</a:t>
            </a:r>
          </a:p>
          <a:p>
            <a:endParaRPr lang="pt-BR" sz="2800" dirty="0" smtClean="0"/>
          </a:p>
          <a:p>
            <a:r>
              <a:rPr lang="pt-BR" sz="2800" dirty="0" smtClean="0"/>
              <a:t>Aprendizado Por Reforço</a:t>
            </a:r>
            <a:endParaRPr lang="pt-BR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Limitações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5184576" cy="4104456"/>
          </a:xfrm>
        </p:spPr>
        <p:txBody>
          <a:bodyPr/>
          <a:lstStyle/>
          <a:p>
            <a:r>
              <a:rPr lang="pt-BR" sz="2300" dirty="0" smtClean="0"/>
              <a:t>Um único </a:t>
            </a:r>
            <a:r>
              <a:rPr lang="pt-BR" sz="2300" dirty="0" err="1" smtClean="0"/>
              <a:t>Perceptron</a:t>
            </a:r>
            <a:r>
              <a:rPr lang="pt-BR" sz="2300" dirty="0" smtClean="0"/>
              <a:t> consegue resolver somente funções linearmente separáveis.</a:t>
            </a:r>
          </a:p>
          <a:p>
            <a:endParaRPr lang="pt-BR" sz="2300" dirty="0" smtClean="0"/>
          </a:p>
          <a:p>
            <a:endParaRPr lang="pt-BR" sz="2300" dirty="0" smtClean="0"/>
          </a:p>
          <a:p>
            <a:r>
              <a:rPr lang="pt-BR" sz="2300" dirty="0" smtClean="0"/>
              <a:t>Em funções não linearmente separáveis o </a:t>
            </a:r>
            <a:r>
              <a:rPr lang="pt-BR" sz="2300" dirty="0" err="1" smtClean="0"/>
              <a:t>perceptron</a:t>
            </a:r>
            <a:r>
              <a:rPr lang="pt-BR" sz="2300" dirty="0" smtClean="0"/>
              <a:t> não consegue gerar um hiperplano para separar os dados.</a:t>
            </a:r>
          </a:p>
          <a:p>
            <a:endParaRPr lang="pt-BR" sz="2000" dirty="0" smtClean="0"/>
          </a:p>
          <a:p>
            <a:endParaRPr lang="pt-BR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772816"/>
            <a:ext cx="2016224" cy="169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789040"/>
            <a:ext cx="2016224" cy="1831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Redes Multicamadas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err="1" smtClean="0"/>
              <a:t>Perceptrons</a:t>
            </a:r>
            <a:r>
              <a:rPr lang="pt-BR" sz="2400" dirty="0" smtClean="0"/>
              <a:t> expressam somente superfícies de decisão linear.</a:t>
            </a:r>
          </a:p>
          <a:p>
            <a:endParaRPr lang="pt-BR" sz="2400" dirty="0" smtClean="0"/>
          </a:p>
          <a:p>
            <a:r>
              <a:rPr lang="pt-BR" sz="2400" dirty="0" smtClean="0"/>
              <a:t>Entretanto, é possível combinar vários </a:t>
            </a:r>
            <a:r>
              <a:rPr lang="pt-BR" sz="2400" dirty="0" err="1" smtClean="0"/>
              <a:t>perceptrons</a:t>
            </a:r>
            <a:r>
              <a:rPr lang="pt-BR" sz="2400" dirty="0" smtClean="0"/>
              <a:t> lineares para gerar superfícies de decisão mais complexas.</a:t>
            </a:r>
          </a:p>
          <a:p>
            <a:endParaRPr lang="pt-BR" sz="2400" dirty="0" smtClean="0"/>
          </a:p>
          <a:p>
            <a:r>
              <a:rPr lang="pt-BR" sz="2400" dirty="0" smtClean="0"/>
              <a:t>Dessa forma podemos, por exemplo, gerar uma superfícies de classificação para o operador XOR.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Operador XOR</a:t>
            </a:r>
            <a:endParaRPr lang="pt-B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31640" y="2121024"/>
          <a:ext cx="1440161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1"/>
                <a:gridCol w="360040"/>
                <a:gridCol w="720080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A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B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Saída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pt-BR" sz="1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1799238"/>
            <a:ext cx="158417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100" dirty="0" smtClean="0">
                <a:solidFill>
                  <a:schemeClr val="bg2"/>
                </a:solidFill>
                <a:latin typeface="+mn-lt"/>
              </a:rPr>
              <a:t>Operador XOR</a:t>
            </a:r>
            <a:endParaRPr lang="pt-BR" sz="1100" dirty="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368" y="4149080"/>
            <a:ext cx="158544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5462384" y="4801344"/>
            <a:ext cx="50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-1.5</a:t>
            </a:r>
            <a:endParaRPr lang="pt-BR" sz="1200" baseline="-25000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4211960" y="2852936"/>
            <a:ext cx="3221639" cy="1933183"/>
            <a:chOff x="3977268" y="2924944"/>
            <a:chExt cx="3221639" cy="1933183"/>
          </a:xfrm>
        </p:grpSpPr>
        <p:sp>
          <p:nvSpPr>
            <p:cNvPr id="7" name="TextBox 6"/>
            <p:cNvSpPr txBox="1"/>
            <p:nvPr/>
          </p:nvSpPr>
          <p:spPr>
            <a:xfrm>
              <a:off x="3977268" y="3212976"/>
              <a:ext cx="536400" cy="389513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solidFill>
                    <a:srgbClr val="000000"/>
                  </a:solidFill>
                  <a:latin typeface="+mn-lt"/>
                </a:rPr>
                <a:t>X</a:t>
              </a:r>
              <a:r>
                <a:rPr lang="pt-BR" sz="1200" baseline="-25000" dirty="0" smtClean="0">
                  <a:solidFill>
                    <a:srgbClr val="000000"/>
                  </a:solidFill>
                  <a:latin typeface="+mn-lt"/>
                </a:rPr>
                <a:t>1</a:t>
              </a:r>
              <a:endParaRPr lang="pt-BR" sz="1200" baseline="-250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95936" y="4407639"/>
              <a:ext cx="536265" cy="389513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solidFill>
                    <a:srgbClr val="000000"/>
                  </a:solidFill>
                  <a:latin typeface="+mn-lt"/>
                </a:rPr>
                <a:t>X</a:t>
              </a:r>
              <a:r>
                <a:rPr lang="pt-BR" sz="1200" baseline="-25000" dirty="0" smtClean="0">
                  <a:solidFill>
                    <a:srgbClr val="000000"/>
                  </a:solidFill>
                  <a:latin typeface="+mn-lt"/>
                </a:rPr>
                <a:t>2</a:t>
              </a:r>
              <a:endParaRPr lang="pt-BR" sz="1200" baseline="-25000" dirty="0">
                <a:solidFill>
                  <a:srgbClr val="000000"/>
                </a:solidFill>
                <a:latin typeface="+mn-lt"/>
              </a:endParaRPr>
            </a:p>
          </p:txBody>
        </p:sp>
        <p:cxnSp>
          <p:nvCxnSpPr>
            <p:cNvPr id="9" name="Straight Arrow Connector 8"/>
            <p:cNvCxnSpPr>
              <a:stCxn id="7" idx="6"/>
              <a:endCxn id="15" idx="2"/>
            </p:cNvCxnSpPr>
            <p:nvPr/>
          </p:nvCxnSpPr>
          <p:spPr bwMode="auto">
            <a:xfrm>
              <a:off x="4513668" y="3407733"/>
              <a:ext cx="890084" cy="1588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Arrow Connector 9"/>
            <p:cNvCxnSpPr>
              <a:stCxn id="8" idx="6"/>
              <a:endCxn id="16" idx="2"/>
            </p:cNvCxnSpPr>
            <p:nvPr/>
          </p:nvCxnSpPr>
          <p:spPr bwMode="auto">
            <a:xfrm>
              <a:off x="4532201" y="4602396"/>
              <a:ext cx="903895" cy="1588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4792960" y="3140968"/>
              <a:ext cx="2824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rgbClr val="000000"/>
                  </a:solidFill>
                  <a:latin typeface="+mn-lt"/>
                </a:rPr>
                <a:t>1</a:t>
              </a:r>
              <a:endParaRPr lang="pt-BR" sz="1200" baseline="-250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03752" y="3212976"/>
              <a:ext cx="536400" cy="389513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solidFill>
                    <a:srgbClr val="000000"/>
                  </a:solidFill>
                  <a:latin typeface="+mn-lt"/>
                </a:rPr>
                <a:t>h</a:t>
              </a:r>
              <a:r>
                <a:rPr lang="pt-BR" sz="1200" baseline="-25000" dirty="0" smtClean="0">
                  <a:solidFill>
                    <a:srgbClr val="000000"/>
                  </a:solidFill>
                  <a:latin typeface="+mn-lt"/>
                </a:rPr>
                <a:t>1</a:t>
              </a:r>
              <a:endParaRPr lang="pt-BR" sz="1200" baseline="-250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436096" y="4407639"/>
              <a:ext cx="536265" cy="389513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solidFill>
                    <a:srgbClr val="000000"/>
                  </a:solidFill>
                  <a:latin typeface="+mn-lt"/>
                </a:rPr>
                <a:t>h</a:t>
              </a:r>
              <a:r>
                <a:rPr lang="pt-BR" sz="1200" baseline="-25000" dirty="0" smtClean="0">
                  <a:solidFill>
                    <a:srgbClr val="000000"/>
                  </a:solidFill>
                  <a:latin typeface="+mn-lt"/>
                </a:rPr>
                <a:t>2</a:t>
              </a:r>
              <a:endParaRPr lang="pt-BR" sz="1200" baseline="-250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60232" y="3861048"/>
              <a:ext cx="536265" cy="389513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solidFill>
                    <a:srgbClr val="000000"/>
                  </a:solidFill>
                  <a:latin typeface="+mn-lt"/>
                </a:rPr>
                <a:t>o</a:t>
              </a:r>
              <a:endParaRPr lang="pt-BR" sz="1200" baseline="-250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18504" y="4581128"/>
              <a:ext cx="2824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rgbClr val="000000"/>
                  </a:solidFill>
                  <a:latin typeface="+mn-lt"/>
                </a:rPr>
                <a:t>1</a:t>
              </a:r>
              <a:endParaRPr lang="pt-BR" sz="1200" baseline="-250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395893" y="2924944"/>
              <a:ext cx="5068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rgbClr val="000000"/>
                  </a:solidFill>
                  <a:latin typeface="+mn-lt"/>
                </a:rPr>
                <a:t>-0.5</a:t>
              </a:r>
              <a:endParaRPr lang="pt-BR" sz="1200" baseline="-25000" dirty="0">
                <a:solidFill>
                  <a:srgbClr val="000000"/>
                </a:solidFill>
                <a:latin typeface="+mn-lt"/>
              </a:endParaRPr>
            </a:p>
          </p:txBody>
        </p:sp>
        <p:cxnSp>
          <p:nvCxnSpPr>
            <p:cNvPr id="25" name="Straight Arrow Connector 24"/>
            <p:cNvCxnSpPr>
              <a:stCxn id="15" idx="6"/>
              <a:endCxn id="20" idx="2"/>
            </p:cNvCxnSpPr>
            <p:nvPr/>
          </p:nvCxnSpPr>
          <p:spPr bwMode="auto">
            <a:xfrm>
              <a:off x="5940152" y="3407733"/>
              <a:ext cx="720080" cy="648072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Straight Arrow Connector 27"/>
            <p:cNvCxnSpPr>
              <a:stCxn id="16" idx="6"/>
              <a:endCxn id="20" idx="2"/>
            </p:cNvCxnSpPr>
            <p:nvPr/>
          </p:nvCxnSpPr>
          <p:spPr bwMode="auto">
            <a:xfrm flipV="1">
              <a:off x="5972361" y="4055805"/>
              <a:ext cx="687871" cy="54659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>
              <a:stCxn id="7" idx="6"/>
              <a:endCxn id="16" idx="2"/>
            </p:cNvCxnSpPr>
            <p:nvPr/>
          </p:nvCxnSpPr>
          <p:spPr bwMode="auto">
            <a:xfrm>
              <a:off x="4513668" y="3407733"/>
              <a:ext cx="922428" cy="119466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4" name="Straight Arrow Connector 33"/>
            <p:cNvCxnSpPr>
              <a:stCxn id="8" idx="6"/>
              <a:endCxn id="15" idx="2"/>
            </p:cNvCxnSpPr>
            <p:nvPr/>
          </p:nvCxnSpPr>
          <p:spPr bwMode="auto">
            <a:xfrm flipV="1">
              <a:off x="4532201" y="3407733"/>
              <a:ext cx="871551" cy="119466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>
              <a:off x="4835135" y="4080485"/>
              <a:ext cx="2824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rgbClr val="000000"/>
                  </a:solidFill>
                  <a:latin typeface="+mn-lt"/>
                </a:rPr>
                <a:t>1</a:t>
              </a:r>
              <a:endParaRPr lang="pt-BR" sz="1200" baseline="-250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837172" y="3645024"/>
              <a:ext cx="2824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rgbClr val="000000"/>
                  </a:solidFill>
                  <a:latin typeface="+mn-lt"/>
                </a:rPr>
                <a:t>1</a:t>
              </a:r>
              <a:endParaRPr lang="pt-BR" sz="1200" baseline="-250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3767" y="3440033"/>
              <a:ext cx="2824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rgbClr val="000000"/>
                  </a:solidFill>
                  <a:latin typeface="+mn-lt"/>
                </a:rPr>
                <a:t>1</a:t>
              </a:r>
              <a:endParaRPr lang="pt-BR" sz="1200" baseline="-250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192918" y="4293096"/>
              <a:ext cx="35298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rgbClr val="000000"/>
                  </a:solidFill>
                  <a:latin typeface="+mn-lt"/>
                </a:rPr>
                <a:t>-1</a:t>
              </a:r>
              <a:endParaRPr lang="pt-BR" sz="1200" baseline="-250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692037" y="4243948"/>
              <a:ext cx="5068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rgbClr val="000000"/>
                  </a:solidFill>
                  <a:latin typeface="+mn-lt"/>
                </a:rPr>
                <a:t>-0.5</a:t>
              </a:r>
              <a:endParaRPr lang="pt-BR" sz="1200" baseline="-25000" dirty="0">
                <a:solidFill>
                  <a:srgbClr val="000000"/>
                </a:solidFill>
                <a:latin typeface="+mn-lt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156176" y="306896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OR</a:t>
            </a:r>
            <a:endParaRPr lang="pt-BR" sz="1200" baseline="-25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172881" y="4475212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AND</a:t>
            </a:r>
            <a:endParaRPr lang="pt-BR" sz="1200" baseline="-250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Redes Multicamadas</a:t>
            </a:r>
            <a:endParaRPr lang="pt-BR" dirty="0"/>
          </a:p>
        </p:txBody>
      </p:sp>
      <p:grpSp>
        <p:nvGrpSpPr>
          <p:cNvPr id="138" name="Group 137"/>
          <p:cNvGrpSpPr/>
          <p:nvPr/>
        </p:nvGrpSpPr>
        <p:grpSpPr>
          <a:xfrm>
            <a:off x="1763688" y="1556792"/>
            <a:ext cx="5135316" cy="4343228"/>
            <a:chOff x="1763688" y="1556792"/>
            <a:chExt cx="5135316" cy="4343228"/>
          </a:xfrm>
        </p:grpSpPr>
        <p:grpSp>
          <p:nvGrpSpPr>
            <p:cNvPr id="4" name="Group 3"/>
            <p:cNvGrpSpPr/>
            <p:nvPr/>
          </p:nvGrpSpPr>
          <p:grpSpPr>
            <a:xfrm rot="5400000">
              <a:off x="910929" y="2746778"/>
              <a:ext cx="3695221" cy="1989703"/>
              <a:chOff x="1835696" y="2780928"/>
              <a:chExt cx="4680520" cy="2520240"/>
            </a:xfrm>
          </p:grpSpPr>
          <p:grpSp>
            <p:nvGrpSpPr>
              <p:cNvPr id="5" name="Group 81"/>
              <p:cNvGrpSpPr/>
              <p:nvPr/>
            </p:nvGrpSpPr>
            <p:grpSpPr>
              <a:xfrm>
                <a:off x="1835696" y="2780928"/>
                <a:ext cx="4680520" cy="2160240"/>
                <a:chOff x="1403648" y="2780928"/>
                <a:chExt cx="4680520" cy="2160240"/>
              </a:xfrm>
            </p:grpSpPr>
            <p:sp>
              <p:nvSpPr>
                <p:cNvPr id="11" name="Oval 10"/>
                <p:cNvSpPr/>
                <p:nvPr/>
              </p:nvSpPr>
              <p:spPr bwMode="auto">
                <a:xfrm>
                  <a:off x="1403648" y="4365104"/>
                  <a:ext cx="576064" cy="576064"/>
                </a:xfrm>
                <a:prstGeom prst="ellipse">
                  <a:avLst/>
                </a:prstGeom>
                <a:solidFill>
                  <a:schemeClr val="bg1">
                    <a:lumMod val="60000"/>
                    <a:lumOff val="40000"/>
                  </a:schemeClr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t-B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</a:endParaRPr>
                </a:p>
              </p:txBody>
            </p:sp>
            <p:sp>
              <p:nvSpPr>
                <p:cNvPr id="12" name="Oval 11"/>
                <p:cNvSpPr/>
                <p:nvPr/>
              </p:nvSpPr>
              <p:spPr bwMode="auto">
                <a:xfrm>
                  <a:off x="2411760" y="4365104"/>
                  <a:ext cx="576064" cy="576064"/>
                </a:xfrm>
                <a:prstGeom prst="ellipse">
                  <a:avLst/>
                </a:prstGeom>
                <a:solidFill>
                  <a:schemeClr val="bg1">
                    <a:lumMod val="60000"/>
                    <a:lumOff val="40000"/>
                  </a:schemeClr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t-B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</a:endParaRPr>
                </a:p>
              </p:txBody>
            </p:sp>
            <p:sp>
              <p:nvSpPr>
                <p:cNvPr id="13" name="Oval 12"/>
                <p:cNvSpPr/>
                <p:nvPr/>
              </p:nvSpPr>
              <p:spPr bwMode="auto">
                <a:xfrm>
                  <a:off x="3419872" y="4365104"/>
                  <a:ext cx="576064" cy="576064"/>
                </a:xfrm>
                <a:prstGeom prst="ellipse">
                  <a:avLst/>
                </a:prstGeom>
                <a:solidFill>
                  <a:schemeClr val="bg1">
                    <a:lumMod val="60000"/>
                    <a:lumOff val="40000"/>
                  </a:schemeClr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t-B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</a:endParaRPr>
                </a:p>
              </p:txBody>
            </p:sp>
            <p:sp>
              <p:nvSpPr>
                <p:cNvPr id="14" name="Oval 13"/>
                <p:cNvSpPr/>
                <p:nvPr/>
              </p:nvSpPr>
              <p:spPr bwMode="auto">
                <a:xfrm>
                  <a:off x="4427984" y="4365104"/>
                  <a:ext cx="576064" cy="576064"/>
                </a:xfrm>
                <a:prstGeom prst="ellipse">
                  <a:avLst/>
                </a:prstGeom>
                <a:solidFill>
                  <a:schemeClr val="bg1">
                    <a:lumMod val="60000"/>
                    <a:lumOff val="40000"/>
                  </a:schemeClr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t-B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 bwMode="auto">
                <a:xfrm>
                  <a:off x="5508104" y="4365104"/>
                  <a:ext cx="576064" cy="576064"/>
                </a:xfrm>
                <a:prstGeom prst="ellipse">
                  <a:avLst/>
                </a:prstGeom>
                <a:solidFill>
                  <a:schemeClr val="bg1">
                    <a:lumMod val="60000"/>
                    <a:lumOff val="40000"/>
                  </a:schemeClr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t-B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</a:endParaRPr>
                </a:p>
              </p:txBody>
            </p:sp>
            <p:sp>
              <p:nvSpPr>
                <p:cNvPr id="16" name="Oval 15"/>
                <p:cNvSpPr/>
                <p:nvPr/>
              </p:nvSpPr>
              <p:spPr bwMode="auto">
                <a:xfrm>
                  <a:off x="2267744" y="2780928"/>
                  <a:ext cx="576064" cy="576064"/>
                </a:xfrm>
                <a:prstGeom prst="ellipse">
                  <a:avLst/>
                </a:prstGeom>
                <a:solidFill>
                  <a:schemeClr val="bg1">
                    <a:lumMod val="60000"/>
                    <a:lumOff val="40000"/>
                  </a:schemeClr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t-B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 bwMode="auto">
                <a:xfrm>
                  <a:off x="3419872" y="2780928"/>
                  <a:ext cx="576064" cy="576064"/>
                </a:xfrm>
                <a:prstGeom prst="ellipse">
                  <a:avLst/>
                </a:prstGeom>
                <a:solidFill>
                  <a:schemeClr val="bg1">
                    <a:lumMod val="60000"/>
                    <a:lumOff val="40000"/>
                  </a:schemeClr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t-B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</a:endParaRPr>
                </a:p>
              </p:txBody>
            </p:sp>
            <p:sp>
              <p:nvSpPr>
                <p:cNvPr id="18" name="Oval 17"/>
                <p:cNvSpPr/>
                <p:nvPr/>
              </p:nvSpPr>
              <p:spPr bwMode="auto">
                <a:xfrm>
                  <a:off x="4572000" y="2780928"/>
                  <a:ext cx="576064" cy="576064"/>
                </a:xfrm>
                <a:prstGeom prst="ellipse">
                  <a:avLst/>
                </a:prstGeom>
                <a:solidFill>
                  <a:schemeClr val="bg1">
                    <a:lumMod val="60000"/>
                    <a:lumOff val="40000"/>
                  </a:schemeClr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t-B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</a:endParaRPr>
                </a:p>
              </p:txBody>
            </p:sp>
            <p:cxnSp>
              <p:nvCxnSpPr>
                <p:cNvPr id="19" name="Straight Arrow Connector 18"/>
                <p:cNvCxnSpPr>
                  <a:stCxn id="11" idx="0"/>
                  <a:endCxn id="16" idx="4"/>
                </p:cNvCxnSpPr>
                <p:nvPr/>
              </p:nvCxnSpPr>
              <p:spPr bwMode="auto">
                <a:xfrm rot="5400000" flipH="1" flipV="1">
                  <a:off x="1619672" y="3429000"/>
                  <a:ext cx="1008112" cy="864096"/>
                </a:xfrm>
                <a:prstGeom prst="straightConnector1">
                  <a:avLst/>
                </a:prstGeom>
                <a:solidFill>
                  <a:schemeClr val="hlink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20" name="Straight Arrow Connector 19"/>
                <p:cNvCxnSpPr>
                  <a:stCxn id="11" idx="0"/>
                  <a:endCxn id="18" idx="4"/>
                </p:cNvCxnSpPr>
                <p:nvPr/>
              </p:nvCxnSpPr>
              <p:spPr bwMode="auto">
                <a:xfrm rot="5400000" flipH="1" flipV="1">
                  <a:off x="2771800" y="2276872"/>
                  <a:ext cx="1008112" cy="3168352"/>
                </a:xfrm>
                <a:prstGeom prst="straightConnector1">
                  <a:avLst/>
                </a:prstGeom>
                <a:solidFill>
                  <a:schemeClr val="hlink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21" name="Straight Arrow Connector 20"/>
                <p:cNvCxnSpPr>
                  <a:stCxn id="11" idx="0"/>
                  <a:endCxn id="17" idx="4"/>
                </p:cNvCxnSpPr>
                <p:nvPr/>
              </p:nvCxnSpPr>
              <p:spPr bwMode="auto">
                <a:xfrm rot="5400000" flipH="1" flipV="1">
                  <a:off x="2195736" y="2852936"/>
                  <a:ext cx="1008112" cy="2016224"/>
                </a:xfrm>
                <a:prstGeom prst="straightConnector1">
                  <a:avLst/>
                </a:prstGeom>
                <a:solidFill>
                  <a:schemeClr val="hlink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22" name="Straight Arrow Connector 21"/>
                <p:cNvCxnSpPr>
                  <a:stCxn id="12" idx="0"/>
                  <a:endCxn id="16" idx="4"/>
                </p:cNvCxnSpPr>
                <p:nvPr/>
              </p:nvCxnSpPr>
              <p:spPr bwMode="auto">
                <a:xfrm rot="16200000" flipV="1">
                  <a:off x="2123728" y="3789040"/>
                  <a:ext cx="1008112" cy="144016"/>
                </a:xfrm>
                <a:prstGeom prst="straightConnector1">
                  <a:avLst/>
                </a:prstGeom>
                <a:solidFill>
                  <a:schemeClr val="hlink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23" name="Straight Arrow Connector 22"/>
                <p:cNvCxnSpPr>
                  <a:stCxn id="12" idx="0"/>
                  <a:endCxn id="18" idx="4"/>
                </p:cNvCxnSpPr>
                <p:nvPr/>
              </p:nvCxnSpPr>
              <p:spPr bwMode="auto">
                <a:xfrm rot="5400000" flipH="1" flipV="1">
                  <a:off x="3275856" y="2780928"/>
                  <a:ext cx="1008112" cy="2160240"/>
                </a:xfrm>
                <a:prstGeom prst="straightConnector1">
                  <a:avLst/>
                </a:prstGeom>
                <a:solidFill>
                  <a:schemeClr val="hlink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24" name="Straight Arrow Connector 23"/>
                <p:cNvCxnSpPr>
                  <a:stCxn id="12" idx="0"/>
                  <a:endCxn id="17" idx="4"/>
                </p:cNvCxnSpPr>
                <p:nvPr/>
              </p:nvCxnSpPr>
              <p:spPr bwMode="auto">
                <a:xfrm rot="5400000" flipH="1" flipV="1">
                  <a:off x="2699792" y="3356992"/>
                  <a:ext cx="1008112" cy="1008112"/>
                </a:xfrm>
                <a:prstGeom prst="straightConnector1">
                  <a:avLst/>
                </a:prstGeom>
                <a:solidFill>
                  <a:schemeClr val="hlink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25" name="Straight Arrow Connector 24"/>
                <p:cNvCxnSpPr>
                  <a:stCxn id="13" idx="0"/>
                  <a:endCxn id="17" idx="4"/>
                </p:cNvCxnSpPr>
                <p:nvPr/>
              </p:nvCxnSpPr>
              <p:spPr bwMode="auto">
                <a:xfrm rot="5400000" flipH="1" flipV="1">
                  <a:off x="3203848" y="3861048"/>
                  <a:ext cx="1008112" cy="1588"/>
                </a:xfrm>
                <a:prstGeom prst="straightConnector1">
                  <a:avLst/>
                </a:prstGeom>
                <a:solidFill>
                  <a:schemeClr val="hlink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26" name="Straight Arrow Connector 25"/>
                <p:cNvCxnSpPr>
                  <a:stCxn id="13" idx="0"/>
                  <a:endCxn id="18" idx="4"/>
                </p:cNvCxnSpPr>
                <p:nvPr/>
              </p:nvCxnSpPr>
              <p:spPr bwMode="auto">
                <a:xfrm rot="5400000" flipH="1" flipV="1">
                  <a:off x="3779912" y="3284984"/>
                  <a:ext cx="1008112" cy="1152128"/>
                </a:xfrm>
                <a:prstGeom prst="straightConnector1">
                  <a:avLst/>
                </a:prstGeom>
                <a:solidFill>
                  <a:schemeClr val="hlink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27" name="Straight Arrow Connector 26"/>
                <p:cNvCxnSpPr>
                  <a:stCxn id="13" idx="0"/>
                  <a:endCxn id="16" idx="4"/>
                </p:cNvCxnSpPr>
                <p:nvPr/>
              </p:nvCxnSpPr>
              <p:spPr bwMode="auto">
                <a:xfrm rot="16200000" flipV="1">
                  <a:off x="2627784" y="3284984"/>
                  <a:ext cx="1008112" cy="1152128"/>
                </a:xfrm>
                <a:prstGeom prst="straightConnector1">
                  <a:avLst/>
                </a:prstGeom>
                <a:solidFill>
                  <a:schemeClr val="hlink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28" name="Straight Arrow Connector 27"/>
                <p:cNvCxnSpPr>
                  <a:stCxn id="14" idx="0"/>
                  <a:endCxn id="18" idx="4"/>
                </p:cNvCxnSpPr>
                <p:nvPr/>
              </p:nvCxnSpPr>
              <p:spPr bwMode="auto">
                <a:xfrm rot="5400000" flipH="1" flipV="1">
                  <a:off x="4283968" y="3789040"/>
                  <a:ext cx="1008112" cy="144016"/>
                </a:xfrm>
                <a:prstGeom prst="straightConnector1">
                  <a:avLst/>
                </a:prstGeom>
                <a:solidFill>
                  <a:schemeClr val="hlink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29" name="Straight Arrow Connector 28"/>
                <p:cNvCxnSpPr>
                  <a:stCxn id="14" idx="0"/>
                  <a:endCxn id="16" idx="4"/>
                </p:cNvCxnSpPr>
                <p:nvPr/>
              </p:nvCxnSpPr>
              <p:spPr bwMode="auto">
                <a:xfrm rot="16200000" flipV="1">
                  <a:off x="3131840" y="2780928"/>
                  <a:ext cx="1008112" cy="2160240"/>
                </a:xfrm>
                <a:prstGeom prst="straightConnector1">
                  <a:avLst/>
                </a:prstGeom>
                <a:solidFill>
                  <a:schemeClr val="hlink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30" name="Straight Arrow Connector 29"/>
                <p:cNvCxnSpPr>
                  <a:stCxn id="14" idx="0"/>
                  <a:endCxn id="17" idx="4"/>
                </p:cNvCxnSpPr>
                <p:nvPr/>
              </p:nvCxnSpPr>
              <p:spPr bwMode="auto">
                <a:xfrm rot="16200000" flipV="1">
                  <a:off x="3707904" y="3356992"/>
                  <a:ext cx="1008112" cy="1008112"/>
                </a:xfrm>
                <a:prstGeom prst="straightConnector1">
                  <a:avLst/>
                </a:prstGeom>
                <a:solidFill>
                  <a:schemeClr val="hlink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31" name="Straight Arrow Connector 30"/>
                <p:cNvCxnSpPr>
                  <a:stCxn id="15" idx="0"/>
                  <a:endCxn id="18" idx="4"/>
                </p:cNvCxnSpPr>
                <p:nvPr/>
              </p:nvCxnSpPr>
              <p:spPr bwMode="auto">
                <a:xfrm rot="16200000" flipV="1">
                  <a:off x="4824028" y="3392996"/>
                  <a:ext cx="1008112" cy="936104"/>
                </a:xfrm>
                <a:prstGeom prst="straightConnector1">
                  <a:avLst/>
                </a:prstGeom>
                <a:solidFill>
                  <a:schemeClr val="hlink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32" name="Straight Arrow Connector 31"/>
                <p:cNvCxnSpPr>
                  <a:stCxn id="15" idx="0"/>
                  <a:endCxn id="16" idx="4"/>
                </p:cNvCxnSpPr>
                <p:nvPr/>
              </p:nvCxnSpPr>
              <p:spPr bwMode="auto">
                <a:xfrm rot="16200000" flipV="1">
                  <a:off x="3671900" y="2240868"/>
                  <a:ext cx="1008112" cy="3240360"/>
                </a:xfrm>
                <a:prstGeom prst="straightConnector1">
                  <a:avLst/>
                </a:prstGeom>
                <a:solidFill>
                  <a:schemeClr val="hlink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33" name="Straight Arrow Connector 32"/>
                <p:cNvCxnSpPr>
                  <a:stCxn id="15" idx="0"/>
                  <a:endCxn id="17" idx="4"/>
                </p:cNvCxnSpPr>
                <p:nvPr/>
              </p:nvCxnSpPr>
              <p:spPr bwMode="auto">
                <a:xfrm rot="16200000" flipV="1">
                  <a:off x="4247964" y="2816932"/>
                  <a:ext cx="1008112" cy="2088232"/>
                </a:xfrm>
                <a:prstGeom prst="straightConnector1">
                  <a:avLst/>
                </a:prstGeom>
                <a:solidFill>
                  <a:schemeClr val="hlink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</p:grpSp>
          <p:cxnSp>
            <p:nvCxnSpPr>
              <p:cNvPr id="6" name="Straight Arrow Connector 5"/>
              <p:cNvCxnSpPr/>
              <p:nvPr/>
            </p:nvCxnSpPr>
            <p:spPr bwMode="auto">
              <a:xfrm rot="5400000" flipH="1" flipV="1">
                <a:off x="1944522" y="5120374"/>
                <a:ext cx="360000" cy="1588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7" name="Straight Arrow Connector 6"/>
              <p:cNvCxnSpPr/>
              <p:nvPr/>
            </p:nvCxnSpPr>
            <p:spPr bwMode="auto">
              <a:xfrm rot="5400000" flipH="1" flipV="1">
                <a:off x="2952634" y="5120374"/>
                <a:ext cx="360000" cy="1588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8" name="Straight Arrow Connector 7"/>
              <p:cNvCxnSpPr/>
              <p:nvPr/>
            </p:nvCxnSpPr>
            <p:spPr bwMode="auto">
              <a:xfrm rot="5400000" flipH="1" flipV="1">
                <a:off x="3960746" y="5120374"/>
                <a:ext cx="360000" cy="1588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9" name="Straight Arrow Connector 8"/>
              <p:cNvCxnSpPr/>
              <p:nvPr/>
            </p:nvCxnSpPr>
            <p:spPr bwMode="auto">
              <a:xfrm rot="5400000" flipH="1" flipV="1">
                <a:off x="4968858" y="5120374"/>
                <a:ext cx="360000" cy="1588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0" name="Straight Arrow Connector 9"/>
              <p:cNvCxnSpPr/>
              <p:nvPr/>
            </p:nvCxnSpPr>
            <p:spPr bwMode="auto">
              <a:xfrm rot="5400000" flipH="1" flipV="1">
                <a:off x="6048978" y="5120374"/>
                <a:ext cx="360000" cy="1588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38" name="Oval 37"/>
            <p:cNvSpPr/>
            <p:nvPr/>
          </p:nvSpPr>
          <p:spPr bwMode="auto">
            <a:xfrm rot="5400000">
              <a:off x="4572000" y="1556792"/>
              <a:ext cx="454796" cy="454796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 rot="5400000">
              <a:off x="4572000" y="2348880"/>
              <a:ext cx="454796" cy="454796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 rot="5400000">
              <a:off x="4572000" y="3118220"/>
              <a:ext cx="454796" cy="454796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 rot="5400000">
              <a:off x="4572000" y="3933056"/>
              <a:ext cx="454796" cy="454796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 rot="5400000">
              <a:off x="4572000" y="4725144"/>
              <a:ext cx="454796" cy="454796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43" name="Oval 42"/>
            <p:cNvSpPr/>
            <p:nvPr/>
          </p:nvSpPr>
          <p:spPr bwMode="auto">
            <a:xfrm rot="5400000">
              <a:off x="4572000" y="5445224"/>
              <a:ext cx="454796" cy="454796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cxnSp>
          <p:nvCxnSpPr>
            <p:cNvPr id="44" name="Straight Arrow Connector 43"/>
            <p:cNvCxnSpPr>
              <a:stCxn id="16" idx="0"/>
              <a:endCxn id="38" idx="4"/>
            </p:cNvCxnSpPr>
            <p:nvPr/>
          </p:nvCxnSpPr>
          <p:spPr bwMode="auto">
            <a:xfrm flipV="1">
              <a:off x="3753392" y="1784190"/>
              <a:ext cx="818608" cy="101942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7" name="Straight Arrow Connector 46"/>
            <p:cNvCxnSpPr>
              <a:stCxn id="16" idx="0"/>
              <a:endCxn id="39" idx="4"/>
            </p:cNvCxnSpPr>
            <p:nvPr/>
          </p:nvCxnSpPr>
          <p:spPr bwMode="auto">
            <a:xfrm flipV="1">
              <a:off x="3753392" y="2576278"/>
              <a:ext cx="818608" cy="227335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8" name="Straight Arrow Connector 47"/>
            <p:cNvCxnSpPr>
              <a:stCxn id="16" idx="0"/>
              <a:endCxn id="40" idx="4"/>
            </p:cNvCxnSpPr>
            <p:nvPr/>
          </p:nvCxnSpPr>
          <p:spPr bwMode="auto">
            <a:xfrm>
              <a:off x="3753392" y="2803613"/>
              <a:ext cx="818608" cy="542005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9" name="Straight Arrow Connector 48"/>
            <p:cNvCxnSpPr>
              <a:stCxn id="16" idx="0"/>
              <a:endCxn id="41" idx="4"/>
            </p:cNvCxnSpPr>
            <p:nvPr/>
          </p:nvCxnSpPr>
          <p:spPr bwMode="auto">
            <a:xfrm>
              <a:off x="3753392" y="2803613"/>
              <a:ext cx="818608" cy="135684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0" name="Straight Arrow Connector 49"/>
            <p:cNvCxnSpPr>
              <a:stCxn id="16" idx="0"/>
              <a:endCxn id="42" idx="4"/>
            </p:cNvCxnSpPr>
            <p:nvPr/>
          </p:nvCxnSpPr>
          <p:spPr bwMode="auto">
            <a:xfrm>
              <a:off x="3753392" y="2803613"/>
              <a:ext cx="818608" cy="2148929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1" name="Straight Arrow Connector 50"/>
            <p:cNvCxnSpPr>
              <a:stCxn id="16" idx="0"/>
              <a:endCxn id="43" idx="4"/>
            </p:cNvCxnSpPr>
            <p:nvPr/>
          </p:nvCxnSpPr>
          <p:spPr bwMode="auto">
            <a:xfrm>
              <a:off x="3753392" y="2803613"/>
              <a:ext cx="818608" cy="2869009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3" name="Straight Arrow Connector 62"/>
            <p:cNvCxnSpPr>
              <a:stCxn id="17" idx="0"/>
              <a:endCxn id="38" idx="4"/>
            </p:cNvCxnSpPr>
            <p:nvPr/>
          </p:nvCxnSpPr>
          <p:spPr bwMode="auto">
            <a:xfrm flipV="1">
              <a:off x="3753392" y="1784190"/>
              <a:ext cx="818608" cy="1929015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4" name="Straight Arrow Connector 63"/>
            <p:cNvCxnSpPr>
              <a:stCxn id="17" idx="0"/>
              <a:endCxn id="39" idx="4"/>
            </p:cNvCxnSpPr>
            <p:nvPr/>
          </p:nvCxnSpPr>
          <p:spPr bwMode="auto">
            <a:xfrm flipV="1">
              <a:off x="3753392" y="2576278"/>
              <a:ext cx="818608" cy="1136927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5" name="Straight Arrow Connector 64"/>
            <p:cNvCxnSpPr>
              <a:stCxn id="17" idx="0"/>
              <a:endCxn id="40" idx="4"/>
            </p:cNvCxnSpPr>
            <p:nvPr/>
          </p:nvCxnSpPr>
          <p:spPr bwMode="auto">
            <a:xfrm flipV="1">
              <a:off x="3753392" y="3345618"/>
              <a:ext cx="818608" cy="367587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6" name="Straight Arrow Connector 65"/>
            <p:cNvCxnSpPr>
              <a:stCxn id="17" idx="0"/>
              <a:endCxn id="41" idx="4"/>
            </p:cNvCxnSpPr>
            <p:nvPr/>
          </p:nvCxnSpPr>
          <p:spPr bwMode="auto">
            <a:xfrm>
              <a:off x="3753392" y="3713205"/>
              <a:ext cx="818608" cy="447249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7" name="Straight Arrow Connector 66"/>
            <p:cNvCxnSpPr>
              <a:stCxn id="17" idx="0"/>
              <a:endCxn id="42" idx="4"/>
            </p:cNvCxnSpPr>
            <p:nvPr/>
          </p:nvCxnSpPr>
          <p:spPr bwMode="auto">
            <a:xfrm>
              <a:off x="3753392" y="3713205"/>
              <a:ext cx="818608" cy="1239337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8" name="Straight Arrow Connector 67"/>
            <p:cNvCxnSpPr>
              <a:stCxn id="17" idx="0"/>
              <a:endCxn id="43" idx="4"/>
            </p:cNvCxnSpPr>
            <p:nvPr/>
          </p:nvCxnSpPr>
          <p:spPr bwMode="auto">
            <a:xfrm>
              <a:off x="3753392" y="3713205"/>
              <a:ext cx="818608" cy="1959417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1" name="Straight Arrow Connector 80"/>
            <p:cNvCxnSpPr>
              <a:stCxn id="18" idx="0"/>
              <a:endCxn id="38" idx="4"/>
            </p:cNvCxnSpPr>
            <p:nvPr/>
          </p:nvCxnSpPr>
          <p:spPr bwMode="auto">
            <a:xfrm flipV="1">
              <a:off x="3753392" y="1784190"/>
              <a:ext cx="818608" cy="2838608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2" name="Straight Arrow Connector 81"/>
            <p:cNvCxnSpPr>
              <a:stCxn id="18" idx="0"/>
              <a:endCxn id="39" idx="4"/>
            </p:cNvCxnSpPr>
            <p:nvPr/>
          </p:nvCxnSpPr>
          <p:spPr bwMode="auto">
            <a:xfrm flipV="1">
              <a:off x="3753392" y="2576278"/>
              <a:ext cx="818608" cy="204652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3" name="Straight Arrow Connector 82"/>
            <p:cNvCxnSpPr>
              <a:stCxn id="18" idx="0"/>
              <a:endCxn id="40" idx="4"/>
            </p:cNvCxnSpPr>
            <p:nvPr/>
          </p:nvCxnSpPr>
          <p:spPr bwMode="auto">
            <a:xfrm flipV="1">
              <a:off x="3753392" y="3345618"/>
              <a:ext cx="818608" cy="127718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4" name="Straight Arrow Connector 83"/>
            <p:cNvCxnSpPr>
              <a:stCxn id="18" idx="0"/>
              <a:endCxn id="41" idx="4"/>
            </p:cNvCxnSpPr>
            <p:nvPr/>
          </p:nvCxnSpPr>
          <p:spPr bwMode="auto">
            <a:xfrm flipV="1">
              <a:off x="3753392" y="4160454"/>
              <a:ext cx="818608" cy="462344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5" name="Straight Arrow Connector 84"/>
            <p:cNvCxnSpPr>
              <a:stCxn id="18" idx="0"/>
              <a:endCxn id="42" idx="4"/>
            </p:cNvCxnSpPr>
            <p:nvPr/>
          </p:nvCxnSpPr>
          <p:spPr bwMode="auto">
            <a:xfrm>
              <a:off x="3753392" y="4622798"/>
              <a:ext cx="818608" cy="329744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6" name="Straight Arrow Connector 85"/>
            <p:cNvCxnSpPr>
              <a:stCxn id="18" idx="0"/>
              <a:endCxn id="43" idx="4"/>
            </p:cNvCxnSpPr>
            <p:nvPr/>
          </p:nvCxnSpPr>
          <p:spPr bwMode="auto">
            <a:xfrm>
              <a:off x="3753392" y="4622798"/>
              <a:ext cx="818608" cy="1049824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0" name="Oval 99"/>
            <p:cNvSpPr/>
            <p:nvPr/>
          </p:nvSpPr>
          <p:spPr bwMode="auto">
            <a:xfrm rot="5400000">
              <a:off x="6444208" y="2852936"/>
              <a:ext cx="454796" cy="454796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101" name="Oval 100"/>
            <p:cNvSpPr/>
            <p:nvPr/>
          </p:nvSpPr>
          <p:spPr bwMode="auto">
            <a:xfrm rot="5400000">
              <a:off x="6444208" y="3910308"/>
              <a:ext cx="454796" cy="454796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cxnSp>
          <p:nvCxnSpPr>
            <p:cNvPr id="102" name="Straight Arrow Connector 101"/>
            <p:cNvCxnSpPr>
              <a:stCxn id="38" idx="0"/>
              <a:endCxn id="100" idx="4"/>
            </p:cNvCxnSpPr>
            <p:nvPr/>
          </p:nvCxnSpPr>
          <p:spPr bwMode="auto">
            <a:xfrm>
              <a:off x="5026796" y="1784190"/>
              <a:ext cx="1417412" cy="1296144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5" name="Straight Arrow Connector 104"/>
            <p:cNvCxnSpPr>
              <a:stCxn id="38" idx="0"/>
              <a:endCxn id="101" idx="4"/>
            </p:cNvCxnSpPr>
            <p:nvPr/>
          </p:nvCxnSpPr>
          <p:spPr bwMode="auto">
            <a:xfrm>
              <a:off x="5026796" y="1784190"/>
              <a:ext cx="1417412" cy="2353516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8" name="Straight Arrow Connector 107"/>
            <p:cNvCxnSpPr>
              <a:stCxn id="39" idx="0"/>
              <a:endCxn id="101" idx="4"/>
            </p:cNvCxnSpPr>
            <p:nvPr/>
          </p:nvCxnSpPr>
          <p:spPr bwMode="auto">
            <a:xfrm>
              <a:off x="5026796" y="2576278"/>
              <a:ext cx="1417412" cy="1561428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9" name="Straight Arrow Connector 108"/>
            <p:cNvCxnSpPr>
              <a:stCxn id="39" idx="0"/>
              <a:endCxn id="100" idx="4"/>
            </p:cNvCxnSpPr>
            <p:nvPr/>
          </p:nvCxnSpPr>
          <p:spPr bwMode="auto">
            <a:xfrm>
              <a:off x="5026796" y="2576278"/>
              <a:ext cx="1417412" cy="504056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4" name="Straight Arrow Connector 113"/>
            <p:cNvCxnSpPr>
              <a:stCxn id="40" idx="0"/>
              <a:endCxn id="100" idx="4"/>
            </p:cNvCxnSpPr>
            <p:nvPr/>
          </p:nvCxnSpPr>
          <p:spPr bwMode="auto">
            <a:xfrm flipV="1">
              <a:off x="5026796" y="3080334"/>
              <a:ext cx="1417412" cy="265284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5" name="Straight Arrow Connector 114"/>
            <p:cNvCxnSpPr>
              <a:stCxn id="40" idx="0"/>
              <a:endCxn id="101" idx="4"/>
            </p:cNvCxnSpPr>
            <p:nvPr/>
          </p:nvCxnSpPr>
          <p:spPr bwMode="auto">
            <a:xfrm>
              <a:off x="5026796" y="3345618"/>
              <a:ext cx="1417412" cy="792088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0" name="Straight Arrow Connector 119"/>
            <p:cNvCxnSpPr>
              <a:stCxn id="41" idx="0"/>
              <a:endCxn id="100" idx="4"/>
            </p:cNvCxnSpPr>
            <p:nvPr/>
          </p:nvCxnSpPr>
          <p:spPr bwMode="auto">
            <a:xfrm flipV="1">
              <a:off x="5026796" y="3080334"/>
              <a:ext cx="1417412" cy="1080120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1" name="Straight Arrow Connector 120"/>
            <p:cNvCxnSpPr>
              <a:stCxn id="41" idx="0"/>
              <a:endCxn id="101" idx="4"/>
            </p:cNvCxnSpPr>
            <p:nvPr/>
          </p:nvCxnSpPr>
          <p:spPr bwMode="auto">
            <a:xfrm flipV="1">
              <a:off x="5026796" y="4137706"/>
              <a:ext cx="1417412" cy="22748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6" name="Straight Arrow Connector 125"/>
            <p:cNvCxnSpPr>
              <a:stCxn id="42" idx="0"/>
              <a:endCxn id="100" idx="4"/>
            </p:cNvCxnSpPr>
            <p:nvPr/>
          </p:nvCxnSpPr>
          <p:spPr bwMode="auto">
            <a:xfrm flipV="1">
              <a:off x="5026796" y="3080334"/>
              <a:ext cx="1417412" cy="1872208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7" name="Straight Arrow Connector 126"/>
            <p:cNvCxnSpPr>
              <a:stCxn id="42" idx="0"/>
              <a:endCxn id="101" idx="4"/>
            </p:cNvCxnSpPr>
            <p:nvPr/>
          </p:nvCxnSpPr>
          <p:spPr bwMode="auto">
            <a:xfrm flipV="1">
              <a:off x="5026796" y="4137706"/>
              <a:ext cx="1417412" cy="814836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2" name="Straight Arrow Connector 131"/>
            <p:cNvCxnSpPr>
              <a:stCxn id="43" idx="0"/>
              <a:endCxn id="100" idx="4"/>
            </p:cNvCxnSpPr>
            <p:nvPr/>
          </p:nvCxnSpPr>
          <p:spPr bwMode="auto">
            <a:xfrm flipV="1">
              <a:off x="5026796" y="3080334"/>
              <a:ext cx="1417412" cy="2592288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3" name="Straight Arrow Connector 132"/>
            <p:cNvCxnSpPr>
              <a:stCxn id="43" idx="0"/>
              <a:endCxn id="101" idx="4"/>
            </p:cNvCxnSpPr>
            <p:nvPr/>
          </p:nvCxnSpPr>
          <p:spPr bwMode="auto">
            <a:xfrm flipV="1">
              <a:off x="5026796" y="4137706"/>
              <a:ext cx="1417412" cy="1534916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39" name="TextBox 138"/>
          <p:cNvSpPr txBox="1"/>
          <p:nvPr/>
        </p:nvSpPr>
        <p:spPr>
          <a:xfrm>
            <a:off x="1547664" y="5589240"/>
            <a:ext cx="158417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pt-BR" sz="1100" dirty="0" smtClean="0">
                <a:solidFill>
                  <a:schemeClr val="bg2"/>
                </a:solidFill>
                <a:latin typeface="+mn-lt"/>
              </a:rPr>
              <a:t>Camada de Entrada</a:t>
            </a:r>
            <a:endParaRPr lang="pt-BR" sz="11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2843808" y="5085184"/>
            <a:ext cx="158417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pt-BR" sz="1100" dirty="0" smtClean="0">
                <a:solidFill>
                  <a:schemeClr val="bg2"/>
                </a:solidFill>
                <a:latin typeface="+mn-lt"/>
              </a:rPr>
              <a:t>Camadas Ocultas</a:t>
            </a:r>
            <a:endParaRPr lang="pt-BR" sz="11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940152" y="4679558"/>
            <a:ext cx="158417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pt-BR" sz="1100" dirty="0" smtClean="0">
                <a:solidFill>
                  <a:schemeClr val="bg2"/>
                </a:solidFill>
                <a:latin typeface="+mn-lt"/>
              </a:rPr>
              <a:t>Camada de Saída</a:t>
            </a:r>
            <a:endParaRPr lang="pt-BR" sz="1100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Redes Multicamadas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4464496" cy="4104456"/>
          </a:xfrm>
        </p:spPr>
        <p:txBody>
          <a:bodyPr/>
          <a:lstStyle/>
          <a:p>
            <a:r>
              <a:rPr lang="pt-BR" sz="2000" dirty="0" smtClean="0"/>
              <a:t>Adicionar uma camada oculta a rede permite que a rede possa gerar uma função de </a:t>
            </a:r>
            <a:r>
              <a:rPr lang="pt-BR" sz="2000" dirty="0" err="1" smtClean="0"/>
              <a:t>convex</a:t>
            </a:r>
            <a:r>
              <a:rPr lang="pt-BR" sz="2000" dirty="0" smtClean="0"/>
              <a:t> </a:t>
            </a:r>
            <a:r>
              <a:rPr lang="pt-BR" sz="2000" dirty="0" err="1" smtClean="0"/>
              <a:t>hull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r>
              <a:rPr lang="pt-BR" sz="2000" dirty="0" smtClean="0"/>
              <a:t>Duas camadas ocultas permite a rede gerar um função com diferentes </a:t>
            </a:r>
            <a:r>
              <a:rPr lang="pt-BR" sz="2000" dirty="0" err="1" smtClean="0"/>
              <a:t>convex</a:t>
            </a:r>
            <a:r>
              <a:rPr lang="pt-BR" sz="2000" dirty="0" smtClean="0"/>
              <a:t> </a:t>
            </a:r>
            <a:r>
              <a:rPr lang="pt-BR" sz="2000" dirty="0" err="1" smtClean="0"/>
              <a:t>hulls</a:t>
            </a:r>
            <a:r>
              <a:rPr lang="pt-BR" sz="2000" dirty="0" smtClean="0"/>
              <a:t>.</a:t>
            </a:r>
            <a:endParaRPr lang="pt-BR" sz="20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5509474" y="2069232"/>
            <a:ext cx="2014854" cy="1431776"/>
            <a:chOff x="5003254" y="1773610"/>
            <a:chExt cx="2737098" cy="1945010"/>
          </a:xfrm>
        </p:grpSpPr>
        <p:sp>
          <p:nvSpPr>
            <p:cNvPr id="48" name="Oval 47"/>
            <p:cNvSpPr/>
            <p:nvPr/>
          </p:nvSpPr>
          <p:spPr bwMode="auto">
            <a:xfrm>
              <a:off x="5868144" y="2564904"/>
              <a:ext cx="144016" cy="14401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5868144" y="2996952"/>
              <a:ext cx="144016" cy="14401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6300192" y="2780928"/>
              <a:ext cx="144016" cy="14401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6300192" y="2420888"/>
              <a:ext cx="144016" cy="14401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6660232" y="2636912"/>
              <a:ext cx="144016" cy="14401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6516216" y="3068960"/>
              <a:ext cx="144016" cy="14401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5436096" y="2780928"/>
              <a:ext cx="144016" cy="144016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5508104" y="2204864"/>
              <a:ext cx="144016" cy="144016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56" name="Oval 55"/>
            <p:cNvSpPr/>
            <p:nvPr/>
          </p:nvSpPr>
          <p:spPr bwMode="auto">
            <a:xfrm>
              <a:off x="5940152" y="2204864"/>
              <a:ext cx="144016" cy="144016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6588224" y="1988840"/>
              <a:ext cx="144016" cy="144016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5508104" y="3356992"/>
              <a:ext cx="144016" cy="144016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5220072" y="2492896"/>
              <a:ext cx="144016" cy="144016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5148064" y="3068960"/>
              <a:ext cx="144016" cy="144016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6156176" y="3429000"/>
              <a:ext cx="144016" cy="144016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5588496" y="2933328"/>
              <a:ext cx="144016" cy="144016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7020272" y="2924944"/>
              <a:ext cx="144016" cy="144016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6876256" y="3284984"/>
              <a:ext cx="144016" cy="144016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7020272" y="2348880"/>
              <a:ext cx="144016" cy="144016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7092280" y="1988840"/>
              <a:ext cx="144016" cy="144016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6228184" y="1844824"/>
              <a:ext cx="144016" cy="144016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7236296" y="2636912"/>
              <a:ext cx="144016" cy="144016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7452320" y="3140968"/>
              <a:ext cx="144016" cy="144016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 bwMode="auto">
            <a:xfrm rot="5400000">
              <a:off x="5472100" y="2816932"/>
              <a:ext cx="648072" cy="0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5796136" y="3140968"/>
              <a:ext cx="864096" cy="216024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flipV="1">
              <a:off x="5796136" y="2276872"/>
              <a:ext cx="576064" cy="216024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>
              <a:off x="6372200" y="2276872"/>
              <a:ext cx="648072" cy="432048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5400000">
              <a:off x="6516216" y="2852936"/>
              <a:ext cx="648072" cy="360040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Arrow Connector 74"/>
            <p:cNvCxnSpPr/>
            <p:nvPr/>
          </p:nvCxnSpPr>
          <p:spPr bwMode="auto">
            <a:xfrm rot="5400000" flipH="1" flipV="1">
              <a:off x="4031940" y="2744924"/>
              <a:ext cx="1944216" cy="1588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6" name="Straight Arrow Connector 75"/>
            <p:cNvCxnSpPr/>
            <p:nvPr/>
          </p:nvCxnSpPr>
          <p:spPr bwMode="auto">
            <a:xfrm>
              <a:off x="5004048" y="3717032"/>
              <a:ext cx="2736304" cy="1588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26" name="Group 125"/>
          <p:cNvGrpSpPr/>
          <p:nvPr/>
        </p:nvGrpSpPr>
        <p:grpSpPr>
          <a:xfrm>
            <a:off x="5482327" y="4221088"/>
            <a:ext cx="2186017" cy="1440160"/>
            <a:chOff x="5148064" y="3861048"/>
            <a:chExt cx="2952328" cy="1945010"/>
          </a:xfrm>
        </p:grpSpPr>
        <p:grpSp>
          <p:nvGrpSpPr>
            <p:cNvPr id="46" name="Group 45"/>
            <p:cNvGrpSpPr/>
            <p:nvPr/>
          </p:nvGrpSpPr>
          <p:grpSpPr>
            <a:xfrm>
              <a:off x="5148064" y="3861048"/>
              <a:ext cx="2737098" cy="1945010"/>
              <a:chOff x="5003254" y="1773610"/>
              <a:chExt cx="2737098" cy="1945010"/>
            </a:xfrm>
          </p:grpSpPr>
          <p:sp>
            <p:nvSpPr>
              <p:cNvPr id="4" name="Oval 3"/>
              <p:cNvSpPr/>
              <p:nvPr/>
            </p:nvSpPr>
            <p:spPr bwMode="auto">
              <a:xfrm>
                <a:off x="6083374" y="2493690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5" name="Oval 4"/>
              <p:cNvSpPr/>
              <p:nvPr/>
            </p:nvSpPr>
            <p:spPr bwMode="auto">
              <a:xfrm>
                <a:off x="5291286" y="198963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6" name="Oval 5"/>
              <p:cNvSpPr/>
              <p:nvPr/>
            </p:nvSpPr>
            <p:spPr bwMode="auto">
              <a:xfrm>
                <a:off x="6300192" y="2780928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7" name="Oval 6"/>
              <p:cNvSpPr/>
              <p:nvPr/>
            </p:nvSpPr>
            <p:spPr bwMode="auto">
              <a:xfrm>
                <a:off x="6300192" y="2420888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6660232" y="2636912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9" name="Oval 8"/>
              <p:cNvSpPr/>
              <p:nvPr/>
            </p:nvSpPr>
            <p:spPr bwMode="auto">
              <a:xfrm>
                <a:off x="6516216" y="3068960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5579318" y="2493690"/>
                <a:ext cx="144016" cy="144016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5508104" y="220486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 bwMode="auto">
              <a:xfrm>
                <a:off x="5795342" y="2277666"/>
                <a:ext cx="144016" cy="144016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 bwMode="auto">
              <a:xfrm>
                <a:off x="6588224" y="1988840"/>
                <a:ext cx="144016" cy="144016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 bwMode="auto">
              <a:xfrm>
                <a:off x="5508104" y="3356992"/>
                <a:ext cx="144016" cy="144016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 bwMode="auto">
              <a:xfrm>
                <a:off x="5220072" y="2492896"/>
                <a:ext cx="144016" cy="144016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5148064" y="3068960"/>
                <a:ext cx="144016" cy="144016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 bwMode="auto">
              <a:xfrm>
                <a:off x="6155382" y="3213770"/>
                <a:ext cx="144016" cy="144016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 bwMode="auto">
              <a:xfrm>
                <a:off x="5588496" y="2933328"/>
                <a:ext cx="144016" cy="144016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7020272" y="2924944"/>
                <a:ext cx="144016" cy="144016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 bwMode="auto">
              <a:xfrm>
                <a:off x="6876256" y="3284984"/>
                <a:ext cx="144016" cy="144016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 bwMode="auto">
              <a:xfrm>
                <a:off x="7020272" y="2348880"/>
                <a:ext cx="144016" cy="144016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 bwMode="auto">
              <a:xfrm>
                <a:off x="7092280" y="1988840"/>
                <a:ext cx="144016" cy="144016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 bwMode="auto">
              <a:xfrm>
                <a:off x="6228184" y="1844824"/>
                <a:ext cx="144016" cy="144016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>
                <a:off x="7236296" y="2636912"/>
                <a:ext cx="144016" cy="144016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25" name="Oval 24"/>
              <p:cNvSpPr/>
              <p:nvPr/>
            </p:nvSpPr>
            <p:spPr bwMode="auto">
              <a:xfrm>
                <a:off x="7452320" y="3140968"/>
                <a:ext cx="144016" cy="144016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cxnSp>
            <p:nvCxnSpPr>
              <p:cNvPr id="42" name="Straight Arrow Connector 41"/>
              <p:cNvCxnSpPr/>
              <p:nvPr/>
            </p:nvCxnSpPr>
            <p:spPr bwMode="auto">
              <a:xfrm rot="5400000" flipH="1" flipV="1">
                <a:off x="4031940" y="2744924"/>
                <a:ext cx="1944216" cy="1588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3" name="Straight Arrow Connector 42"/>
              <p:cNvCxnSpPr/>
              <p:nvPr/>
            </p:nvCxnSpPr>
            <p:spPr bwMode="auto">
              <a:xfrm>
                <a:off x="5004048" y="3717032"/>
                <a:ext cx="2736304" cy="1588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77" name="Oval 76"/>
            <p:cNvSpPr/>
            <p:nvPr/>
          </p:nvSpPr>
          <p:spPr bwMode="auto">
            <a:xfrm>
              <a:off x="6165354" y="4804742"/>
              <a:ext cx="144016" cy="14401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7524328" y="4293096"/>
              <a:ext cx="144016" cy="14401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596336" y="4653136"/>
              <a:ext cx="144016" cy="14401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40352" y="4365104"/>
              <a:ext cx="144016" cy="14401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5724128" y="4005064"/>
              <a:ext cx="144016" cy="14401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5220072" y="3933056"/>
              <a:ext cx="144016" cy="144016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668344" y="3933056"/>
              <a:ext cx="144016" cy="144016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6012160" y="4005064"/>
              <a:ext cx="144016" cy="144016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7956376" y="4653136"/>
              <a:ext cx="144016" cy="144016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884368" y="4077072"/>
              <a:ext cx="144016" cy="144016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40352" y="4941168"/>
              <a:ext cx="144016" cy="144016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 rot="5400000" flipH="1" flipV="1">
              <a:off x="5940152" y="4365104"/>
              <a:ext cx="360040" cy="360040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 rot="10800000">
              <a:off x="6300192" y="4365104"/>
              <a:ext cx="792088" cy="288032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rot="16200000" flipH="1">
              <a:off x="5904148" y="4761148"/>
              <a:ext cx="432048" cy="360040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/>
            <p:cNvCxnSpPr/>
            <p:nvPr/>
          </p:nvCxnSpPr>
          <p:spPr bwMode="auto">
            <a:xfrm>
              <a:off x="6300192" y="5157192"/>
              <a:ext cx="504056" cy="288032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 rot="5400000" flipH="1" flipV="1">
              <a:off x="6552220" y="4905164"/>
              <a:ext cx="792088" cy="288032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 rot="5400000" flipH="1" flipV="1">
              <a:off x="5580112" y="4149080"/>
              <a:ext cx="576064" cy="144016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 flipV="1">
              <a:off x="5436096" y="3933056"/>
              <a:ext cx="504056" cy="72008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rot="10800000">
              <a:off x="5364088" y="4221088"/>
              <a:ext cx="432048" cy="288032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rot="5400000" flipH="1" flipV="1">
              <a:off x="5292080" y="4077072"/>
              <a:ext cx="216024" cy="72008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5" name="Straight Connector 114"/>
            <p:cNvCxnSpPr/>
            <p:nvPr/>
          </p:nvCxnSpPr>
          <p:spPr bwMode="auto">
            <a:xfrm rot="5400000" flipH="1" flipV="1">
              <a:off x="7488324" y="4473116"/>
              <a:ext cx="648072" cy="432048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>
              <a:off x="7452320" y="4221088"/>
              <a:ext cx="576064" cy="144016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0" name="Straight Connector 119"/>
            <p:cNvCxnSpPr/>
            <p:nvPr/>
          </p:nvCxnSpPr>
          <p:spPr bwMode="auto">
            <a:xfrm rot="16200000" flipV="1">
              <a:off x="7128284" y="4545124"/>
              <a:ext cx="792088" cy="144016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Redes Multicamadas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Unidades lineares </a:t>
            </a:r>
            <a:r>
              <a:rPr lang="pt-BR" sz="2400" dirty="0" smtClean="0"/>
              <a:t>são capazes gerar </a:t>
            </a:r>
            <a:r>
              <a:rPr lang="pt-BR" sz="2400" b="1" dirty="0" smtClean="0"/>
              <a:t>funções lineares</a:t>
            </a:r>
            <a:r>
              <a:rPr lang="pt-BR" sz="2400" dirty="0" smtClean="0"/>
              <a:t>, dessa forma  função de uma rede multicamada também será linear.</a:t>
            </a:r>
          </a:p>
          <a:p>
            <a:endParaRPr lang="pt-BR" sz="2400" dirty="0" smtClean="0"/>
          </a:p>
          <a:p>
            <a:r>
              <a:rPr lang="pt-BR" sz="2400" dirty="0" smtClean="0"/>
              <a:t>Entretanto, existem muitas funções que </a:t>
            </a:r>
            <a:r>
              <a:rPr lang="pt-BR" sz="2400" b="1" dirty="0" smtClean="0"/>
              <a:t>não podem ser modeladas por funções lineares</a:t>
            </a:r>
            <a:r>
              <a:rPr lang="pt-BR" sz="2400" dirty="0" smtClean="0"/>
              <a:t>.</a:t>
            </a:r>
          </a:p>
          <a:p>
            <a:endParaRPr lang="pt-BR" sz="2400" dirty="0" smtClean="0"/>
          </a:p>
          <a:p>
            <a:r>
              <a:rPr lang="pt-BR" sz="2400" dirty="0" smtClean="0"/>
              <a:t>Por esse motivo é necessário utilizar uma </a:t>
            </a:r>
            <a:r>
              <a:rPr lang="pt-BR" sz="2400" b="1" dirty="0" smtClean="0"/>
              <a:t>outra função de ativação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Redes Multicamadas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Funções de ativação mais comuns:</a:t>
            </a:r>
          </a:p>
          <a:p>
            <a:endParaRPr lang="pt-BR" sz="2400" dirty="0" smtClean="0"/>
          </a:p>
          <a:p>
            <a:pPr lvl="1"/>
            <a:r>
              <a:rPr lang="pt-BR" sz="2000" dirty="0" err="1" smtClean="0"/>
              <a:t>Sigmoidal</a:t>
            </a:r>
            <a:r>
              <a:rPr lang="pt-BR" sz="2000" dirty="0" smtClean="0"/>
              <a:t>:</a:t>
            </a:r>
          </a:p>
          <a:p>
            <a:pPr lvl="1"/>
            <a:endParaRPr lang="pt-BR" sz="2000" dirty="0" smtClean="0"/>
          </a:p>
          <a:p>
            <a:pPr lvl="1"/>
            <a:endParaRPr lang="pt-BR" sz="2000" dirty="0" smtClean="0"/>
          </a:p>
          <a:p>
            <a:pPr lvl="1"/>
            <a:endParaRPr lang="pt-BR" sz="2000" dirty="0" smtClean="0"/>
          </a:p>
          <a:p>
            <a:pPr lvl="1"/>
            <a:r>
              <a:rPr lang="pt-BR" sz="2000" dirty="0" smtClean="0"/>
              <a:t>Radial (</a:t>
            </a:r>
            <a:r>
              <a:rPr lang="pt-BR" sz="2000" dirty="0" err="1" smtClean="0"/>
              <a:t>Gausiana</a:t>
            </a:r>
            <a:r>
              <a:rPr lang="pt-BR" sz="2000" dirty="0" smtClean="0"/>
              <a:t>):</a:t>
            </a:r>
            <a:endParaRPr lang="pt-BR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98954" y="2996952"/>
          <a:ext cx="4269190" cy="804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Equation" r:id="rId3" imgW="2425680" imgH="457200" progId="Equation.3">
                  <p:embed/>
                </p:oleObj>
              </mc:Choice>
              <mc:Fallback>
                <p:oleObj name="Equation" r:id="rId3" imgW="24256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954" y="2996952"/>
                        <a:ext cx="4269190" cy="8046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1547664" y="4428083"/>
          <a:ext cx="47371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Equation" r:id="rId5" imgW="2692080" imgH="495000" progId="Equation.3">
                  <p:embed/>
                </p:oleObj>
              </mc:Choice>
              <mc:Fallback>
                <p:oleObj name="Equation" r:id="rId5" imgW="2692080" imgH="495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428083"/>
                        <a:ext cx="473710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2564904"/>
            <a:ext cx="196704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72200" y="4221088"/>
            <a:ext cx="1944216" cy="145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Redes Multicamadas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b="1" dirty="0" smtClean="0"/>
              <a:t>Unidade Sigmoid</a:t>
            </a:r>
            <a:endParaRPr lang="pt-BR" sz="2000" b="1" dirty="0"/>
          </a:p>
        </p:txBody>
      </p:sp>
      <p:grpSp>
        <p:nvGrpSpPr>
          <p:cNvPr id="4" name="Group 51"/>
          <p:cNvGrpSpPr/>
          <p:nvPr/>
        </p:nvGrpSpPr>
        <p:grpSpPr>
          <a:xfrm>
            <a:off x="1547664" y="2706049"/>
            <a:ext cx="6480680" cy="2120576"/>
            <a:chOff x="1475656" y="2748584"/>
            <a:chExt cx="6480680" cy="2120576"/>
          </a:xfrm>
        </p:grpSpPr>
        <p:sp>
          <p:nvSpPr>
            <p:cNvPr id="5" name="TextBox 4"/>
            <p:cNvSpPr txBox="1"/>
            <p:nvPr/>
          </p:nvSpPr>
          <p:spPr>
            <a:xfrm>
              <a:off x="1475656" y="2748584"/>
              <a:ext cx="536265" cy="389513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solidFill>
                    <a:srgbClr val="000000"/>
                  </a:solidFill>
                  <a:latin typeface="+mn-lt"/>
                </a:rPr>
                <a:t>X</a:t>
              </a:r>
              <a:r>
                <a:rPr lang="pt-BR" sz="1200" baseline="-25000" dirty="0" smtClean="0">
                  <a:solidFill>
                    <a:srgbClr val="000000"/>
                  </a:solidFill>
                  <a:latin typeface="+mn-lt"/>
                </a:rPr>
                <a:t>1</a:t>
              </a:r>
              <a:endParaRPr lang="pt-BR" sz="1200" baseline="-250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75656" y="3284984"/>
              <a:ext cx="536265" cy="389513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solidFill>
                    <a:srgbClr val="000000"/>
                  </a:solidFill>
                  <a:latin typeface="+mn-lt"/>
                </a:rPr>
                <a:t>X</a:t>
              </a:r>
              <a:r>
                <a:rPr lang="pt-BR" sz="1200" baseline="-25000" dirty="0" smtClean="0">
                  <a:solidFill>
                    <a:srgbClr val="000000"/>
                  </a:solidFill>
                  <a:latin typeface="+mn-lt"/>
                </a:rPr>
                <a:t>2</a:t>
              </a:r>
              <a:endParaRPr lang="pt-BR" sz="1200" baseline="-250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75656" y="4479647"/>
              <a:ext cx="536265" cy="389513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solidFill>
                    <a:srgbClr val="000000"/>
                  </a:solidFill>
                  <a:latin typeface="+mn-lt"/>
                </a:rPr>
                <a:t>X</a:t>
              </a:r>
              <a:r>
                <a:rPr lang="pt-BR" sz="1200" baseline="-25000" dirty="0" smtClean="0">
                  <a:solidFill>
                    <a:srgbClr val="000000"/>
                  </a:solidFill>
                  <a:latin typeface="+mn-lt"/>
                </a:rPr>
                <a:t>n</a:t>
              </a:r>
              <a:endParaRPr lang="pt-BR" sz="1200" baseline="-250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14540" y="3585790"/>
              <a:ext cx="7200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srgbClr val="000000"/>
                  </a:solidFill>
                </a:rPr>
                <a:t>.</a:t>
              </a:r>
            </a:p>
            <a:p>
              <a:r>
                <a:rPr lang="pt-BR" dirty="0" smtClean="0">
                  <a:solidFill>
                    <a:srgbClr val="000000"/>
                  </a:solidFill>
                </a:rPr>
                <a:t>.</a:t>
              </a:r>
            </a:p>
            <a:p>
              <a:r>
                <a:rPr lang="pt-BR" dirty="0" smtClean="0">
                  <a:solidFill>
                    <a:srgbClr val="000000"/>
                  </a:solidFill>
                </a:rPr>
                <a:t>.</a:t>
              </a:r>
              <a:endParaRPr lang="pt-BR" dirty="0">
                <a:solidFill>
                  <a:srgbClr val="0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03848" y="3284984"/>
              <a:ext cx="720000" cy="72000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endParaRPr lang="pt-BR" sz="1200" dirty="0" smtClean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932120" y="3284984"/>
              <a:ext cx="720000" cy="72000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endParaRPr lang="pt-BR" sz="1200" dirty="0" smtClean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96336" y="3467100"/>
              <a:ext cx="360000" cy="36000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endParaRPr lang="pt-BR" sz="1200" dirty="0" smtClean="0">
                <a:solidFill>
                  <a:srgbClr val="000000"/>
                </a:solidFill>
                <a:latin typeface="+mn-lt"/>
              </a:endParaRPr>
            </a:p>
          </p:txBody>
        </p:sp>
        <p:cxnSp>
          <p:nvCxnSpPr>
            <p:cNvPr id="14" name="Straight Arrow Connector 13"/>
            <p:cNvCxnSpPr>
              <a:stCxn id="5" idx="6"/>
              <a:endCxn id="10" idx="1"/>
            </p:cNvCxnSpPr>
            <p:nvPr/>
          </p:nvCxnSpPr>
          <p:spPr bwMode="auto">
            <a:xfrm>
              <a:off x="2011921" y="2943341"/>
              <a:ext cx="1297369" cy="447084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6" idx="6"/>
              <a:endCxn id="10" idx="2"/>
            </p:cNvCxnSpPr>
            <p:nvPr/>
          </p:nvCxnSpPr>
          <p:spPr bwMode="auto">
            <a:xfrm>
              <a:off x="2011921" y="3479741"/>
              <a:ext cx="1191927" cy="16524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7" idx="6"/>
              <a:endCxn id="10" idx="3"/>
            </p:cNvCxnSpPr>
            <p:nvPr/>
          </p:nvCxnSpPr>
          <p:spPr bwMode="auto">
            <a:xfrm flipV="1">
              <a:off x="2011921" y="3899543"/>
              <a:ext cx="1297369" cy="77486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10" idx="6"/>
              <a:endCxn id="11" idx="2"/>
            </p:cNvCxnSpPr>
            <p:nvPr/>
          </p:nvCxnSpPr>
          <p:spPr bwMode="auto">
            <a:xfrm>
              <a:off x="3923848" y="3644984"/>
              <a:ext cx="1008272" cy="1588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>
              <a:stCxn id="11" idx="6"/>
              <a:endCxn id="12" idx="2"/>
            </p:cNvCxnSpPr>
            <p:nvPr/>
          </p:nvCxnSpPr>
          <p:spPr bwMode="auto">
            <a:xfrm>
              <a:off x="5652120" y="3644984"/>
              <a:ext cx="1944216" cy="2116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aphicFrame>
          <p:nvGraphicFramePr>
            <p:cNvPr id="30" name="Object 29"/>
            <p:cNvGraphicFramePr>
              <a:graphicFrameLocks noChangeAspect="1"/>
            </p:cNvGraphicFramePr>
            <p:nvPr/>
          </p:nvGraphicFramePr>
          <p:xfrm>
            <a:off x="3424064" y="3432428"/>
            <a:ext cx="434082" cy="377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8" name="Equation" r:id="rId3" imgW="291960" imgH="253800" progId="Equation.3">
                    <p:embed/>
                  </p:oleObj>
                </mc:Choice>
                <mc:Fallback>
                  <p:oleObj name="Equation" r:id="rId3" imgW="291960" imgH="2538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4064" y="3432428"/>
                          <a:ext cx="434082" cy="377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TextBox 30"/>
            <p:cNvSpPr txBox="1"/>
            <p:nvPr/>
          </p:nvSpPr>
          <p:spPr>
            <a:xfrm>
              <a:off x="2267704" y="2780928"/>
              <a:ext cx="4026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rgbClr val="000000"/>
                  </a:solidFill>
                  <a:latin typeface="+mn-lt"/>
                </a:rPr>
                <a:t>W</a:t>
              </a:r>
              <a:r>
                <a:rPr lang="pt-BR" sz="1200" baseline="-25000" dirty="0" smtClean="0">
                  <a:solidFill>
                    <a:srgbClr val="000000"/>
                  </a:solidFill>
                  <a:latin typeface="+mn-lt"/>
                </a:rPr>
                <a:t>1</a:t>
              </a:r>
              <a:endParaRPr lang="pt-BR" sz="1200" baseline="-250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123688" y="3284984"/>
              <a:ext cx="4026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rgbClr val="000000"/>
                  </a:solidFill>
                  <a:latin typeface="+mn-lt"/>
                </a:rPr>
                <a:t>W</a:t>
              </a:r>
              <a:r>
                <a:rPr lang="pt-BR" sz="1200" baseline="-25000" dirty="0" smtClean="0">
                  <a:solidFill>
                    <a:srgbClr val="000000"/>
                  </a:solidFill>
                  <a:latin typeface="+mn-lt"/>
                </a:rPr>
                <a:t>2</a:t>
              </a:r>
              <a:endParaRPr lang="pt-BR" sz="1200" baseline="-250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95696" y="4149080"/>
              <a:ext cx="4026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rgbClr val="000000"/>
                  </a:solidFill>
                  <a:latin typeface="+mn-lt"/>
                </a:rPr>
                <a:t>W</a:t>
              </a:r>
              <a:r>
                <a:rPr lang="pt-BR" sz="1200" baseline="-25000" dirty="0" smtClean="0">
                  <a:solidFill>
                    <a:srgbClr val="000000"/>
                  </a:solidFill>
                  <a:latin typeface="+mn-lt"/>
                </a:rPr>
                <a:t>n</a:t>
              </a:r>
              <a:endParaRPr lang="pt-BR" sz="1200" baseline="-25000" dirty="0">
                <a:solidFill>
                  <a:srgbClr val="000000"/>
                </a:solidFill>
                <a:latin typeface="+mn-lt"/>
              </a:endParaRPr>
            </a:p>
          </p:txBody>
        </p:sp>
        <p:graphicFrame>
          <p:nvGraphicFramePr>
            <p:cNvPr id="3075" name="Object 3"/>
            <p:cNvGraphicFramePr>
              <a:graphicFrameLocks noChangeAspect="1"/>
            </p:cNvGraphicFramePr>
            <p:nvPr/>
          </p:nvGraphicFramePr>
          <p:xfrm>
            <a:off x="3817367" y="3759567"/>
            <a:ext cx="1225550" cy="639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9" name="Equation" r:id="rId5" imgW="825480" imgH="431640" progId="Equation.3">
                    <p:embed/>
                  </p:oleObj>
                </mc:Choice>
                <mc:Fallback>
                  <p:oleObj name="Equation" r:id="rId5" imgW="825480" imgH="4316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7367" y="3759567"/>
                          <a:ext cx="1225550" cy="6397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" name="Line 38"/>
            <p:cNvSpPr>
              <a:spLocks noChangeShapeType="1"/>
            </p:cNvSpPr>
            <p:nvPr/>
          </p:nvSpPr>
          <p:spPr bwMode="auto">
            <a:xfrm flipV="1">
              <a:off x="5011628" y="3656959"/>
              <a:ext cx="56038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endParaRPr lang="pt-BR"/>
            </a:p>
          </p:txBody>
        </p:sp>
        <p:graphicFrame>
          <p:nvGraphicFramePr>
            <p:cNvPr id="3076" name="Object 4"/>
            <p:cNvGraphicFramePr>
              <a:graphicFrameLocks noChangeAspect="1"/>
            </p:cNvGraphicFramePr>
            <p:nvPr/>
          </p:nvGraphicFramePr>
          <p:xfrm>
            <a:off x="5871572" y="3846815"/>
            <a:ext cx="1663972" cy="5546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10" name="Equation" r:id="rId7" imgW="1257120" imgH="419040" progId="Equation.3">
                    <p:embed/>
                  </p:oleObj>
                </mc:Choice>
                <mc:Fallback>
                  <p:oleObj name="Equation" r:id="rId7" imgW="1257120" imgH="4190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71572" y="3846815"/>
                          <a:ext cx="1663972" cy="5546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39" name="Curved Connector 38"/>
          <p:cNvCxnSpPr>
            <a:stCxn id="11" idx="3"/>
            <a:endCxn id="11" idx="7"/>
          </p:cNvCxnSpPr>
          <p:nvPr/>
        </p:nvCxnSpPr>
        <p:spPr bwMode="auto">
          <a:xfrm rot="5400000" flipH="1" flipV="1">
            <a:off x="5109569" y="3347891"/>
            <a:ext cx="509118" cy="509116"/>
          </a:xfrm>
          <a:prstGeom prst="curvedConnector5">
            <a:avLst>
              <a:gd name="adj1" fmla="val 1"/>
              <a:gd name="adj2" fmla="val 57849"/>
              <a:gd name="adj3" fmla="val 98504"/>
            </a:avLst>
          </a:prstGeom>
          <a:solidFill>
            <a:schemeClr val="hlink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Função Sigmoidal</a:t>
            </a:r>
            <a:endParaRPr lang="pt-BR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2855913" y="1646238"/>
          <a:ext cx="302260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Equation" r:id="rId3" imgW="1688760" imgH="393480" progId="Equation.3">
                  <p:embed/>
                </p:oleObj>
              </mc:Choice>
              <mc:Fallback>
                <p:oleObj name="Equation" r:id="rId3" imgW="16887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913" y="1646238"/>
                        <a:ext cx="3022600" cy="703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>
            <a:off x="2771800" y="5229200"/>
            <a:ext cx="3168352" cy="158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rot="16200000" flipV="1">
            <a:off x="3496072" y="4360912"/>
            <a:ext cx="1720572" cy="76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Freeform 14"/>
          <p:cNvSpPr/>
          <p:nvPr/>
        </p:nvSpPr>
        <p:spPr bwMode="auto">
          <a:xfrm>
            <a:off x="2796540" y="3768090"/>
            <a:ext cx="3078480" cy="1451610"/>
          </a:xfrm>
          <a:custGeom>
            <a:avLst/>
            <a:gdLst>
              <a:gd name="connsiteX0" fmla="*/ 0 w 3078480"/>
              <a:gd name="connsiteY0" fmla="*/ 1451610 h 1451610"/>
              <a:gd name="connsiteX1" fmla="*/ 899160 w 3078480"/>
              <a:gd name="connsiteY1" fmla="*/ 1268730 h 1451610"/>
              <a:gd name="connsiteX2" fmla="*/ 1562100 w 3078480"/>
              <a:gd name="connsiteY2" fmla="*/ 735330 h 1451610"/>
              <a:gd name="connsiteX3" fmla="*/ 2392680 w 3078480"/>
              <a:gd name="connsiteY3" fmla="*/ 118110 h 1451610"/>
              <a:gd name="connsiteX4" fmla="*/ 3078480 w 3078480"/>
              <a:gd name="connsiteY4" fmla="*/ 26670 h 1451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78480" h="1451610">
                <a:moveTo>
                  <a:pt x="0" y="1451610"/>
                </a:moveTo>
                <a:cubicBezTo>
                  <a:pt x="319405" y="1419860"/>
                  <a:pt x="638810" y="1388110"/>
                  <a:pt x="899160" y="1268730"/>
                </a:cubicBezTo>
                <a:cubicBezTo>
                  <a:pt x="1159510" y="1149350"/>
                  <a:pt x="1313180" y="927100"/>
                  <a:pt x="1562100" y="735330"/>
                </a:cubicBezTo>
                <a:cubicBezTo>
                  <a:pt x="1811020" y="543560"/>
                  <a:pt x="2139950" y="236220"/>
                  <a:pt x="2392680" y="118110"/>
                </a:cubicBezTo>
                <a:cubicBezTo>
                  <a:pt x="2645410" y="0"/>
                  <a:pt x="2861945" y="13335"/>
                  <a:pt x="3078480" y="26670"/>
                </a:cubicBez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45534" y="3717032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1</a:t>
            </a:r>
            <a:endParaRPr lang="pt-BR" sz="1200" baseline="-25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92518" y="5301208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-1</a:t>
            </a:r>
            <a:endParaRPr lang="pt-BR" sz="1200" baseline="-25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80112" y="5229200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1</a:t>
            </a:r>
            <a:endParaRPr lang="pt-BR" sz="1200" baseline="-25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45534" y="4941168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0</a:t>
            </a:r>
            <a:endParaRPr lang="pt-BR" sz="1200" baseline="-25000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4788024" y="4221088"/>
          <a:ext cx="386683" cy="216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Equation" r:id="rId5" imgW="317160" imgH="177480" progId="Equation.3">
                  <p:embed/>
                </p:oleObj>
              </mc:Choice>
              <mc:Fallback>
                <p:oleObj name="Equation" r:id="rId5" imgW="31716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4221088"/>
                        <a:ext cx="386683" cy="2160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Função Sigmoidal</a:t>
            </a:r>
            <a:endParaRPr lang="pt-BR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2855913" y="1646238"/>
          <a:ext cx="302260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Equation" r:id="rId3" imgW="1688760" imgH="393480" progId="Equation.3">
                  <p:embed/>
                </p:oleObj>
              </mc:Choice>
              <mc:Fallback>
                <p:oleObj name="Equation" r:id="rId3" imgW="16887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913" y="1646238"/>
                        <a:ext cx="3022600" cy="703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>
            <a:off x="2771800" y="5229200"/>
            <a:ext cx="3168352" cy="158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rot="16200000" flipV="1">
            <a:off x="3496072" y="4360912"/>
            <a:ext cx="1720572" cy="76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145534" y="3717032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1</a:t>
            </a:r>
            <a:endParaRPr lang="pt-BR" sz="1200" baseline="-25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92518" y="5301208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-1</a:t>
            </a:r>
            <a:endParaRPr lang="pt-BR" sz="1200" baseline="-25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80112" y="5229200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1</a:t>
            </a:r>
            <a:endParaRPr lang="pt-BR" sz="1200" baseline="-25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45534" y="4941168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0</a:t>
            </a:r>
            <a:endParaRPr lang="pt-BR" sz="1200" baseline="-25000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4710113" y="4221163"/>
          <a:ext cx="542925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Equation" r:id="rId5" imgW="444240" imgH="177480" progId="Equation.3">
                  <p:embed/>
                </p:oleObj>
              </mc:Choice>
              <mc:Fallback>
                <p:oleObj name="Equation" r:id="rId5" imgW="44424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0113" y="4221163"/>
                        <a:ext cx="542925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" name="Group 33"/>
          <p:cNvGrpSpPr/>
          <p:nvPr/>
        </p:nvGrpSpPr>
        <p:grpSpPr>
          <a:xfrm>
            <a:off x="2771800" y="3904402"/>
            <a:ext cx="2520280" cy="1324798"/>
            <a:chOff x="2699792" y="4725144"/>
            <a:chExt cx="581124" cy="509118"/>
          </a:xfrm>
        </p:grpSpPr>
        <p:cxnSp>
          <p:nvCxnSpPr>
            <p:cNvPr id="29" name="Curved Connector 38"/>
            <p:cNvCxnSpPr/>
            <p:nvPr/>
          </p:nvCxnSpPr>
          <p:spPr bwMode="auto">
            <a:xfrm rot="5400000" flipH="1" flipV="1">
              <a:off x="2771799" y="4725145"/>
              <a:ext cx="509118" cy="509116"/>
            </a:xfrm>
            <a:prstGeom prst="curvedConnector5">
              <a:avLst>
                <a:gd name="adj1" fmla="val 1"/>
                <a:gd name="adj2" fmla="val 57849"/>
                <a:gd name="adj3" fmla="val 98504"/>
              </a:avLst>
            </a:prstGeom>
            <a:solidFill>
              <a:schemeClr val="hlink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2699792" y="5085184"/>
              <a:ext cx="288032" cy="72008"/>
            </a:xfrm>
            <a:prstGeom prst="line">
              <a:avLst/>
            </a:prstGeom>
            <a:solidFill>
              <a:schemeClr val="hlink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6" name="Straight Connector 35"/>
          <p:cNvCxnSpPr/>
          <p:nvPr/>
        </p:nvCxnSpPr>
        <p:spPr bwMode="auto">
          <a:xfrm>
            <a:off x="5148064" y="3917816"/>
            <a:ext cx="720080" cy="0"/>
          </a:xfrm>
          <a:prstGeom prst="line">
            <a:avLst/>
          </a:prstGeom>
          <a:solidFill>
            <a:schemeClr val="hlink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2828568" y="5229200"/>
            <a:ext cx="720080" cy="0"/>
          </a:xfrm>
          <a:prstGeom prst="line">
            <a:avLst/>
          </a:prstGeom>
          <a:solidFill>
            <a:schemeClr val="hlink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200" b="1" dirty="0" smtClean="0"/>
              <a:t>Redes Neurais </a:t>
            </a:r>
            <a:r>
              <a:rPr lang="pt-BR" sz="2200" dirty="0" smtClean="0"/>
              <a:t>podem ser consideradas um paradigma diferente de computação. </a:t>
            </a:r>
          </a:p>
          <a:p>
            <a:endParaRPr lang="pt-BR" sz="2200" dirty="0" smtClean="0"/>
          </a:p>
          <a:p>
            <a:r>
              <a:rPr lang="pt-BR" sz="2200" dirty="0" smtClean="0"/>
              <a:t>Inspirado na </a:t>
            </a:r>
            <a:r>
              <a:rPr lang="pt-BR" sz="2200" b="1" dirty="0" smtClean="0"/>
              <a:t>arquitetura paralela </a:t>
            </a:r>
            <a:r>
              <a:rPr lang="pt-BR" sz="2200" dirty="0" smtClean="0"/>
              <a:t>do cérebro humano.</a:t>
            </a:r>
          </a:p>
          <a:p>
            <a:endParaRPr lang="pt-BR" sz="2400" dirty="0" smtClean="0"/>
          </a:p>
          <a:p>
            <a:pPr lvl="1"/>
            <a:r>
              <a:rPr lang="pt-BR" sz="1800" dirty="0" smtClean="0"/>
              <a:t>Elementos de processamento</a:t>
            </a:r>
          </a:p>
          <a:p>
            <a:pPr lvl="1">
              <a:buNone/>
            </a:pPr>
            <a:r>
              <a:rPr lang="pt-BR" sz="1800" dirty="0" smtClean="0"/>
              <a:t>	simples.</a:t>
            </a:r>
          </a:p>
          <a:p>
            <a:pPr lvl="1"/>
            <a:r>
              <a:rPr lang="pt-BR" sz="1800" dirty="0" smtClean="0"/>
              <a:t>Grande grau de interconexões.</a:t>
            </a:r>
          </a:p>
          <a:p>
            <a:pPr lvl="1"/>
            <a:r>
              <a:rPr lang="pt-BR" sz="1800" dirty="0" smtClean="0"/>
              <a:t>Interação adaptativa entre os </a:t>
            </a:r>
          </a:p>
          <a:p>
            <a:pPr lvl="1">
              <a:buNone/>
            </a:pPr>
            <a:r>
              <a:rPr lang="pt-BR" sz="1800" dirty="0" smtClean="0"/>
              <a:t>	elementos. </a:t>
            </a:r>
          </a:p>
          <a:p>
            <a:pPr lvl="1"/>
            <a:endParaRPr lang="pt-BR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5499" y="3789040"/>
            <a:ext cx="2948909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Backpropagation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600" b="1" dirty="0" smtClean="0"/>
              <a:t>Aprende os pesos para uma rede multicamadas</a:t>
            </a:r>
            <a:r>
              <a:rPr lang="pt-BR" sz="2600" dirty="0" smtClean="0"/>
              <a:t>, dada uma rede com um número fixo de unidades e interconexões.</a:t>
            </a:r>
          </a:p>
          <a:p>
            <a:endParaRPr lang="pt-BR" sz="2600" dirty="0" smtClean="0"/>
          </a:p>
          <a:p>
            <a:r>
              <a:rPr lang="pt-BR" sz="2600" dirty="0" smtClean="0"/>
              <a:t>O </a:t>
            </a:r>
            <a:r>
              <a:rPr lang="pt-BR" sz="2600" dirty="0" smtClean="0"/>
              <a:t>algoritmo </a:t>
            </a:r>
            <a:r>
              <a:rPr lang="pt-BR" sz="2600" dirty="0" err="1" smtClean="0"/>
              <a:t>backpropagation</a:t>
            </a:r>
            <a:r>
              <a:rPr lang="pt-BR" sz="2600" dirty="0" smtClean="0"/>
              <a:t> emprega a </a:t>
            </a:r>
            <a:r>
              <a:rPr lang="pt-BR" sz="2600" b="1" dirty="0" smtClean="0"/>
              <a:t>descida do gradiente </a:t>
            </a:r>
            <a:r>
              <a:rPr lang="pt-BR" sz="2600" dirty="0" smtClean="0"/>
              <a:t>para minimizar o erro quadrático entre a saída da rede e os valores alvos para estas saídas.</a:t>
            </a:r>
            <a:endParaRPr lang="pt-B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Descida do Gradiente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4248472" cy="4104456"/>
          </a:xfrm>
        </p:spPr>
        <p:txBody>
          <a:bodyPr/>
          <a:lstStyle/>
          <a:p>
            <a:r>
              <a:rPr lang="pt-BR" sz="1800" dirty="0" smtClean="0"/>
              <a:t>A </a:t>
            </a:r>
            <a:r>
              <a:rPr lang="pt-BR" sz="1800" b="1" dirty="0" smtClean="0"/>
              <a:t>descida do gradiente </a:t>
            </a:r>
            <a:r>
              <a:rPr lang="pt-BR" sz="1800" dirty="0" smtClean="0"/>
              <a:t>busca determinar um vetor de pesos que minimiza o erro. </a:t>
            </a:r>
          </a:p>
          <a:p>
            <a:endParaRPr lang="pt-BR" sz="1800" dirty="0" smtClean="0"/>
          </a:p>
          <a:p>
            <a:r>
              <a:rPr lang="pt-BR" sz="1800" dirty="0" smtClean="0"/>
              <a:t>Começando com um vetor inicial de </a:t>
            </a:r>
            <a:r>
              <a:rPr lang="pt-BR" sz="1800" b="1" dirty="0" smtClean="0"/>
              <a:t>pesos arbitrário </a:t>
            </a:r>
            <a:r>
              <a:rPr lang="pt-BR" sz="1800" dirty="0" smtClean="0"/>
              <a:t>e modificando–o repetidamente em pequenos passos.</a:t>
            </a:r>
          </a:p>
          <a:p>
            <a:endParaRPr lang="pt-BR" sz="2000" dirty="0" smtClean="0"/>
          </a:p>
          <a:p>
            <a:endParaRPr lang="pt-BR" sz="2000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4138" y="1772817"/>
            <a:ext cx="337267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755576" y="4077072"/>
            <a:ext cx="7560840" cy="1800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tabLst/>
              <a:defRPr/>
            </a:pPr>
            <a:endParaRPr kumimoji="0" lang="pt-BR" b="0" i="0" u="none" strike="noStrike" kern="0" cap="none" spc="0" normalizeH="0" baseline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Tx/>
              <a:buBlip>
                <a:blip r:embed="rId3"/>
              </a:buBlip>
              <a:tabLst/>
              <a:defRPr/>
            </a:pPr>
            <a:endParaRPr kumimoji="0" lang="pt-BR" b="0" i="0" u="none" strike="noStrike" kern="0" cap="none" spc="0" normalizeH="0" baseline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Tx/>
              <a:buBlip>
                <a:blip r:embed="rId3"/>
              </a:buBlip>
              <a:tabLst/>
              <a:defRPr/>
            </a:pPr>
            <a:r>
              <a:rPr kumimoji="0" lang="pt-BR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cada passo, o vetor de pesos é alterado na direção que produz a </a:t>
            </a:r>
            <a:r>
              <a:rPr kumimoji="0" lang="pt-BR" b="1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maior queda </a:t>
            </a:r>
            <a:r>
              <a:rPr kumimoji="0" lang="pt-BR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ao longo da </a:t>
            </a:r>
            <a:r>
              <a:rPr kumimoji="0" lang="pt-BR" b="1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superfície de erro</a:t>
            </a:r>
            <a:r>
              <a:rPr kumimoji="0" lang="pt-BR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pt-BR" b="0" i="0" u="none" strike="noStrike" kern="0" cap="none" spc="0" normalizeH="0" baseline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Backpropagation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b="1" dirty="0" smtClean="0"/>
              <a:t>Aprende os pesos para uma rede multicamadas</a:t>
            </a:r>
            <a:r>
              <a:rPr lang="pt-BR" sz="2000" dirty="0" smtClean="0"/>
              <a:t>, dada uma rede com um número fixo de unidades e interconexões. </a:t>
            </a:r>
          </a:p>
          <a:p>
            <a:endParaRPr lang="pt-BR" sz="2000" dirty="0" smtClean="0"/>
          </a:p>
          <a:p>
            <a:r>
              <a:rPr lang="pt-BR" sz="2000" dirty="0" smtClean="0"/>
              <a:t>O algoritmo </a:t>
            </a:r>
            <a:r>
              <a:rPr lang="pt-BR" sz="2000" dirty="0" err="1" smtClean="0"/>
              <a:t>backpropagation</a:t>
            </a:r>
            <a:r>
              <a:rPr lang="pt-BR" sz="2000" dirty="0" smtClean="0"/>
              <a:t> emprega a </a:t>
            </a:r>
            <a:r>
              <a:rPr lang="pt-BR" sz="2000" b="1" dirty="0" smtClean="0"/>
              <a:t>descida do gradiente </a:t>
            </a:r>
            <a:r>
              <a:rPr lang="pt-BR" sz="2000" dirty="0" smtClean="0"/>
              <a:t>para minimizar o erro quadrático entre a saída da rede e os valores alvos para estas saídas.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pPr algn="ctr">
              <a:buNone/>
            </a:pPr>
            <a:r>
              <a:rPr lang="pt-BR" sz="1400" dirty="0" smtClean="0"/>
              <a:t>0.119   0.059   0.253   0.246</a:t>
            </a:r>
          </a:p>
          <a:p>
            <a:pPr algn="ctr">
              <a:buNone/>
            </a:pPr>
            <a:r>
              <a:rPr lang="pt-BR" sz="1400" dirty="0" smtClean="0"/>
              <a:t>0          0         1         0</a:t>
            </a:r>
            <a:endParaRPr lang="pt-BR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501452" y="4668376"/>
            <a:ext cx="2198340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bg2"/>
                </a:solidFill>
                <a:latin typeface="+mn-lt"/>
              </a:rPr>
              <a:t>Valor de saida da rede</a:t>
            </a:r>
            <a:endParaRPr lang="pt-BR" sz="14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00192" y="4869160"/>
            <a:ext cx="2304256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bg2"/>
                </a:solidFill>
                <a:latin typeface="+mn-lt"/>
              </a:rPr>
              <a:t>Valor da saida buscada</a:t>
            </a:r>
            <a:endParaRPr lang="pt-BR" sz="1400" dirty="0">
              <a:solidFill>
                <a:schemeClr val="bg2"/>
              </a:solidFill>
              <a:latin typeface="+mn-lt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2767608" y="4835252"/>
            <a:ext cx="326132" cy="0"/>
          </a:xfrm>
          <a:prstGeom prst="straightConnector1">
            <a:avLst/>
          </a:prstGeom>
          <a:solidFill>
            <a:schemeClr val="hlink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rot="10800000">
            <a:off x="5891004" y="5047084"/>
            <a:ext cx="360040" cy="1588"/>
          </a:xfrm>
          <a:prstGeom prst="straightConnector1">
            <a:avLst/>
          </a:prstGeom>
          <a:solidFill>
            <a:schemeClr val="hlink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698536" y="5517232"/>
            <a:ext cx="5832648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bg2"/>
                </a:solidFill>
                <a:latin typeface="+mn-lt"/>
              </a:rPr>
              <a:t>Erro (E) = (Valor da saida buscada) – (Valor de saida da rede) </a:t>
            </a:r>
            <a:endParaRPr lang="pt-BR" sz="1400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Backpropagation</a:t>
            </a:r>
            <a:endParaRPr lang="pt-BR" dirty="0"/>
          </a:p>
        </p:txBody>
      </p:sp>
      <p:grpSp>
        <p:nvGrpSpPr>
          <p:cNvPr id="82" name="Group 81"/>
          <p:cNvGrpSpPr/>
          <p:nvPr/>
        </p:nvGrpSpPr>
        <p:grpSpPr>
          <a:xfrm>
            <a:off x="3131840" y="1894020"/>
            <a:ext cx="3263110" cy="3695220"/>
            <a:chOff x="3131840" y="1894020"/>
            <a:chExt cx="3263110" cy="3695220"/>
          </a:xfrm>
        </p:grpSpPr>
        <p:grpSp>
          <p:nvGrpSpPr>
            <p:cNvPr id="5" name="Group 3"/>
            <p:cNvGrpSpPr/>
            <p:nvPr/>
          </p:nvGrpSpPr>
          <p:grpSpPr>
            <a:xfrm rot="5400000">
              <a:off x="2279082" y="2746778"/>
              <a:ext cx="3695220" cy="1989704"/>
              <a:chOff x="1835696" y="2780928"/>
              <a:chExt cx="4680520" cy="2520240"/>
            </a:xfrm>
          </p:grpSpPr>
          <p:grpSp>
            <p:nvGrpSpPr>
              <p:cNvPr id="44" name="Group 81"/>
              <p:cNvGrpSpPr/>
              <p:nvPr/>
            </p:nvGrpSpPr>
            <p:grpSpPr>
              <a:xfrm>
                <a:off x="1835696" y="2780928"/>
                <a:ext cx="4680520" cy="2160240"/>
                <a:chOff x="1403648" y="2780928"/>
                <a:chExt cx="4680520" cy="2160240"/>
              </a:xfrm>
            </p:grpSpPr>
            <p:sp>
              <p:nvSpPr>
                <p:cNvPr id="50" name="Oval 49"/>
                <p:cNvSpPr/>
                <p:nvPr/>
              </p:nvSpPr>
              <p:spPr bwMode="auto">
                <a:xfrm>
                  <a:off x="1403648" y="4365104"/>
                  <a:ext cx="576064" cy="576064"/>
                </a:xfrm>
                <a:prstGeom prst="ellipse">
                  <a:avLst/>
                </a:prstGeom>
                <a:solidFill>
                  <a:schemeClr val="bg1">
                    <a:lumMod val="60000"/>
                    <a:lumOff val="40000"/>
                  </a:schemeClr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t-B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</a:endParaRPr>
                </a:p>
              </p:txBody>
            </p:sp>
            <p:sp>
              <p:nvSpPr>
                <p:cNvPr id="51" name="Oval 50"/>
                <p:cNvSpPr/>
                <p:nvPr/>
              </p:nvSpPr>
              <p:spPr bwMode="auto">
                <a:xfrm>
                  <a:off x="2411760" y="4365104"/>
                  <a:ext cx="576064" cy="576064"/>
                </a:xfrm>
                <a:prstGeom prst="ellipse">
                  <a:avLst/>
                </a:prstGeom>
                <a:solidFill>
                  <a:schemeClr val="bg1">
                    <a:lumMod val="60000"/>
                    <a:lumOff val="40000"/>
                  </a:schemeClr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t-B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</a:endParaRPr>
                </a:p>
              </p:txBody>
            </p:sp>
            <p:sp>
              <p:nvSpPr>
                <p:cNvPr id="52" name="Oval 51"/>
                <p:cNvSpPr/>
                <p:nvPr/>
              </p:nvSpPr>
              <p:spPr bwMode="auto">
                <a:xfrm>
                  <a:off x="3419872" y="4365104"/>
                  <a:ext cx="576064" cy="576064"/>
                </a:xfrm>
                <a:prstGeom prst="ellipse">
                  <a:avLst/>
                </a:prstGeom>
                <a:solidFill>
                  <a:schemeClr val="bg1">
                    <a:lumMod val="60000"/>
                    <a:lumOff val="40000"/>
                  </a:schemeClr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t-B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</a:endParaRPr>
                </a:p>
              </p:txBody>
            </p:sp>
            <p:sp>
              <p:nvSpPr>
                <p:cNvPr id="53" name="Oval 52"/>
                <p:cNvSpPr/>
                <p:nvPr/>
              </p:nvSpPr>
              <p:spPr bwMode="auto">
                <a:xfrm>
                  <a:off x="4427984" y="4365104"/>
                  <a:ext cx="576064" cy="576064"/>
                </a:xfrm>
                <a:prstGeom prst="ellipse">
                  <a:avLst/>
                </a:prstGeom>
                <a:solidFill>
                  <a:schemeClr val="bg1">
                    <a:lumMod val="60000"/>
                    <a:lumOff val="40000"/>
                  </a:schemeClr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t-B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</a:endParaRPr>
                </a:p>
              </p:txBody>
            </p:sp>
            <p:sp>
              <p:nvSpPr>
                <p:cNvPr id="54" name="Oval 53"/>
                <p:cNvSpPr/>
                <p:nvPr/>
              </p:nvSpPr>
              <p:spPr bwMode="auto">
                <a:xfrm>
                  <a:off x="5508104" y="4365104"/>
                  <a:ext cx="576064" cy="576064"/>
                </a:xfrm>
                <a:prstGeom prst="ellipse">
                  <a:avLst/>
                </a:prstGeom>
                <a:solidFill>
                  <a:schemeClr val="bg1">
                    <a:lumMod val="60000"/>
                    <a:lumOff val="40000"/>
                  </a:schemeClr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t-B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</a:endParaRPr>
                </a:p>
              </p:txBody>
            </p:sp>
            <p:sp>
              <p:nvSpPr>
                <p:cNvPr id="55" name="Oval 54"/>
                <p:cNvSpPr/>
                <p:nvPr/>
              </p:nvSpPr>
              <p:spPr bwMode="auto">
                <a:xfrm>
                  <a:off x="2267744" y="2780928"/>
                  <a:ext cx="576064" cy="576064"/>
                </a:xfrm>
                <a:prstGeom prst="ellipse">
                  <a:avLst/>
                </a:prstGeom>
                <a:solidFill>
                  <a:schemeClr val="bg1">
                    <a:lumMod val="60000"/>
                    <a:lumOff val="40000"/>
                  </a:schemeClr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t-B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</a:endParaRPr>
                </a:p>
              </p:txBody>
            </p:sp>
            <p:sp>
              <p:nvSpPr>
                <p:cNvPr id="56" name="Oval 55"/>
                <p:cNvSpPr/>
                <p:nvPr/>
              </p:nvSpPr>
              <p:spPr bwMode="auto">
                <a:xfrm>
                  <a:off x="3419872" y="2780928"/>
                  <a:ext cx="576064" cy="576064"/>
                </a:xfrm>
                <a:prstGeom prst="ellipse">
                  <a:avLst/>
                </a:prstGeom>
                <a:solidFill>
                  <a:schemeClr val="bg1">
                    <a:lumMod val="60000"/>
                    <a:lumOff val="40000"/>
                  </a:schemeClr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t-B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</a:endParaRPr>
                </a:p>
              </p:txBody>
            </p:sp>
            <p:sp>
              <p:nvSpPr>
                <p:cNvPr id="57" name="Oval 56"/>
                <p:cNvSpPr/>
                <p:nvPr/>
              </p:nvSpPr>
              <p:spPr bwMode="auto">
                <a:xfrm>
                  <a:off x="4572000" y="2780928"/>
                  <a:ext cx="576064" cy="576064"/>
                </a:xfrm>
                <a:prstGeom prst="ellipse">
                  <a:avLst/>
                </a:prstGeom>
                <a:solidFill>
                  <a:schemeClr val="bg1">
                    <a:lumMod val="60000"/>
                    <a:lumOff val="40000"/>
                  </a:schemeClr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t-BR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</a:endParaRPr>
                </a:p>
              </p:txBody>
            </p:sp>
            <p:cxnSp>
              <p:nvCxnSpPr>
                <p:cNvPr id="58" name="Straight Arrow Connector 57"/>
                <p:cNvCxnSpPr>
                  <a:stCxn id="50" idx="0"/>
                  <a:endCxn id="55" idx="4"/>
                </p:cNvCxnSpPr>
                <p:nvPr/>
              </p:nvCxnSpPr>
              <p:spPr bwMode="auto">
                <a:xfrm rot="5400000" flipH="1" flipV="1">
                  <a:off x="1619672" y="3429000"/>
                  <a:ext cx="1008112" cy="864096"/>
                </a:xfrm>
                <a:prstGeom prst="straightConnector1">
                  <a:avLst/>
                </a:prstGeom>
                <a:solidFill>
                  <a:schemeClr val="hlink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59" name="Straight Arrow Connector 58"/>
                <p:cNvCxnSpPr>
                  <a:stCxn id="50" idx="0"/>
                  <a:endCxn id="57" idx="4"/>
                </p:cNvCxnSpPr>
                <p:nvPr/>
              </p:nvCxnSpPr>
              <p:spPr bwMode="auto">
                <a:xfrm rot="5400000" flipH="1" flipV="1">
                  <a:off x="2771800" y="2276872"/>
                  <a:ext cx="1008112" cy="3168352"/>
                </a:xfrm>
                <a:prstGeom prst="straightConnector1">
                  <a:avLst/>
                </a:prstGeom>
                <a:solidFill>
                  <a:schemeClr val="hlink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60" name="Straight Arrow Connector 59"/>
                <p:cNvCxnSpPr>
                  <a:stCxn id="50" idx="0"/>
                  <a:endCxn id="56" idx="4"/>
                </p:cNvCxnSpPr>
                <p:nvPr/>
              </p:nvCxnSpPr>
              <p:spPr bwMode="auto">
                <a:xfrm rot="5400000" flipH="1" flipV="1">
                  <a:off x="2195736" y="2852936"/>
                  <a:ext cx="1008112" cy="2016224"/>
                </a:xfrm>
                <a:prstGeom prst="straightConnector1">
                  <a:avLst/>
                </a:prstGeom>
                <a:solidFill>
                  <a:schemeClr val="hlink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61" name="Straight Arrow Connector 60"/>
                <p:cNvCxnSpPr>
                  <a:stCxn id="51" idx="0"/>
                  <a:endCxn id="55" idx="4"/>
                </p:cNvCxnSpPr>
                <p:nvPr/>
              </p:nvCxnSpPr>
              <p:spPr bwMode="auto">
                <a:xfrm rot="16200000" flipV="1">
                  <a:off x="2123728" y="3789040"/>
                  <a:ext cx="1008112" cy="144016"/>
                </a:xfrm>
                <a:prstGeom prst="straightConnector1">
                  <a:avLst/>
                </a:prstGeom>
                <a:solidFill>
                  <a:schemeClr val="hlink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62" name="Straight Arrow Connector 61"/>
                <p:cNvCxnSpPr>
                  <a:stCxn id="51" idx="0"/>
                  <a:endCxn id="57" idx="4"/>
                </p:cNvCxnSpPr>
                <p:nvPr/>
              </p:nvCxnSpPr>
              <p:spPr bwMode="auto">
                <a:xfrm rot="5400000" flipH="1" flipV="1">
                  <a:off x="3275856" y="2780928"/>
                  <a:ext cx="1008112" cy="2160240"/>
                </a:xfrm>
                <a:prstGeom prst="straightConnector1">
                  <a:avLst/>
                </a:prstGeom>
                <a:solidFill>
                  <a:schemeClr val="hlink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63" name="Straight Arrow Connector 62"/>
                <p:cNvCxnSpPr>
                  <a:stCxn id="51" idx="0"/>
                  <a:endCxn id="56" idx="4"/>
                </p:cNvCxnSpPr>
                <p:nvPr/>
              </p:nvCxnSpPr>
              <p:spPr bwMode="auto">
                <a:xfrm rot="5400000" flipH="1" flipV="1">
                  <a:off x="2699792" y="3356992"/>
                  <a:ext cx="1008112" cy="1008112"/>
                </a:xfrm>
                <a:prstGeom prst="straightConnector1">
                  <a:avLst/>
                </a:prstGeom>
                <a:solidFill>
                  <a:schemeClr val="hlink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64" name="Straight Arrow Connector 63"/>
                <p:cNvCxnSpPr>
                  <a:stCxn id="52" idx="0"/>
                  <a:endCxn id="56" idx="4"/>
                </p:cNvCxnSpPr>
                <p:nvPr/>
              </p:nvCxnSpPr>
              <p:spPr bwMode="auto">
                <a:xfrm rot="5400000" flipH="1" flipV="1">
                  <a:off x="3203848" y="3861048"/>
                  <a:ext cx="1008112" cy="1588"/>
                </a:xfrm>
                <a:prstGeom prst="straightConnector1">
                  <a:avLst/>
                </a:prstGeom>
                <a:solidFill>
                  <a:schemeClr val="hlink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65" name="Straight Arrow Connector 64"/>
                <p:cNvCxnSpPr>
                  <a:stCxn id="52" idx="0"/>
                  <a:endCxn id="57" idx="4"/>
                </p:cNvCxnSpPr>
                <p:nvPr/>
              </p:nvCxnSpPr>
              <p:spPr bwMode="auto">
                <a:xfrm rot="5400000" flipH="1" flipV="1">
                  <a:off x="3779912" y="3284984"/>
                  <a:ext cx="1008112" cy="1152128"/>
                </a:xfrm>
                <a:prstGeom prst="straightConnector1">
                  <a:avLst/>
                </a:prstGeom>
                <a:solidFill>
                  <a:schemeClr val="hlink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66" name="Straight Arrow Connector 65"/>
                <p:cNvCxnSpPr>
                  <a:stCxn id="52" idx="0"/>
                  <a:endCxn id="55" idx="4"/>
                </p:cNvCxnSpPr>
                <p:nvPr/>
              </p:nvCxnSpPr>
              <p:spPr bwMode="auto">
                <a:xfrm rot="16200000" flipV="1">
                  <a:off x="2627784" y="3284984"/>
                  <a:ext cx="1008112" cy="1152128"/>
                </a:xfrm>
                <a:prstGeom prst="straightConnector1">
                  <a:avLst/>
                </a:prstGeom>
                <a:solidFill>
                  <a:schemeClr val="hlink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67" name="Straight Arrow Connector 66"/>
                <p:cNvCxnSpPr>
                  <a:stCxn id="53" idx="0"/>
                  <a:endCxn id="57" idx="4"/>
                </p:cNvCxnSpPr>
                <p:nvPr/>
              </p:nvCxnSpPr>
              <p:spPr bwMode="auto">
                <a:xfrm rot="5400000" flipH="1" flipV="1">
                  <a:off x="4283968" y="3789040"/>
                  <a:ext cx="1008112" cy="144016"/>
                </a:xfrm>
                <a:prstGeom prst="straightConnector1">
                  <a:avLst/>
                </a:prstGeom>
                <a:solidFill>
                  <a:schemeClr val="hlink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68" name="Straight Arrow Connector 67"/>
                <p:cNvCxnSpPr>
                  <a:stCxn id="53" idx="0"/>
                  <a:endCxn id="55" idx="4"/>
                </p:cNvCxnSpPr>
                <p:nvPr/>
              </p:nvCxnSpPr>
              <p:spPr bwMode="auto">
                <a:xfrm rot="16200000" flipV="1">
                  <a:off x="3131840" y="2780928"/>
                  <a:ext cx="1008112" cy="2160240"/>
                </a:xfrm>
                <a:prstGeom prst="straightConnector1">
                  <a:avLst/>
                </a:prstGeom>
                <a:solidFill>
                  <a:schemeClr val="hlink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69" name="Straight Arrow Connector 68"/>
                <p:cNvCxnSpPr>
                  <a:stCxn id="53" idx="0"/>
                  <a:endCxn id="56" idx="4"/>
                </p:cNvCxnSpPr>
                <p:nvPr/>
              </p:nvCxnSpPr>
              <p:spPr bwMode="auto">
                <a:xfrm rot="16200000" flipV="1">
                  <a:off x="3707904" y="3356992"/>
                  <a:ext cx="1008112" cy="1008112"/>
                </a:xfrm>
                <a:prstGeom prst="straightConnector1">
                  <a:avLst/>
                </a:prstGeom>
                <a:solidFill>
                  <a:schemeClr val="hlink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70" name="Straight Arrow Connector 69"/>
                <p:cNvCxnSpPr>
                  <a:stCxn id="54" idx="0"/>
                  <a:endCxn id="57" idx="4"/>
                </p:cNvCxnSpPr>
                <p:nvPr/>
              </p:nvCxnSpPr>
              <p:spPr bwMode="auto">
                <a:xfrm rot="16200000" flipV="1">
                  <a:off x="4824028" y="3392996"/>
                  <a:ext cx="1008112" cy="936104"/>
                </a:xfrm>
                <a:prstGeom prst="straightConnector1">
                  <a:avLst/>
                </a:prstGeom>
                <a:solidFill>
                  <a:schemeClr val="hlink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71" name="Straight Arrow Connector 70"/>
                <p:cNvCxnSpPr>
                  <a:stCxn id="54" idx="0"/>
                  <a:endCxn id="55" idx="4"/>
                </p:cNvCxnSpPr>
                <p:nvPr/>
              </p:nvCxnSpPr>
              <p:spPr bwMode="auto">
                <a:xfrm rot="16200000" flipV="1">
                  <a:off x="3671900" y="2240868"/>
                  <a:ext cx="1008112" cy="3240360"/>
                </a:xfrm>
                <a:prstGeom prst="straightConnector1">
                  <a:avLst/>
                </a:prstGeom>
                <a:solidFill>
                  <a:schemeClr val="hlink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72" name="Straight Arrow Connector 71"/>
                <p:cNvCxnSpPr>
                  <a:stCxn id="54" idx="0"/>
                  <a:endCxn id="56" idx="4"/>
                </p:cNvCxnSpPr>
                <p:nvPr/>
              </p:nvCxnSpPr>
              <p:spPr bwMode="auto">
                <a:xfrm rot="16200000" flipV="1">
                  <a:off x="4247964" y="2816932"/>
                  <a:ext cx="1008112" cy="2088232"/>
                </a:xfrm>
                <a:prstGeom prst="straightConnector1">
                  <a:avLst/>
                </a:prstGeom>
                <a:solidFill>
                  <a:schemeClr val="hlink"/>
                </a:solidFill>
                <a:ln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</p:grpSp>
          <p:cxnSp>
            <p:nvCxnSpPr>
              <p:cNvPr id="45" name="Straight Arrow Connector 44"/>
              <p:cNvCxnSpPr/>
              <p:nvPr/>
            </p:nvCxnSpPr>
            <p:spPr bwMode="auto">
              <a:xfrm rot="5400000" flipH="1" flipV="1">
                <a:off x="1944522" y="5120374"/>
                <a:ext cx="360000" cy="1588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6" name="Straight Arrow Connector 45"/>
              <p:cNvCxnSpPr/>
              <p:nvPr/>
            </p:nvCxnSpPr>
            <p:spPr bwMode="auto">
              <a:xfrm rot="5400000" flipH="1" flipV="1">
                <a:off x="2952634" y="5120374"/>
                <a:ext cx="360000" cy="1588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7" name="Straight Arrow Connector 46"/>
              <p:cNvCxnSpPr/>
              <p:nvPr/>
            </p:nvCxnSpPr>
            <p:spPr bwMode="auto">
              <a:xfrm rot="5400000" flipH="1" flipV="1">
                <a:off x="3960746" y="5120374"/>
                <a:ext cx="360000" cy="1588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8" name="Straight Arrow Connector 47"/>
              <p:cNvCxnSpPr/>
              <p:nvPr/>
            </p:nvCxnSpPr>
            <p:spPr bwMode="auto">
              <a:xfrm rot="5400000" flipH="1" flipV="1">
                <a:off x="4968858" y="5120374"/>
                <a:ext cx="360000" cy="1588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9" name="Straight Arrow Connector 48"/>
              <p:cNvCxnSpPr/>
              <p:nvPr/>
            </p:nvCxnSpPr>
            <p:spPr bwMode="auto">
              <a:xfrm rot="5400000" flipH="1" flipV="1">
                <a:off x="6048978" y="5120374"/>
                <a:ext cx="360000" cy="1588"/>
              </a:xfrm>
              <a:prstGeom prst="straightConnector1">
                <a:avLst/>
              </a:prstGeom>
              <a:solidFill>
                <a:schemeClr val="hlink"/>
              </a:solidFill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cxnSp>
          <p:nvCxnSpPr>
            <p:cNvPr id="14" name="Straight Arrow Connector 13"/>
            <p:cNvCxnSpPr>
              <a:stCxn id="55" idx="0"/>
              <a:endCxn id="30" idx="4"/>
            </p:cNvCxnSpPr>
            <p:nvPr/>
          </p:nvCxnSpPr>
          <p:spPr bwMode="auto">
            <a:xfrm>
              <a:off x="5121544" y="2803613"/>
              <a:ext cx="818610" cy="527419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55" idx="0"/>
              <a:endCxn id="31" idx="4"/>
            </p:cNvCxnSpPr>
            <p:nvPr/>
          </p:nvCxnSpPr>
          <p:spPr bwMode="auto">
            <a:xfrm>
              <a:off x="5121544" y="2803613"/>
              <a:ext cx="818610" cy="1424771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stCxn id="56" idx="0"/>
              <a:endCxn id="30" idx="4"/>
            </p:cNvCxnSpPr>
            <p:nvPr/>
          </p:nvCxnSpPr>
          <p:spPr bwMode="auto">
            <a:xfrm flipV="1">
              <a:off x="5121544" y="3331032"/>
              <a:ext cx="818610" cy="382174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56" idx="0"/>
              <a:endCxn id="31" idx="4"/>
            </p:cNvCxnSpPr>
            <p:nvPr/>
          </p:nvCxnSpPr>
          <p:spPr bwMode="auto">
            <a:xfrm>
              <a:off x="5121544" y="3713206"/>
              <a:ext cx="818610" cy="515178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57" idx="0"/>
              <a:endCxn id="30" idx="4"/>
            </p:cNvCxnSpPr>
            <p:nvPr/>
          </p:nvCxnSpPr>
          <p:spPr bwMode="auto">
            <a:xfrm flipV="1">
              <a:off x="5121544" y="3331032"/>
              <a:ext cx="818610" cy="1291766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>
              <a:stCxn id="57" idx="0"/>
              <a:endCxn id="31" idx="4"/>
            </p:cNvCxnSpPr>
            <p:nvPr/>
          </p:nvCxnSpPr>
          <p:spPr bwMode="auto">
            <a:xfrm flipV="1">
              <a:off x="5121544" y="4228384"/>
              <a:ext cx="818610" cy="394414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Oval 29"/>
            <p:cNvSpPr/>
            <p:nvPr/>
          </p:nvSpPr>
          <p:spPr bwMode="auto">
            <a:xfrm rot="5400000">
              <a:off x="5940154" y="3103634"/>
              <a:ext cx="454796" cy="454796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 rot="5400000">
              <a:off x="5940154" y="4000986"/>
              <a:ext cx="454796" cy="454796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Backpropagation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pt-BR" sz="1000" dirty="0" smtClean="0"/>
              <a:t>Inicializa cada peso </a:t>
            </a:r>
            <a:r>
              <a:rPr lang="pt-BR" sz="1000" dirty="0" err="1" smtClean="0"/>
              <a:t>w</a:t>
            </a:r>
            <a:r>
              <a:rPr lang="pt-BR" sz="1000" baseline="-25000" dirty="0" err="1" smtClean="0"/>
              <a:t>i</a:t>
            </a:r>
            <a:r>
              <a:rPr lang="pt-BR" sz="1000" dirty="0" smtClean="0"/>
              <a:t> com um pequeno valor randômico.</a:t>
            </a:r>
          </a:p>
          <a:p>
            <a:pPr>
              <a:buNone/>
            </a:pPr>
            <a:r>
              <a:rPr lang="pt-BR" sz="1000" b="1" dirty="0" smtClean="0"/>
              <a:t>Enquanto</a:t>
            </a:r>
            <a:r>
              <a:rPr lang="pt-BR" sz="1000" dirty="0" smtClean="0"/>
              <a:t> condição </a:t>
            </a:r>
            <a:r>
              <a:rPr lang="pt-BR" sz="1000" smtClean="0"/>
              <a:t>de parada não </a:t>
            </a:r>
            <a:r>
              <a:rPr lang="pt-BR" sz="1000" dirty="0" smtClean="0"/>
              <a:t>for atingida </a:t>
            </a:r>
            <a:r>
              <a:rPr lang="pt-BR" sz="1000" b="1" dirty="0" smtClean="0"/>
              <a:t>faça</a:t>
            </a:r>
          </a:p>
          <a:p>
            <a:pPr>
              <a:buNone/>
            </a:pPr>
            <a:r>
              <a:rPr lang="pt-BR" sz="1000" b="1" dirty="0" smtClean="0"/>
              <a:t>{</a:t>
            </a:r>
            <a:endParaRPr lang="pt-BR" sz="1000" dirty="0" smtClean="0"/>
          </a:p>
          <a:p>
            <a:pPr>
              <a:buNone/>
            </a:pPr>
            <a:r>
              <a:rPr lang="pt-BR" sz="1000" dirty="0" smtClean="0"/>
              <a:t>	</a:t>
            </a:r>
            <a:r>
              <a:rPr lang="pt-BR" sz="1000" b="1" dirty="0" smtClean="0"/>
              <a:t>Para cada</a:t>
            </a:r>
            <a:r>
              <a:rPr lang="pt-BR" sz="1000" dirty="0" smtClean="0"/>
              <a:t> exemplo de treinamento </a:t>
            </a:r>
            <a:r>
              <a:rPr lang="pt-BR" sz="1000" b="1" dirty="0" smtClean="0"/>
              <a:t>faça</a:t>
            </a:r>
          </a:p>
          <a:p>
            <a:pPr>
              <a:buNone/>
            </a:pPr>
            <a:r>
              <a:rPr lang="pt-BR" sz="1000" b="1" dirty="0" smtClean="0"/>
              <a:t>	{</a:t>
            </a:r>
            <a:endParaRPr lang="pt-BR" sz="1000" dirty="0" smtClean="0"/>
          </a:p>
          <a:p>
            <a:pPr>
              <a:buNone/>
            </a:pPr>
            <a:r>
              <a:rPr lang="pt-BR" sz="1000" dirty="0" smtClean="0"/>
              <a:t>		Entre com os dados do exemplo na rede e calcule a saída da rede (o</a:t>
            </a:r>
            <a:r>
              <a:rPr lang="pt-BR" sz="1000" baseline="-25000" dirty="0" smtClean="0"/>
              <a:t>k</a:t>
            </a:r>
            <a:r>
              <a:rPr lang="pt-BR" sz="1000" dirty="0" smtClean="0"/>
              <a:t>)</a:t>
            </a:r>
          </a:p>
          <a:p>
            <a:pPr>
              <a:buNone/>
            </a:pPr>
            <a:r>
              <a:rPr lang="pt-BR" sz="1000" dirty="0" smtClean="0"/>
              <a:t>		P</a:t>
            </a:r>
            <a:r>
              <a:rPr lang="pt-BR" sz="1000" b="1" dirty="0" smtClean="0"/>
              <a:t>ara cada</a:t>
            </a:r>
            <a:r>
              <a:rPr lang="pt-BR" sz="1000" dirty="0" smtClean="0"/>
              <a:t> unidade de saída k </a:t>
            </a:r>
            <a:r>
              <a:rPr lang="pt-BR" sz="1000" b="1" dirty="0" smtClean="0"/>
              <a:t>faça</a:t>
            </a:r>
          </a:p>
          <a:p>
            <a:pPr>
              <a:buNone/>
            </a:pPr>
            <a:r>
              <a:rPr lang="pt-BR" sz="1000" b="1" dirty="0" smtClean="0"/>
              <a:t>		{</a:t>
            </a:r>
          </a:p>
          <a:p>
            <a:pPr>
              <a:buNone/>
            </a:pPr>
            <a:endParaRPr lang="pt-BR" sz="1000" b="1" dirty="0" smtClean="0"/>
          </a:p>
          <a:p>
            <a:pPr>
              <a:buNone/>
            </a:pPr>
            <a:r>
              <a:rPr lang="pt-BR" sz="1000" b="1" dirty="0" smtClean="0"/>
              <a:t>		}</a:t>
            </a:r>
          </a:p>
          <a:p>
            <a:pPr>
              <a:buNone/>
            </a:pPr>
            <a:r>
              <a:rPr lang="pt-BR" sz="1000" b="1" dirty="0" smtClean="0"/>
              <a:t>		Para cada</a:t>
            </a:r>
            <a:r>
              <a:rPr lang="pt-BR" sz="1000" dirty="0" smtClean="0"/>
              <a:t> unidade oculta h </a:t>
            </a:r>
            <a:r>
              <a:rPr lang="pt-BR" sz="1000" b="1" dirty="0" smtClean="0"/>
              <a:t>faça</a:t>
            </a:r>
          </a:p>
          <a:p>
            <a:pPr>
              <a:buNone/>
            </a:pPr>
            <a:r>
              <a:rPr lang="pt-BR" sz="1000" b="1" dirty="0" smtClean="0"/>
              <a:t>		{</a:t>
            </a:r>
          </a:p>
          <a:p>
            <a:pPr>
              <a:buNone/>
            </a:pPr>
            <a:r>
              <a:rPr lang="pt-BR" sz="1000" b="1" dirty="0" smtClean="0"/>
              <a:t>	</a:t>
            </a:r>
          </a:p>
          <a:p>
            <a:pPr>
              <a:buNone/>
            </a:pPr>
            <a:r>
              <a:rPr lang="pt-BR" sz="1000" b="1" dirty="0" smtClean="0"/>
              <a:t>		</a:t>
            </a:r>
          </a:p>
          <a:p>
            <a:pPr>
              <a:buNone/>
            </a:pPr>
            <a:r>
              <a:rPr lang="pt-BR" sz="1000" b="1" dirty="0" smtClean="0"/>
              <a:t>		}</a:t>
            </a:r>
          </a:p>
          <a:p>
            <a:pPr>
              <a:buNone/>
            </a:pPr>
            <a:r>
              <a:rPr lang="pt-BR" sz="1000" b="1" dirty="0" smtClean="0"/>
              <a:t>		Para cada</a:t>
            </a:r>
            <a:r>
              <a:rPr lang="pt-BR" sz="1000" dirty="0" smtClean="0"/>
              <a:t> peso </a:t>
            </a:r>
            <a:r>
              <a:rPr lang="pt-BR" sz="1000" dirty="0" err="1" smtClean="0"/>
              <a:t>w</a:t>
            </a:r>
            <a:r>
              <a:rPr lang="pt-BR" sz="1000" baseline="-25000" dirty="0" err="1" smtClean="0"/>
              <a:t>j</a:t>
            </a:r>
            <a:r>
              <a:rPr lang="pt-BR" sz="1000" dirty="0" smtClean="0"/>
              <a:t> da rede </a:t>
            </a:r>
            <a:r>
              <a:rPr lang="pt-BR" sz="1000" b="1" dirty="0" smtClean="0"/>
              <a:t>faça</a:t>
            </a:r>
          </a:p>
          <a:p>
            <a:pPr>
              <a:buNone/>
            </a:pPr>
            <a:r>
              <a:rPr lang="pt-BR" sz="1000" b="1" dirty="0" smtClean="0"/>
              <a:t>		{</a:t>
            </a:r>
          </a:p>
          <a:p>
            <a:pPr>
              <a:buNone/>
            </a:pPr>
            <a:r>
              <a:rPr lang="pt-BR" sz="1000" b="1" dirty="0" smtClean="0"/>
              <a:t>	</a:t>
            </a:r>
          </a:p>
          <a:p>
            <a:pPr>
              <a:buNone/>
            </a:pPr>
            <a:endParaRPr lang="pt-BR" sz="1000" b="1" dirty="0" smtClean="0"/>
          </a:p>
          <a:p>
            <a:pPr>
              <a:buNone/>
            </a:pPr>
            <a:r>
              <a:rPr lang="pt-BR" sz="1000" b="1" dirty="0" smtClean="0"/>
              <a:t>	</a:t>
            </a:r>
          </a:p>
          <a:p>
            <a:pPr>
              <a:buNone/>
            </a:pPr>
            <a:r>
              <a:rPr lang="pt-BR" sz="1000" b="1" dirty="0" smtClean="0"/>
              <a:t>		}</a:t>
            </a:r>
          </a:p>
          <a:p>
            <a:pPr>
              <a:buNone/>
            </a:pPr>
            <a:r>
              <a:rPr lang="pt-BR" sz="1000" b="1" dirty="0" smtClean="0"/>
              <a:t>	}	</a:t>
            </a:r>
          </a:p>
          <a:p>
            <a:pPr>
              <a:buNone/>
            </a:pPr>
            <a:r>
              <a:rPr lang="pt-BR" sz="1000" b="1" dirty="0" smtClean="0"/>
              <a:t>}</a:t>
            </a:r>
            <a:endParaRPr lang="pt-BR" sz="1000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2193072" y="3084200"/>
          <a:ext cx="1800200" cy="283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4" name="Equation" r:id="rId3" imgW="1447560" imgH="228600" progId="Equation.3">
                  <p:embed/>
                </p:oleObj>
              </mc:Choice>
              <mc:Fallback>
                <p:oleObj name="Equation" r:id="rId3" imgW="14475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3072" y="3084200"/>
                        <a:ext cx="1800200" cy="2837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2199164" y="3854490"/>
          <a:ext cx="1981458" cy="446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5" name="Equation" r:id="rId5" imgW="1638000" imgH="368280" progId="Equation.3">
                  <p:embed/>
                </p:oleObj>
              </mc:Choice>
              <mc:Fallback>
                <p:oleObj name="Equation" r:id="rId5" imgW="1638000" imgH="3682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9164" y="3854490"/>
                        <a:ext cx="1981458" cy="4462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2211388" y="4775835"/>
          <a:ext cx="171926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6" name="Equation" r:id="rId7" imgW="1422360" imgH="482400" progId="Equation.3">
                  <p:embed/>
                </p:oleObj>
              </mc:Choice>
              <mc:Fallback>
                <p:oleObj name="Equation" r:id="rId7" imgW="142236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1388" y="4775835"/>
                        <a:ext cx="1719262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Backpropagation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O </a:t>
            </a:r>
            <a:r>
              <a:rPr lang="pt-BR" sz="2000" dirty="0" err="1" smtClean="0"/>
              <a:t>backpropagation</a:t>
            </a:r>
            <a:r>
              <a:rPr lang="pt-BR" sz="2000" dirty="0" smtClean="0"/>
              <a:t> </a:t>
            </a:r>
            <a:r>
              <a:rPr lang="pt-BR" sz="2000" b="1" dirty="0" smtClean="0"/>
              <a:t>não é um algoritmo ótimo</a:t>
            </a:r>
            <a:r>
              <a:rPr lang="pt-BR" sz="2000" dirty="0" smtClean="0"/>
              <a:t> e não garante sempre a melhor resposta.</a:t>
            </a:r>
          </a:p>
          <a:p>
            <a:endParaRPr lang="pt-BR" sz="2000" dirty="0" smtClean="0"/>
          </a:p>
          <a:p>
            <a:r>
              <a:rPr lang="pt-BR" sz="2000" dirty="0" smtClean="0"/>
              <a:t>O algoritmo de descida do gradiente pode ficar preso em um erro </a:t>
            </a:r>
            <a:r>
              <a:rPr lang="pt-BR" sz="2000" b="1" dirty="0" smtClean="0"/>
              <a:t>mínimo local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r>
              <a:rPr lang="pt-BR" sz="2000" dirty="0" smtClean="0"/>
              <a:t>É possível refazer o treinamento variando os valores iniciais dos pesos.</a:t>
            </a:r>
          </a:p>
          <a:p>
            <a:endParaRPr lang="pt-BR" sz="2000" dirty="0" smtClean="0"/>
          </a:p>
          <a:p>
            <a:r>
              <a:rPr lang="pt-BR" sz="2000" dirty="0" err="1" smtClean="0"/>
              <a:t>Backpropagation</a:t>
            </a:r>
            <a:r>
              <a:rPr lang="pt-BR" sz="2000" dirty="0" smtClean="0"/>
              <a:t> é o algoritmo de aprendizagem mais comum, porém existem muitos outros.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No cérebro, o </a:t>
            </a:r>
            <a:r>
              <a:rPr lang="pt-BR" sz="2000" b="1" dirty="0"/>
              <a:t>c</a:t>
            </a:r>
            <a:r>
              <a:rPr lang="pt-BR" sz="2000" b="1" dirty="0" smtClean="0"/>
              <a:t>omportamento </a:t>
            </a:r>
            <a:r>
              <a:rPr lang="pt-BR" sz="2000" b="1" dirty="0" smtClean="0"/>
              <a:t>inteligente </a:t>
            </a:r>
            <a:r>
              <a:rPr lang="pt-BR" sz="2000" dirty="0" smtClean="0"/>
              <a:t>é uma propriedade emergente de um grande número de </a:t>
            </a:r>
            <a:r>
              <a:rPr lang="pt-BR" sz="2000" b="1" dirty="0" smtClean="0"/>
              <a:t>unidades simples</a:t>
            </a:r>
            <a:r>
              <a:rPr lang="pt-BR" sz="2000" dirty="0" smtClean="0"/>
              <a:t> </a:t>
            </a:r>
            <a:r>
              <a:rPr lang="pt-BR" sz="2000" dirty="0" smtClean="0"/>
              <a:t>(ao </a:t>
            </a:r>
            <a:r>
              <a:rPr lang="pt-BR" sz="2000" dirty="0" smtClean="0"/>
              <a:t>contrário do que acontece com regras e algoritmos </a:t>
            </a:r>
            <a:r>
              <a:rPr lang="pt-BR" sz="2000" dirty="0" smtClean="0"/>
              <a:t>simbólicos).  </a:t>
            </a:r>
            <a:endParaRPr lang="pt-BR" sz="2000" dirty="0" smtClean="0"/>
          </a:p>
          <a:p>
            <a:endParaRPr lang="pt-BR" sz="2000" dirty="0" smtClean="0"/>
          </a:p>
          <a:p>
            <a:pPr>
              <a:lnSpc>
                <a:spcPct val="80000"/>
              </a:lnSpc>
            </a:pPr>
            <a:r>
              <a:rPr lang="pt-BR" sz="2000" dirty="0" smtClean="0"/>
              <a:t>Neurônios ligam e desligam em alguns milissegundos,  enquanto o hardware atual faz o mesmo em nano segundos.</a:t>
            </a:r>
          </a:p>
          <a:p>
            <a:pPr>
              <a:lnSpc>
                <a:spcPct val="80000"/>
              </a:lnSpc>
            </a:pPr>
            <a:endParaRPr lang="pt-BR" sz="2000" dirty="0" smtClean="0"/>
          </a:p>
          <a:p>
            <a:pPr lvl="1">
              <a:lnSpc>
                <a:spcPct val="80000"/>
              </a:lnSpc>
            </a:pPr>
            <a:r>
              <a:rPr lang="pt-BR" sz="1600" dirty="0" smtClean="0"/>
              <a:t>Entretanto, o cérebro realiza tarefas cognitivas complexas (visão, reconhecimento de voz) em décimos de segundo.</a:t>
            </a:r>
          </a:p>
          <a:p>
            <a:pPr>
              <a:lnSpc>
                <a:spcPct val="80000"/>
              </a:lnSpc>
            </a:pPr>
            <a:endParaRPr lang="pt-BR" sz="2000" dirty="0" smtClean="0"/>
          </a:p>
          <a:p>
            <a:pPr>
              <a:lnSpc>
                <a:spcPct val="80000"/>
              </a:lnSpc>
            </a:pPr>
            <a:r>
              <a:rPr lang="pt-BR" sz="2000" dirty="0" smtClean="0"/>
              <a:t>O cérebro deve estar utilizando um </a:t>
            </a:r>
            <a:r>
              <a:rPr lang="pt-BR" sz="2000" b="1" dirty="0" smtClean="0"/>
              <a:t>paralelismo massivo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endParaRPr lang="pt-B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Computadores Convencionais:</a:t>
            </a:r>
          </a:p>
          <a:p>
            <a:endParaRPr lang="pt-BR" sz="2400" dirty="0" smtClean="0"/>
          </a:p>
          <a:p>
            <a:pPr lvl="1"/>
            <a:r>
              <a:rPr lang="pt-BR" sz="2000" dirty="0" smtClean="0"/>
              <a:t>Rápidos para cálculos aritméticos.</a:t>
            </a:r>
          </a:p>
          <a:p>
            <a:pPr lvl="1"/>
            <a:r>
              <a:rPr lang="pt-BR" sz="2000" dirty="0" smtClean="0"/>
              <a:t>Soluções algorítmicas precisas.</a:t>
            </a:r>
          </a:p>
          <a:p>
            <a:pPr lvl="1"/>
            <a:endParaRPr lang="pt-BR" sz="2000" dirty="0" smtClean="0"/>
          </a:p>
          <a:p>
            <a:r>
              <a:rPr lang="pt-BR" sz="2400" b="1" dirty="0" smtClean="0"/>
              <a:t>Computadores Neurais:</a:t>
            </a:r>
          </a:p>
          <a:p>
            <a:endParaRPr lang="pt-BR" sz="2400" dirty="0" smtClean="0"/>
          </a:p>
          <a:p>
            <a:pPr lvl="1"/>
            <a:r>
              <a:rPr lang="pt-BR" sz="2000" dirty="0" smtClean="0"/>
              <a:t>Tratam bem dados ruidosos. </a:t>
            </a:r>
          </a:p>
          <a:p>
            <a:pPr lvl="1"/>
            <a:r>
              <a:rPr lang="pt-BR" sz="2000" dirty="0" smtClean="0"/>
              <a:t>Paralelismo.</a:t>
            </a:r>
          </a:p>
          <a:p>
            <a:pPr lvl="1"/>
            <a:r>
              <a:rPr lang="pt-BR" sz="2000" dirty="0" smtClean="0"/>
              <a:t>Adaptação.</a:t>
            </a:r>
          </a:p>
          <a:p>
            <a:pPr lvl="1"/>
            <a:endParaRPr lang="pt-BR" sz="2000" dirty="0" smtClean="0"/>
          </a:p>
          <a:p>
            <a:endParaRPr lang="pt-B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4968552" cy="4104456"/>
          </a:xfrm>
        </p:spPr>
        <p:txBody>
          <a:bodyPr/>
          <a:lstStyle/>
          <a:p>
            <a:r>
              <a:rPr lang="pt-BR" sz="2100" dirty="0" smtClean="0"/>
              <a:t>O </a:t>
            </a:r>
            <a:r>
              <a:rPr lang="pt-BR" sz="2100" b="1" dirty="0" smtClean="0"/>
              <a:t>cérebro humano </a:t>
            </a:r>
            <a:r>
              <a:rPr lang="pt-BR" sz="2100" dirty="0" smtClean="0"/>
              <a:t>tem sido extensamente estudado, mas ainda não somos capazes de </a:t>
            </a:r>
            <a:r>
              <a:rPr lang="pt-BR" sz="2100" b="1" dirty="0" smtClean="0"/>
              <a:t>entender completamente </a:t>
            </a:r>
            <a:r>
              <a:rPr lang="pt-BR" sz="2100" dirty="0" smtClean="0"/>
              <a:t>o seu funcionando. </a:t>
            </a:r>
          </a:p>
          <a:p>
            <a:endParaRPr lang="pt-BR" sz="2100" dirty="0" smtClean="0"/>
          </a:p>
          <a:p>
            <a:endParaRPr lang="pt-BR" sz="2100" dirty="0" smtClean="0"/>
          </a:p>
          <a:p>
            <a:r>
              <a:rPr lang="pt-BR" sz="2100" dirty="0" smtClean="0"/>
              <a:t>O cérebro é </a:t>
            </a:r>
            <a:r>
              <a:rPr lang="pt-BR" sz="2100" b="1" dirty="0" smtClean="0"/>
              <a:t>muito complexo</a:t>
            </a:r>
            <a:r>
              <a:rPr lang="pt-BR" sz="2100" dirty="0" smtClean="0"/>
              <a:t>, até mesmo o comportamento de um simples </a:t>
            </a:r>
            <a:r>
              <a:rPr lang="pt-BR" sz="2100" b="1" dirty="0" smtClean="0"/>
              <a:t>neurônio</a:t>
            </a:r>
            <a:r>
              <a:rPr lang="pt-BR" sz="2100" dirty="0" smtClean="0"/>
              <a:t> é extremamente complexo.</a:t>
            </a:r>
            <a:endParaRPr lang="pt-BR" sz="21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b="6944"/>
          <a:stretch>
            <a:fillRect/>
          </a:stretch>
        </p:blipFill>
        <p:spPr bwMode="auto">
          <a:xfrm>
            <a:off x="5724128" y="1787217"/>
            <a:ext cx="2592288" cy="1929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Neuronio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100" b="1" dirty="0" smtClean="0"/>
              <a:t>Estrutura de um Neuronio:</a:t>
            </a:r>
          </a:p>
          <a:p>
            <a:endParaRPr lang="pt-BR" sz="2000" b="1" dirty="0" smtClean="0"/>
          </a:p>
          <a:p>
            <a:pPr lvl="1"/>
            <a:r>
              <a:rPr lang="pt-BR" sz="1600" dirty="0" smtClean="0"/>
              <a:t>Corpo celular</a:t>
            </a:r>
          </a:p>
          <a:p>
            <a:pPr lvl="1"/>
            <a:endParaRPr lang="pt-BR" sz="1600" dirty="0" smtClean="0"/>
          </a:p>
          <a:p>
            <a:pPr lvl="1"/>
            <a:r>
              <a:rPr lang="pt-BR" sz="1600" dirty="0" smtClean="0"/>
              <a:t>Dendritos</a:t>
            </a:r>
          </a:p>
          <a:p>
            <a:pPr lvl="1"/>
            <a:endParaRPr lang="pt-BR" sz="1600" dirty="0" smtClean="0"/>
          </a:p>
          <a:p>
            <a:pPr lvl="1"/>
            <a:r>
              <a:rPr lang="pt-BR" sz="1600" dirty="0" smtClean="0"/>
              <a:t>Axônio</a:t>
            </a:r>
          </a:p>
          <a:p>
            <a:pPr lvl="1"/>
            <a:endParaRPr lang="pt-BR" sz="1600" dirty="0" smtClean="0"/>
          </a:p>
          <a:p>
            <a:pPr lvl="1"/>
            <a:r>
              <a:rPr lang="pt-BR" sz="1600" dirty="0" smtClean="0"/>
              <a:t>Terminais sinápticos</a:t>
            </a:r>
            <a:endParaRPr lang="pt-BR" sz="1600" dirty="0"/>
          </a:p>
        </p:txBody>
      </p:sp>
      <p:pic>
        <p:nvPicPr>
          <p:cNvPr id="4" name="Picture 4" descr="neuron_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3821" y="1754500"/>
            <a:ext cx="2900587" cy="3891508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 bwMode="auto">
          <a:xfrm>
            <a:off x="3779912" y="4293096"/>
            <a:ext cx="2160240" cy="14401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V="1">
            <a:off x="2339752" y="3573016"/>
            <a:ext cx="5184576" cy="14401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2699792" y="2996952"/>
            <a:ext cx="2952328" cy="14401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3059832" y="2564904"/>
            <a:ext cx="3168352" cy="72008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Funcionamento de um Neurônio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Através dos </a:t>
            </a:r>
            <a:r>
              <a:rPr lang="pt-BR" sz="2000" b="1" dirty="0" smtClean="0"/>
              <a:t>dentritos</a:t>
            </a:r>
            <a:r>
              <a:rPr lang="pt-BR" sz="2000" dirty="0" smtClean="0"/>
              <a:t>, o neurônio recebe sinais de outros neurônios a ele conectados por meio das </a:t>
            </a:r>
            <a:r>
              <a:rPr lang="pt-BR" sz="2000" b="1" dirty="0" smtClean="0"/>
              <a:t>sinapses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r>
              <a:rPr lang="pt-BR" sz="2000" dirty="0" smtClean="0"/>
              <a:t>Os sinais são acumulados no </a:t>
            </a:r>
            <a:r>
              <a:rPr lang="pt-BR" sz="2000" b="1" dirty="0" smtClean="0"/>
              <a:t>corpo</a:t>
            </a:r>
            <a:r>
              <a:rPr lang="pt-BR" sz="2000" dirty="0" smtClean="0"/>
              <a:t> do neurônio.</a:t>
            </a:r>
          </a:p>
          <a:p>
            <a:endParaRPr lang="pt-BR" sz="2000" dirty="0" smtClean="0"/>
          </a:p>
          <a:p>
            <a:r>
              <a:rPr lang="pt-BR" sz="2000" dirty="0" smtClean="0"/>
              <a:t>Quando a soma dos sinais passa de um certo limiar (~ 50mV) um sinal é propagado no </a:t>
            </a:r>
            <a:r>
              <a:rPr lang="pt-BR" sz="2000" b="1" dirty="0" smtClean="0"/>
              <a:t>axônio</a:t>
            </a:r>
            <a:r>
              <a:rPr lang="pt-BR" sz="2000" dirty="0" smtClean="0"/>
              <a:t>.</a:t>
            </a:r>
          </a:p>
          <a:p>
            <a:pPr>
              <a:buNone/>
            </a:pPr>
            <a:endParaRPr lang="pt-BR" sz="2000" dirty="0" smtClean="0"/>
          </a:p>
          <a:p>
            <a:r>
              <a:rPr lang="pt-BR" sz="2000" dirty="0" smtClean="0"/>
              <a:t>As </a:t>
            </a:r>
            <a:r>
              <a:rPr lang="pt-BR" sz="2000" b="1" dirty="0" smtClean="0"/>
              <a:t>sinapses</a:t>
            </a:r>
            <a:r>
              <a:rPr lang="pt-BR" sz="2000" dirty="0" smtClean="0"/>
              <a:t> tem um peso que pode ser:</a:t>
            </a:r>
          </a:p>
          <a:p>
            <a:pPr lvl="1"/>
            <a:r>
              <a:rPr lang="pt-BR" sz="1600" dirty="0" smtClean="0"/>
              <a:t>excitatório: incrementam a soma dos sinais.</a:t>
            </a:r>
          </a:p>
          <a:p>
            <a:pPr lvl="1"/>
            <a:r>
              <a:rPr lang="pt-BR" sz="1600" dirty="0" smtClean="0"/>
              <a:t>inibidor: decrementam.</a:t>
            </a:r>
            <a:endParaRPr lang="pt-BR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Características do Cérebro Humano:</a:t>
            </a:r>
          </a:p>
          <a:p>
            <a:pPr lvl="1"/>
            <a:r>
              <a:rPr lang="pt-BR" sz="1800" dirty="0" smtClean="0"/>
              <a:t>10</a:t>
            </a:r>
            <a:r>
              <a:rPr lang="pt-BR" sz="1800" baseline="30000" dirty="0" smtClean="0"/>
              <a:t>11 </a:t>
            </a:r>
            <a:r>
              <a:rPr lang="pt-BR" sz="1800" dirty="0" smtClean="0"/>
              <a:t>neurônios.</a:t>
            </a:r>
          </a:p>
          <a:p>
            <a:pPr lvl="1"/>
            <a:endParaRPr lang="pt-BR" sz="1800" dirty="0" smtClean="0"/>
          </a:p>
          <a:p>
            <a:pPr lvl="1"/>
            <a:r>
              <a:rPr lang="pt-BR" sz="1800" dirty="0" smtClean="0"/>
              <a:t>Cada neurônio tem em media 10</a:t>
            </a:r>
            <a:r>
              <a:rPr lang="pt-BR" sz="1800" baseline="30000" dirty="0" smtClean="0"/>
              <a:t>4</a:t>
            </a:r>
            <a:r>
              <a:rPr lang="pt-BR" sz="1800" dirty="0" smtClean="0"/>
              <a:t> conexões.</a:t>
            </a:r>
          </a:p>
          <a:p>
            <a:pPr lvl="1"/>
            <a:endParaRPr lang="pt-BR" sz="1800" dirty="0" smtClean="0"/>
          </a:p>
          <a:p>
            <a:pPr lvl="1"/>
            <a:r>
              <a:rPr lang="pt-BR" sz="1800" dirty="0" smtClean="0"/>
              <a:t>Milhares de operações por segundo.</a:t>
            </a:r>
          </a:p>
          <a:p>
            <a:pPr lvl="1"/>
            <a:endParaRPr lang="pt-BR" sz="1800" dirty="0" smtClean="0"/>
          </a:p>
          <a:p>
            <a:pPr lvl="1"/>
            <a:r>
              <a:rPr lang="pt-BR" sz="1800" dirty="0" smtClean="0"/>
              <a:t>Neurônios morrem frequentemente e nunca são substituídos.</a:t>
            </a:r>
          </a:p>
          <a:p>
            <a:pPr lvl="1"/>
            <a:endParaRPr lang="pt-BR" sz="1800" dirty="0" smtClean="0"/>
          </a:p>
          <a:p>
            <a:pPr lvl="1"/>
            <a:r>
              <a:rPr lang="pt-BR" sz="1800" dirty="0" smtClean="0"/>
              <a:t>Reconhecimento de faces em aproximadamente 0.1 segundos.</a:t>
            </a:r>
          </a:p>
          <a:p>
            <a:pPr lvl="1"/>
            <a:endParaRPr lang="pt-BR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45TGp_tech_dark_ani">
  <a:themeElements>
    <a:clrScheme name="445TGp_tech_dark_ani 1">
      <a:dk1>
        <a:srgbClr val="000000"/>
      </a:dk1>
      <a:lt1>
        <a:srgbClr val="FFFFFF"/>
      </a:lt1>
      <a:dk2>
        <a:srgbClr val="445E7A"/>
      </a:dk2>
      <a:lt2>
        <a:srgbClr val="DDDDDD"/>
      </a:lt2>
      <a:accent1>
        <a:srgbClr val="417799"/>
      </a:accent1>
      <a:accent2>
        <a:srgbClr val="009999"/>
      </a:accent2>
      <a:accent3>
        <a:srgbClr val="B0B6BE"/>
      </a:accent3>
      <a:accent4>
        <a:srgbClr val="DADADA"/>
      </a:accent4>
      <a:accent5>
        <a:srgbClr val="B0BDCA"/>
      </a:accent5>
      <a:accent6>
        <a:srgbClr val="008A8A"/>
      </a:accent6>
      <a:hlink>
        <a:srgbClr val="C47C40"/>
      </a:hlink>
      <a:folHlink>
        <a:srgbClr val="E25832"/>
      </a:folHlink>
    </a:clrScheme>
    <a:fontScheme name="445TGp_tech_dark_ani">
      <a:majorFont>
        <a:latin typeface="Lucida Sans Unicode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445TGp_tech_dark_ani 1">
        <a:dk1>
          <a:srgbClr val="000000"/>
        </a:dk1>
        <a:lt1>
          <a:srgbClr val="FFFFFF"/>
        </a:lt1>
        <a:dk2>
          <a:srgbClr val="445E7A"/>
        </a:dk2>
        <a:lt2>
          <a:srgbClr val="DDDDDD"/>
        </a:lt2>
        <a:accent1>
          <a:srgbClr val="417799"/>
        </a:accent1>
        <a:accent2>
          <a:srgbClr val="009999"/>
        </a:accent2>
        <a:accent3>
          <a:srgbClr val="B0B6BE"/>
        </a:accent3>
        <a:accent4>
          <a:srgbClr val="DADADA"/>
        </a:accent4>
        <a:accent5>
          <a:srgbClr val="B0BDCA"/>
        </a:accent5>
        <a:accent6>
          <a:srgbClr val="008A8A"/>
        </a:accent6>
        <a:hlink>
          <a:srgbClr val="C47C40"/>
        </a:hlink>
        <a:folHlink>
          <a:srgbClr val="E2583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5TGp_tech_dark_ani 2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2A7CD6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CBFE8"/>
        </a:accent5>
        <a:accent6>
          <a:srgbClr val="9879CB"/>
        </a:accent6>
        <a:hlink>
          <a:srgbClr val="25B9E7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5TGp_tech_dark_ani 3">
        <a:dk1>
          <a:srgbClr val="000000"/>
        </a:dk1>
        <a:lt1>
          <a:srgbClr val="FFFFFF"/>
        </a:lt1>
        <a:dk2>
          <a:srgbClr val="445E7A"/>
        </a:dk2>
        <a:lt2>
          <a:srgbClr val="DDDDDD"/>
        </a:lt2>
        <a:accent1>
          <a:srgbClr val="3468A6"/>
        </a:accent1>
        <a:accent2>
          <a:srgbClr val="E49D1C"/>
        </a:accent2>
        <a:accent3>
          <a:srgbClr val="B0B6BE"/>
        </a:accent3>
        <a:accent4>
          <a:srgbClr val="DADADA"/>
        </a:accent4>
        <a:accent5>
          <a:srgbClr val="AEB9D0"/>
        </a:accent5>
        <a:accent6>
          <a:srgbClr val="CF8E18"/>
        </a:accent6>
        <a:hlink>
          <a:srgbClr val="4EA5B6"/>
        </a:hlink>
        <a:folHlink>
          <a:srgbClr val="E258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445TGp_tech_dark_ani</Template>
  <TotalTime>17337</TotalTime>
  <Words>1390</Words>
  <Application>Microsoft Office PowerPoint</Application>
  <PresentationFormat>On-screen Show (4:3)</PresentationFormat>
  <Paragraphs>443</Paragraphs>
  <Slides>35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445TGp_tech_dark_ani</vt:lpstr>
      <vt:lpstr>Equation</vt:lpstr>
      <vt:lpstr>INF 1771 – Inteligência Artificial</vt:lpstr>
      <vt:lpstr>Formas de Aprendizado</vt:lpstr>
      <vt:lpstr>Introdução</vt:lpstr>
      <vt:lpstr>Introdução</vt:lpstr>
      <vt:lpstr>Introdução</vt:lpstr>
      <vt:lpstr>Introdução</vt:lpstr>
      <vt:lpstr>Neuronio</vt:lpstr>
      <vt:lpstr>Funcionamento de um Neurônio</vt:lpstr>
      <vt:lpstr>Introdução</vt:lpstr>
      <vt:lpstr>Introdução</vt:lpstr>
      <vt:lpstr>Introdução</vt:lpstr>
      <vt:lpstr>Aprendizagem de Perceptron</vt:lpstr>
      <vt:lpstr>Perceptron</vt:lpstr>
      <vt:lpstr>Rede de Perceptrons</vt:lpstr>
      <vt:lpstr>Aprendizado de Perceptrons</vt:lpstr>
      <vt:lpstr>Aprendizado de Perceptrons</vt:lpstr>
      <vt:lpstr>Treinando um Neuronio</vt:lpstr>
      <vt:lpstr>Treinando um Neuronio</vt:lpstr>
      <vt:lpstr>Treinando um Neuronio</vt:lpstr>
      <vt:lpstr>Limitações</vt:lpstr>
      <vt:lpstr>Redes Multicamadas</vt:lpstr>
      <vt:lpstr>Operador XOR</vt:lpstr>
      <vt:lpstr>Redes Multicamadas</vt:lpstr>
      <vt:lpstr>Redes Multicamadas</vt:lpstr>
      <vt:lpstr>Redes Multicamadas</vt:lpstr>
      <vt:lpstr>Redes Multicamadas</vt:lpstr>
      <vt:lpstr>Redes Multicamadas</vt:lpstr>
      <vt:lpstr>Função Sigmoidal</vt:lpstr>
      <vt:lpstr>Função Sigmoidal</vt:lpstr>
      <vt:lpstr>Backpropagation</vt:lpstr>
      <vt:lpstr>Descida do Gradiente</vt:lpstr>
      <vt:lpstr>Backpropagation</vt:lpstr>
      <vt:lpstr>Backpropagation</vt:lpstr>
      <vt:lpstr>Backpropagation</vt:lpstr>
      <vt:lpstr>Backpropagation</vt:lpstr>
    </vt:vector>
  </TitlesOfParts>
  <Company>BreakDownSoft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Inteligência Artificial - Redes Neurais</dc:title>
  <dc:creator>Edirlei E. Soares de Lima</dc:creator>
  <cp:lastModifiedBy>Edirlei Soares de Lima</cp:lastModifiedBy>
  <cp:revision>1563</cp:revision>
  <dcterms:created xsi:type="dcterms:W3CDTF">2008-12-04T05:04:49Z</dcterms:created>
  <dcterms:modified xsi:type="dcterms:W3CDTF">2011-11-16T00:16:54Z</dcterms:modified>
</cp:coreProperties>
</file>