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2"/>
  </p:notesMasterIdLst>
  <p:sldIdLst>
    <p:sldId id="339" r:id="rId2"/>
    <p:sldId id="305" r:id="rId3"/>
    <p:sldId id="306" r:id="rId4"/>
    <p:sldId id="318" r:id="rId5"/>
    <p:sldId id="311" r:id="rId6"/>
    <p:sldId id="313" r:id="rId7"/>
    <p:sldId id="307" r:id="rId8"/>
    <p:sldId id="308" r:id="rId9"/>
    <p:sldId id="314" r:id="rId10"/>
    <p:sldId id="309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30" r:id="rId22"/>
    <p:sldId id="331" r:id="rId23"/>
    <p:sldId id="332" r:id="rId24"/>
    <p:sldId id="333" r:id="rId25"/>
    <p:sldId id="334" r:id="rId26"/>
    <p:sldId id="335" r:id="rId27"/>
    <p:sldId id="329" r:id="rId28"/>
    <p:sldId id="336" r:id="rId29"/>
    <p:sldId id="337" r:id="rId30"/>
    <p:sldId id="338" r:id="rId3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  <a:srgbClr val="4161A9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838" autoAdjust="0"/>
  </p:normalViewPr>
  <p:slideViewPr>
    <p:cSldViewPr>
      <p:cViewPr varScale="1">
        <p:scale>
          <a:sx n="125" d="100"/>
          <a:sy n="125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670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-prolog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>
                <a:effectLst/>
              </a:rPr>
              <a:t>Aula 08 – Introdução ao Prolog</a:t>
            </a:r>
            <a:endParaRPr lang="pt-BR" sz="2800" dirty="0"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4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Regras</a:t>
            </a:r>
            <a:r>
              <a:rPr lang="pt-BR" sz="2400" dirty="0" smtClean="0"/>
              <a:t> são utilizadas para expressar dependência entre um fato e outro fato:</a:t>
            </a:r>
          </a:p>
          <a:p>
            <a:pPr lvl="1"/>
            <a:r>
              <a:rPr lang="pt-BR" sz="1800" dirty="0" smtClean="0"/>
              <a:t>criança(X) :- gosta(X,sorvete).</a:t>
            </a:r>
          </a:p>
          <a:p>
            <a:pPr lvl="1"/>
            <a:r>
              <a:rPr lang="pt-BR" sz="1800" dirty="0" smtClean="0"/>
              <a:t>criança(X) :- </a:t>
            </a:r>
            <a:r>
              <a:rPr lang="pt-BR" sz="1800" dirty="0" err="1" smtClean="0"/>
              <a:t>not</a:t>
            </a:r>
            <a:r>
              <a:rPr lang="pt-BR" sz="1800" dirty="0" smtClean="0"/>
              <a:t> odeia(X,sorvete).</a:t>
            </a:r>
          </a:p>
          <a:p>
            <a:endParaRPr lang="pt-BR" sz="2400" dirty="0" smtClean="0"/>
          </a:p>
          <a:p>
            <a:r>
              <a:rPr lang="pt-BR" sz="2400" dirty="0" smtClean="0"/>
              <a:t>Ou grupo de fatos:</a:t>
            </a:r>
          </a:p>
          <a:p>
            <a:pPr lvl="1"/>
            <a:r>
              <a:rPr lang="pt-BR" sz="1800" dirty="0" smtClean="0"/>
              <a:t>avó(X,Z) :- (mãe(X,Y),mãe(Y,Z)); (mãe(X,Y),pai(Y,Z)).</a:t>
            </a:r>
          </a:p>
          <a:p>
            <a:pPr lvl="1"/>
            <a:endParaRPr lang="pt-BR" sz="1800" dirty="0" smtClean="0"/>
          </a:p>
          <a:p>
            <a:r>
              <a:rPr lang="pt-BR" sz="2200" dirty="0" smtClean="0"/>
              <a:t>Podem conter listas:</a:t>
            </a:r>
          </a:p>
          <a:p>
            <a:pPr lvl="1"/>
            <a:r>
              <a:rPr lang="pt-BR" sz="1800" dirty="0" smtClean="0"/>
              <a:t>compra(</a:t>
            </a:r>
            <a:r>
              <a:rPr lang="pt-BR" sz="1800" dirty="0" err="1" smtClean="0"/>
              <a:t>ana</a:t>
            </a:r>
            <a:r>
              <a:rPr lang="pt-BR" sz="1800" dirty="0" smtClean="0"/>
              <a:t>, [roupa, comida, brinquedo])</a:t>
            </a:r>
            <a:endParaRPr lang="pt-BR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104456"/>
          </a:xfrm>
        </p:spPr>
        <p:txBody>
          <a:bodyPr/>
          <a:lstStyle/>
          <a:p>
            <a:r>
              <a:rPr lang="pt-BR" sz="2400" dirty="0" smtClean="0"/>
              <a:t>Exemplo de relações familiares: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O fato que </a:t>
            </a:r>
            <a:r>
              <a:rPr lang="pt-BR" sz="1800" b="1" dirty="0" smtClean="0"/>
              <a:t>Abraão é um progenitor de </a:t>
            </a:r>
            <a:r>
              <a:rPr lang="pt-BR" sz="1800" b="1" dirty="0" err="1" smtClean="0"/>
              <a:t>Isaque</a:t>
            </a:r>
            <a:r>
              <a:rPr lang="pt-BR" sz="1800" b="1" dirty="0" smtClean="0"/>
              <a:t> </a:t>
            </a:r>
            <a:r>
              <a:rPr lang="pt-BR" sz="1800" dirty="0" smtClean="0"/>
              <a:t>pode ser escrito em Prolog como:</a:t>
            </a:r>
          </a:p>
          <a:p>
            <a:pPr lvl="1">
              <a:buNone/>
            </a:pPr>
            <a:r>
              <a:rPr lang="pt-BR" sz="1800" dirty="0" smtClean="0"/>
              <a:t>	</a:t>
            </a:r>
          </a:p>
          <a:p>
            <a:pPr lvl="1">
              <a:buNone/>
            </a:pPr>
            <a:r>
              <a:rPr lang="pt-BR" sz="1800" dirty="0" smtClean="0"/>
              <a:t>	progenitor(</a:t>
            </a:r>
            <a:r>
              <a:rPr lang="pt-BR" sz="1800" dirty="0" err="1" smtClean="0"/>
              <a:t>abraão</a:t>
            </a:r>
            <a:r>
              <a:rPr lang="pt-BR" sz="1800" dirty="0" smtClean="0"/>
              <a:t>,</a:t>
            </a:r>
            <a:r>
              <a:rPr lang="pt-BR" sz="1800" dirty="0" err="1" smtClean="0"/>
              <a:t>isaque</a:t>
            </a:r>
            <a:r>
              <a:rPr lang="pt-BR" sz="1800" dirty="0" smtClean="0"/>
              <a:t>).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Neste caso definiu-se progenitor como o </a:t>
            </a:r>
            <a:r>
              <a:rPr lang="pt-BR" sz="1800" b="1" dirty="0" smtClean="0"/>
              <a:t>nome de uma relação</a:t>
            </a:r>
            <a:r>
              <a:rPr lang="pt-BR" sz="1800" dirty="0" smtClean="0"/>
              <a:t>; </a:t>
            </a:r>
            <a:r>
              <a:rPr lang="pt-BR" sz="1800" dirty="0" err="1" smtClean="0"/>
              <a:t>abraão</a:t>
            </a:r>
            <a:r>
              <a:rPr lang="pt-BR" sz="1800" dirty="0" smtClean="0"/>
              <a:t> e </a:t>
            </a:r>
            <a:r>
              <a:rPr lang="pt-BR" sz="1800" dirty="0" err="1" smtClean="0"/>
              <a:t>isaque</a:t>
            </a:r>
            <a:r>
              <a:rPr lang="pt-BR" sz="1800" dirty="0" smtClean="0"/>
              <a:t> são seus argumentos.</a:t>
            </a:r>
            <a:endParaRPr lang="pt-BR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060848"/>
            <a:ext cx="2727302" cy="31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104456"/>
          </a:xfrm>
        </p:spPr>
        <p:txBody>
          <a:bodyPr/>
          <a:lstStyle/>
          <a:p>
            <a:r>
              <a:rPr lang="pt-BR" sz="2000" dirty="0" smtClean="0"/>
              <a:t>Árvore familiar completa em Prolog:</a:t>
            </a:r>
          </a:p>
          <a:p>
            <a:endParaRPr lang="pt-BR" sz="2000" dirty="0" smtClean="0"/>
          </a:p>
          <a:p>
            <a:pPr lvl="1"/>
            <a:r>
              <a:rPr lang="pt-BR" sz="1600" dirty="0" smtClean="0"/>
              <a:t>progenitor(sara,</a:t>
            </a:r>
            <a:r>
              <a:rPr lang="pt-BR" sz="1600" dirty="0" err="1" smtClean="0"/>
              <a:t>isaque</a:t>
            </a:r>
            <a:r>
              <a:rPr lang="pt-BR" sz="1600" dirty="0" smtClean="0"/>
              <a:t>).</a:t>
            </a:r>
          </a:p>
          <a:p>
            <a:pPr lvl="1"/>
            <a:r>
              <a:rPr lang="pt-BR" sz="1600" dirty="0" smtClean="0"/>
              <a:t>progenitor(</a:t>
            </a:r>
            <a:r>
              <a:rPr lang="pt-BR" sz="1600" dirty="0" err="1" smtClean="0"/>
              <a:t>abraão</a:t>
            </a:r>
            <a:r>
              <a:rPr lang="pt-BR" sz="1600" dirty="0" smtClean="0"/>
              <a:t>,</a:t>
            </a:r>
            <a:r>
              <a:rPr lang="pt-BR" sz="1600" dirty="0" err="1" smtClean="0"/>
              <a:t>isaque</a:t>
            </a:r>
            <a:r>
              <a:rPr lang="pt-BR" sz="1600" dirty="0" smtClean="0"/>
              <a:t>).</a:t>
            </a:r>
          </a:p>
          <a:p>
            <a:pPr lvl="1"/>
            <a:r>
              <a:rPr lang="pt-BR" sz="1600" dirty="0" smtClean="0"/>
              <a:t>progenitor(</a:t>
            </a:r>
            <a:r>
              <a:rPr lang="pt-BR" sz="1600" dirty="0" err="1" smtClean="0"/>
              <a:t>abraão</a:t>
            </a:r>
            <a:r>
              <a:rPr lang="pt-BR" sz="1600" dirty="0" smtClean="0"/>
              <a:t>,</a:t>
            </a:r>
            <a:r>
              <a:rPr lang="pt-BR" sz="1600" dirty="0" err="1" smtClean="0"/>
              <a:t>ismael</a:t>
            </a:r>
            <a:r>
              <a:rPr lang="pt-BR" sz="1600" dirty="0" smtClean="0"/>
              <a:t>).</a:t>
            </a:r>
          </a:p>
          <a:p>
            <a:pPr lvl="1"/>
            <a:r>
              <a:rPr lang="pt-BR" sz="1600" dirty="0" smtClean="0"/>
              <a:t>progenitor(</a:t>
            </a:r>
            <a:r>
              <a:rPr lang="pt-BR" sz="1600" dirty="0" err="1" smtClean="0"/>
              <a:t>isaque</a:t>
            </a:r>
            <a:r>
              <a:rPr lang="pt-BR" sz="1600" dirty="0" smtClean="0"/>
              <a:t>,</a:t>
            </a:r>
            <a:r>
              <a:rPr lang="pt-BR" sz="1600" dirty="0" err="1" smtClean="0"/>
              <a:t>esaú</a:t>
            </a:r>
            <a:r>
              <a:rPr lang="pt-BR" sz="1600" dirty="0" smtClean="0"/>
              <a:t>).</a:t>
            </a:r>
          </a:p>
          <a:p>
            <a:pPr lvl="1"/>
            <a:r>
              <a:rPr lang="pt-BR" sz="1600" dirty="0" smtClean="0"/>
              <a:t>progenitor(</a:t>
            </a:r>
            <a:r>
              <a:rPr lang="pt-BR" sz="1600" dirty="0" err="1" smtClean="0"/>
              <a:t>isaque</a:t>
            </a:r>
            <a:r>
              <a:rPr lang="pt-BR" sz="1600" dirty="0" smtClean="0"/>
              <a:t>,</a:t>
            </a:r>
            <a:r>
              <a:rPr lang="pt-BR" sz="1600" dirty="0" err="1" smtClean="0"/>
              <a:t>jacó</a:t>
            </a:r>
            <a:r>
              <a:rPr lang="pt-BR" sz="1600" dirty="0" smtClean="0"/>
              <a:t>).</a:t>
            </a:r>
          </a:p>
          <a:p>
            <a:pPr lvl="1"/>
            <a:r>
              <a:rPr lang="pt-BR" sz="1600" dirty="0" smtClean="0"/>
              <a:t>progenitor(</a:t>
            </a:r>
            <a:r>
              <a:rPr lang="pt-BR" sz="1600" dirty="0" err="1" smtClean="0"/>
              <a:t>jacó</a:t>
            </a:r>
            <a:r>
              <a:rPr lang="pt-BR" sz="1600" dirty="0" smtClean="0"/>
              <a:t>,</a:t>
            </a:r>
            <a:r>
              <a:rPr lang="pt-BR" sz="1600" dirty="0" err="1" smtClean="0"/>
              <a:t>josé</a:t>
            </a:r>
            <a:r>
              <a:rPr lang="pt-BR" sz="1600" dirty="0" smtClean="0"/>
              <a:t>).</a:t>
            </a:r>
          </a:p>
          <a:p>
            <a:endParaRPr lang="pt-BR" sz="2000" dirty="0" smtClean="0"/>
          </a:p>
          <a:p>
            <a:r>
              <a:rPr lang="pt-BR" sz="2000" dirty="0" smtClean="0"/>
              <a:t>Cada cláusula declara um fato sobre a relação progenitor.</a:t>
            </a:r>
            <a:endParaRPr lang="pt-B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060848"/>
            <a:ext cx="2727302" cy="31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104456"/>
          </a:xfrm>
        </p:spPr>
        <p:txBody>
          <a:bodyPr/>
          <a:lstStyle/>
          <a:p>
            <a:r>
              <a:rPr lang="pt-BR" sz="1600" dirty="0" smtClean="0"/>
              <a:t>Quando o programa é interpretado, pode-se questionar o Prolog sobre a relação progenitor, por exemplo:</a:t>
            </a:r>
            <a:r>
              <a:rPr lang="pt-BR" sz="1600" b="1" dirty="0" smtClean="0"/>
              <a:t> </a:t>
            </a:r>
            <a:r>
              <a:rPr lang="pt-BR" sz="1600" b="1" dirty="0" err="1" smtClean="0"/>
              <a:t>Isaque</a:t>
            </a:r>
            <a:r>
              <a:rPr lang="pt-BR" sz="1600" b="1" dirty="0" smtClean="0"/>
              <a:t> é o pai de Jacó?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?- progenitor(</a:t>
            </a:r>
            <a:r>
              <a:rPr lang="pt-BR" sz="1600" dirty="0" err="1" smtClean="0"/>
              <a:t>isaque</a:t>
            </a:r>
            <a:r>
              <a:rPr lang="pt-BR" sz="1600" dirty="0" smtClean="0"/>
              <a:t>,</a:t>
            </a:r>
            <a:r>
              <a:rPr lang="pt-BR" sz="1600" dirty="0" err="1" smtClean="0"/>
              <a:t>jacó</a:t>
            </a:r>
            <a:r>
              <a:rPr lang="pt-BR" sz="1600" dirty="0" smtClean="0"/>
              <a:t>).</a:t>
            </a:r>
          </a:p>
          <a:p>
            <a:endParaRPr lang="pt-BR" sz="1600" dirty="0" smtClean="0"/>
          </a:p>
          <a:p>
            <a:r>
              <a:rPr lang="pt-BR" sz="1600" dirty="0" smtClean="0"/>
              <a:t>Como o Prolog encontra essa pergunta como um fato inserido em sua base, ele responde: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true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121721" cy="248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276253"/>
            <a:ext cx="30771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104456"/>
          </a:xfrm>
        </p:spPr>
        <p:txBody>
          <a:bodyPr/>
          <a:lstStyle/>
          <a:p>
            <a:r>
              <a:rPr lang="pt-BR" sz="1600" b="1" dirty="0" smtClean="0"/>
              <a:t>Uma outra pergunta pode ser: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?- progenitor(</a:t>
            </a:r>
            <a:r>
              <a:rPr lang="pt-BR" sz="1600" dirty="0" err="1" smtClean="0"/>
              <a:t>ismael</a:t>
            </a:r>
            <a:r>
              <a:rPr lang="pt-BR" sz="1600" dirty="0" smtClean="0"/>
              <a:t>,</a:t>
            </a:r>
            <a:r>
              <a:rPr lang="pt-BR" sz="1600" dirty="0" err="1" smtClean="0"/>
              <a:t>jacó</a:t>
            </a:r>
            <a:r>
              <a:rPr lang="pt-BR" sz="1600" dirty="0" smtClean="0"/>
              <a:t>).</a:t>
            </a:r>
          </a:p>
          <a:p>
            <a:endParaRPr lang="pt-BR" sz="1600" dirty="0" smtClean="0"/>
          </a:p>
          <a:p>
            <a:r>
              <a:rPr lang="pt-BR" sz="1600" b="1" dirty="0" smtClean="0"/>
              <a:t>O Prolog responde:</a:t>
            </a:r>
          </a:p>
          <a:p>
            <a:pPr>
              <a:buNone/>
            </a:pPr>
            <a:r>
              <a:rPr lang="pt-BR" sz="1600" dirty="0" smtClean="0"/>
              <a:t>	</a:t>
            </a:r>
          </a:p>
          <a:p>
            <a:pPr>
              <a:buNone/>
            </a:pPr>
            <a:r>
              <a:rPr lang="pt-BR" sz="1600" dirty="0" smtClean="0"/>
              <a:t>	</a:t>
            </a:r>
            <a:r>
              <a:rPr lang="pt-BR" sz="1600" dirty="0" smtClean="0"/>
              <a:t>false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b="1" dirty="0" smtClean="0"/>
              <a:t>O Prolog também pode responder a pergunta: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?- progenitor(</a:t>
            </a:r>
            <a:r>
              <a:rPr lang="pt-BR" sz="1600" dirty="0" err="1" smtClean="0"/>
              <a:t>jacó</a:t>
            </a:r>
            <a:r>
              <a:rPr lang="pt-BR" sz="1600" dirty="0" smtClean="0"/>
              <a:t>,</a:t>
            </a:r>
            <a:r>
              <a:rPr lang="pt-BR" sz="1600" dirty="0" err="1" smtClean="0"/>
              <a:t>moisés</a:t>
            </a:r>
            <a:r>
              <a:rPr lang="pt-BR" sz="1600" dirty="0" smtClean="0"/>
              <a:t>).</a:t>
            </a:r>
          </a:p>
          <a:p>
            <a:pPr>
              <a:buNone/>
            </a:pPr>
            <a:r>
              <a:rPr lang="pt-BR" sz="1600" dirty="0" smtClean="0"/>
              <a:t>	</a:t>
            </a:r>
          </a:p>
          <a:p>
            <a:pPr>
              <a:buNone/>
            </a:pPr>
            <a:r>
              <a:rPr lang="pt-BR" sz="1600" dirty="0" smtClean="0"/>
              <a:t>	</a:t>
            </a:r>
            <a:r>
              <a:rPr lang="pt-BR" sz="1600" dirty="0" smtClean="0"/>
              <a:t>false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121721" cy="248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276253"/>
            <a:ext cx="30771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104456"/>
          </a:xfrm>
        </p:spPr>
        <p:txBody>
          <a:bodyPr/>
          <a:lstStyle/>
          <a:p>
            <a:r>
              <a:rPr lang="pt-BR" sz="1600" dirty="0" smtClean="0"/>
              <a:t>Perguntas mais interessantes também podem ser efetuadas: </a:t>
            </a:r>
          </a:p>
          <a:p>
            <a:pPr>
              <a:buNone/>
            </a:pPr>
            <a:r>
              <a:rPr lang="pt-BR" sz="1600" dirty="0" smtClean="0"/>
              <a:t>	</a:t>
            </a:r>
            <a:r>
              <a:rPr lang="pt-BR" sz="1600" b="1" dirty="0" smtClean="0"/>
              <a:t>Quem é o progenitor de Ismael?</a:t>
            </a:r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?- progenitor(X,</a:t>
            </a:r>
            <a:r>
              <a:rPr lang="pt-BR" sz="1600" dirty="0" err="1" smtClean="0"/>
              <a:t>ismael</a:t>
            </a:r>
            <a:r>
              <a:rPr lang="pt-BR" sz="1600" dirty="0" smtClean="0"/>
              <a:t>).</a:t>
            </a:r>
          </a:p>
          <a:p>
            <a:endParaRPr lang="pt-BR" sz="1600" dirty="0" smtClean="0"/>
          </a:p>
          <a:p>
            <a:r>
              <a:rPr lang="pt-BR" sz="1600" dirty="0" smtClean="0"/>
              <a:t>Neste caso, </a:t>
            </a:r>
            <a:r>
              <a:rPr lang="pt-BR" sz="1600" b="1" dirty="0" smtClean="0"/>
              <a:t>o Prolog não vai responder apenas </a:t>
            </a:r>
            <a:r>
              <a:rPr lang="pt-BR" sz="1600" b="1" dirty="0" err="1" smtClean="0"/>
              <a:t>true</a:t>
            </a:r>
            <a:r>
              <a:rPr lang="pt-BR" sz="1600" b="1" dirty="0" smtClean="0"/>
              <a:t> ou false. </a:t>
            </a:r>
            <a:r>
              <a:rPr lang="pt-BR" sz="1600" dirty="0" smtClean="0"/>
              <a:t>O Prolog fornecerá o valor de X tal que a pergunta acima seja verdadeira. Assim a resposta é: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X = </a:t>
            </a:r>
            <a:r>
              <a:rPr lang="pt-BR" sz="1600" dirty="0" err="1" smtClean="0"/>
              <a:t>abraão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121721" cy="248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276253"/>
            <a:ext cx="30771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104456"/>
          </a:xfrm>
        </p:spPr>
        <p:txBody>
          <a:bodyPr/>
          <a:lstStyle/>
          <a:p>
            <a:r>
              <a:rPr lang="pt-BR" sz="1400" dirty="0" smtClean="0"/>
              <a:t>A pergunta “</a:t>
            </a:r>
            <a:r>
              <a:rPr lang="pt-BR" sz="1400" b="1" dirty="0" smtClean="0"/>
              <a:t>Quais os filhos de </a:t>
            </a:r>
            <a:r>
              <a:rPr lang="pt-BR" sz="1400" b="1" dirty="0" err="1" smtClean="0"/>
              <a:t>Isaque</a:t>
            </a:r>
            <a:r>
              <a:rPr lang="pt-BR" sz="1400" b="1" dirty="0" smtClean="0"/>
              <a:t>?</a:t>
            </a:r>
            <a:r>
              <a:rPr lang="pt-BR" sz="1400" dirty="0" smtClean="0"/>
              <a:t>” pode ser escrita como:</a:t>
            </a:r>
          </a:p>
          <a:p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	?- progenitor(</a:t>
            </a:r>
            <a:r>
              <a:rPr lang="pt-BR" sz="1400" dirty="0" err="1" smtClean="0"/>
              <a:t>isaque</a:t>
            </a:r>
            <a:r>
              <a:rPr lang="pt-BR" sz="1400" dirty="0" smtClean="0"/>
              <a:t>,X).</a:t>
            </a:r>
          </a:p>
          <a:p>
            <a:endParaRPr lang="pt-BR" sz="1400" dirty="0" smtClean="0"/>
          </a:p>
          <a:p>
            <a:r>
              <a:rPr lang="pt-BR" sz="1400" dirty="0" smtClean="0"/>
              <a:t>Neste caso, há </a:t>
            </a:r>
            <a:r>
              <a:rPr lang="pt-BR" sz="1400" b="1" dirty="0" smtClean="0"/>
              <a:t>mais de uma resposta </a:t>
            </a:r>
            <a:r>
              <a:rPr lang="pt-BR" sz="1400" b="1" dirty="0" smtClean="0"/>
              <a:t>possível</a:t>
            </a:r>
            <a:r>
              <a:rPr lang="pt-BR" sz="1400" dirty="0" smtClean="0"/>
              <a:t>. O </a:t>
            </a:r>
            <a:r>
              <a:rPr lang="pt-BR" sz="1400" dirty="0" smtClean="0"/>
              <a:t>Prolog </a:t>
            </a:r>
            <a:r>
              <a:rPr lang="pt-BR" sz="1400" dirty="0" smtClean="0"/>
              <a:t>primeiro responde com uma solução:</a:t>
            </a:r>
          </a:p>
          <a:p>
            <a:pPr lvl="1"/>
            <a:r>
              <a:rPr lang="pt-BR" sz="1100" dirty="0" smtClean="0"/>
              <a:t>X = </a:t>
            </a:r>
            <a:r>
              <a:rPr lang="pt-BR" sz="1100" dirty="0" err="1" smtClean="0"/>
              <a:t>esaú</a:t>
            </a:r>
            <a:endParaRPr lang="pt-BR" sz="1100" dirty="0" smtClean="0"/>
          </a:p>
          <a:p>
            <a:endParaRPr lang="pt-BR" sz="1400" dirty="0" smtClean="0"/>
          </a:p>
          <a:p>
            <a:r>
              <a:rPr lang="pt-BR" sz="1400" dirty="0" smtClean="0"/>
              <a:t>Pode-se requisitar uma </a:t>
            </a:r>
            <a:r>
              <a:rPr lang="pt-BR" sz="1400" b="1" dirty="0" smtClean="0"/>
              <a:t>outra solução </a:t>
            </a:r>
            <a:r>
              <a:rPr lang="pt-BR" sz="1400" dirty="0" smtClean="0"/>
              <a:t>(digitando ;) e o Prolog a encontra:</a:t>
            </a:r>
          </a:p>
          <a:p>
            <a:pPr lvl="1"/>
            <a:r>
              <a:rPr lang="pt-BR" sz="1100" dirty="0" smtClean="0"/>
              <a:t>X = </a:t>
            </a:r>
            <a:r>
              <a:rPr lang="pt-BR" sz="1100" dirty="0" err="1" smtClean="0"/>
              <a:t>jacó</a:t>
            </a:r>
            <a:endParaRPr lang="pt-BR" sz="1100" dirty="0" smtClean="0"/>
          </a:p>
          <a:p>
            <a:endParaRPr lang="pt-BR" sz="1400" dirty="0" smtClean="0"/>
          </a:p>
          <a:p>
            <a:r>
              <a:rPr lang="pt-BR" sz="1400" dirty="0" smtClean="0"/>
              <a:t>Se mais soluções forem requisitadas, o Prolog ira responder </a:t>
            </a:r>
            <a:r>
              <a:rPr lang="pt-BR" sz="1400" dirty="0" smtClean="0"/>
              <a:t>“false”, </a:t>
            </a:r>
            <a:r>
              <a:rPr lang="pt-BR" sz="1400" dirty="0" smtClean="0"/>
              <a:t>pois todas as soluções foram retornadas </a:t>
            </a:r>
            <a:r>
              <a:rPr lang="pt-BR" sz="1400" dirty="0" smtClean="0"/>
              <a:t>(false = </a:t>
            </a:r>
            <a:r>
              <a:rPr lang="pt-BR" sz="1400" dirty="0" smtClean="0"/>
              <a:t>sem mais soluções).</a:t>
            </a:r>
            <a:endParaRPr lang="pt-BR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121721" cy="248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276253"/>
            <a:ext cx="30771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256584" cy="4104456"/>
          </a:xfrm>
        </p:spPr>
        <p:txBody>
          <a:bodyPr/>
          <a:lstStyle/>
          <a:p>
            <a:r>
              <a:rPr lang="pt-BR" sz="1400" dirty="0" smtClean="0"/>
              <a:t>Perguntas mais complexas também podem ser efetuadas, tais como: </a:t>
            </a:r>
            <a:r>
              <a:rPr lang="pt-BR" sz="1400" b="1" dirty="0" smtClean="0"/>
              <a:t>Quem é o avô de José?</a:t>
            </a:r>
          </a:p>
          <a:p>
            <a:endParaRPr lang="pt-BR" sz="1400" b="1" dirty="0" smtClean="0"/>
          </a:p>
          <a:p>
            <a:r>
              <a:rPr lang="pt-BR" sz="1400" dirty="0" smtClean="0"/>
              <a:t>Como o programa não conhece diretamente a relação avô, esta pergunta deve ser desmembrada em dois passos</a:t>
            </a:r>
          </a:p>
          <a:p>
            <a:pPr lvl="1"/>
            <a:r>
              <a:rPr lang="pt-BR" sz="1000" dirty="0" smtClean="0"/>
              <a:t>(1) Quem é o progenitor de José? Assuma que é um Y</a:t>
            </a:r>
          </a:p>
          <a:p>
            <a:pPr lvl="1"/>
            <a:r>
              <a:rPr lang="pt-BR" sz="1000" dirty="0" smtClean="0"/>
              <a:t>(2) Quem é o progenitor de Y? Assuma que é um X</a:t>
            </a:r>
          </a:p>
          <a:p>
            <a:endParaRPr lang="pt-BR" sz="1400" dirty="0" smtClean="0"/>
          </a:p>
          <a:p>
            <a:r>
              <a:rPr lang="pt-BR" sz="1400" dirty="0" smtClean="0"/>
              <a:t>Esta pergunta composta pode ser escrita em Prolog como:</a:t>
            </a:r>
          </a:p>
          <a:p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	?- progenitor(Y,</a:t>
            </a:r>
            <a:r>
              <a:rPr lang="pt-BR" sz="1400" dirty="0" err="1" smtClean="0"/>
              <a:t>josé</a:t>
            </a:r>
            <a:r>
              <a:rPr lang="pt-BR" sz="1400" dirty="0" smtClean="0"/>
              <a:t>), progenitor(X,Y).</a:t>
            </a:r>
          </a:p>
          <a:p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	X = </a:t>
            </a:r>
            <a:r>
              <a:rPr lang="pt-BR" sz="1400" dirty="0" err="1" smtClean="0"/>
              <a:t>isaque</a:t>
            </a: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	Y = </a:t>
            </a:r>
            <a:r>
              <a:rPr lang="pt-BR" sz="1400" dirty="0" err="1" smtClean="0"/>
              <a:t>jacó</a:t>
            </a:r>
            <a:endParaRPr lang="pt-BR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700808"/>
            <a:ext cx="1584176" cy="190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861048"/>
            <a:ext cx="153685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Definindo Relações por Fatos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256584" cy="4104456"/>
          </a:xfrm>
        </p:spPr>
        <p:txBody>
          <a:bodyPr/>
          <a:lstStyle/>
          <a:p>
            <a:r>
              <a:rPr lang="pt-BR" sz="1600" dirty="0" smtClean="0"/>
              <a:t>De maneira similar, podemos perguntar: </a:t>
            </a:r>
            <a:r>
              <a:rPr lang="pt-BR" sz="1600" b="1" dirty="0" smtClean="0"/>
              <a:t>Quem são os netos de Abraão?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?- progenitor(</a:t>
            </a:r>
            <a:r>
              <a:rPr lang="pt-BR" sz="1600" dirty="0" err="1" smtClean="0"/>
              <a:t>abraão</a:t>
            </a:r>
            <a:r>
              <a:rPr lang="pt-BR" sz="1600" dirty="0" smtClean="0"/>
              <a:t>,X), progenitor(X,Y).</a:t>
            </a:r>
          </a:p>
          <a:p>
            <a:pPr>
              <a:buNone/>
            </a:pPr>
            <a:r>
              <a:rPr lang="pt-BR" sz="1600" dirty="0" smtClean="0"/>
              <a:t>	</a:t>
            </a:r>
          </a:p>
          <a:p>
            <a:pPr>
              <a:buNone/>
            </a:pPr>
            <a:r>
              <a:rPr lang="pt-BR" sz="1600" dirty="0" smtClean="0"/>
              <a:t>	X = </a:t>
            </a:r>
            <a:r>
              <a:rPr lang="pt-BR" sz="1600" dirty="0" err="1" smtClean="0"/>
              <a:t>isaque</a:t>
            </a: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Y = </a:t>
            </a:r>
            <a:r>
              <a:rPr lang="pt-BR" sz="1600" dirty="0" err="1" smtClean="0"/>
              <a:t>esaú</a:t>
            </a:r>
            <a:endParaRPr lang="pt-BR" sz="16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X = </a:t>
            </a:r>
            <a:r>
              <a:rPr lang="pt-BR" sz="1600" dirty="0" err="1" smtClean="0"/>
              <a:t>isaque</a:t>
            </a: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Y = </a:t>
            </a:r>
            <a:r>
              <a:rPr lang="pt-BR" sz="1600" dirty="0" err="1" smtClean="0"/>
              <a:t>jacó</a:t>
            </a:r>
            <a:endParaRPr lang="pt-BR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121721" cy="248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36096" y="4276253"/>
            <a:ext cx="30771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Fatos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É possível </a:t>
            </a:r>
            <a:r>
              <a:rPr lang="pt-BR" sz="2000" b="1" dirty="0" smtClean="0"/>
              <a:t>expandir o programa </a:t>
            </a:r>
            <a:r>
              <a:rPr lang="pt-BR" sz="2000" dirty="0" smtClean="0"/>
              <a:t>sobre relações familiares de várias formas. Pode-se, por exemplo, adicionar a informação sobre o </a:t>
            </a:r>
            <a:r>
              <a:rPr lang="pt-BR" sz="2000" b="1" dirty="0" smtClean="0"/>
              <a:t>sexo das pessoas </a:t>
            </a:r>
            <a:r>
              <a:rPr lang="pt-BR" sz="2000" dirty="0" smtClean="0"/>
              <a:t>envolvidas.</a:t>
            </a:r>
          </a:p>
          <a:p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mulher</a:t>
            </a:r>
            <a:r>
              <a:rPr lang="pt-BR" sz="2000" dirty="0" smtClean="0"/>
              <a:t>(sara).</a:t>
            </a:r>
          </a:p>
          <a:p>
            <a:pPr>
              <a:buNone/>
            </a:pPr>
            <a:r>
              <a:rPr lang="pt-BR" sz="2000" dirty="0" smtClean="0"/>
              <a:t>	homem(</a:t>
            </a:r>
            <a:r>
              <a:rPr lang="pt-BR" sz="2000" dirty="0" err="1" smtClean="0"/>
              <a:t>abraão</a:t>
            </a:r>
            <a:r>
              <a:rPr lang="pt-BR" sz="2000" dirty="0" smtClean="0"/>
              <a:t>).</a:t>
            </a:r>
          </a:p>
          <a:p>
            <a:pPr>
              <a:buNone/>
            </a:pPr>
            <a:r>
              <a:rPr lang="pt-BR" sz="2000" dirty="0" smtClean="0"/>
              <a:t>	homem(</a:t>
            </a:r>
            <a:r>
              <a:rPr lang="pt-BR" sz="2000" dirty="0" err="1" smtClean="0"/>
              <a:t>isaque</a:t>
            </a:r>
            <a:r>
              <a:rPr lang="pt-BR" sz="2000" dirty="0" smtClean="0"/>
              <a:t>).</a:t>
            </a:r>
          </a:p>
          <a:p>
            <a:pPr>
              <a:buNone/>
            </a:pPr>
            <a:r>
              <a:rPr lang="pt-BR" sz="2000" dirty="0" smtClean="0"/>
              <a:t>	homem(</a:t>
            </a:r>
            <a:r>
              <a:rPr lang="pt-BR" sz="2000" dirty="0" err="1" smtClean="0"/>
              <a:t>ismael</a:t>
            </a:r>
            <a:r>
              <a:rPr lang="pt-BR" sz="2000" dirty="0" smtClean="0"/>
              <a:t>).</a:t>
            </a:r>
          </a:p>
          <a:p>
            <a:pPr>
              <a:buNone/>
            </a:pPr>
            <a:r>
              <a:rPr lang="pt-BR" sz="2000" dirty="0" smtClean="0"/>
              <a:t>	homem(</a:t>
            </a:r>
            <a:r>
              <a:rPr lang="pt-BR" sz="2000" dirty="0" err="1" smtClean="0"/>
              <a:t>esaú</a:t>
            </a:r>
            <a:r>
              <a:rPr lang="pt-BR" sz="2000" dirty="0" smtClean="0"/>
              <a:t>).</a:t>
            </a:r>
          </a:p>
          <a:p>
            <a:pPr>
              <a:buNone/>
            </a:pPr>
            <a:r>
              <a:rPr lang="pt-BR" sz="2000" dirty="0" smtClean="0"/>
              <a:t>	homem(</a:t>
            </a:r>
            <a:r>
              <a:rPr lang="pt-BR" sz="2000" dirty="0" err="1" smtClean="0"/>
              <a:t>jacó</a:t>
            </a:r>
            <a:r>
              <a:rPr lang="pt-BR" sz="2000" dirty="0" smtClean="0"/>
              <a:t>).</a:t>
            </a:r>
          </a:p>
          <a:p>
            <a:pPr>
              <a:buNone/>
            </a:pPr>
            <a:r>
              <a:rPr lang="pt-BR" sz="2000" dirty="0" smtClean="0"/>
              <a:t>	homem(</a:t>
            </a:r>
            <a:r>
              <a:rPr lang="pt-BR" sz="2000" dirty="0" err="1" smtClean="0"/>
              <a:t>josé</a:t>
            </a:r>
            <a:r>
              <a:rPr lang="pt-BR" sz="2000" dirty="0" smtClean="0"/>
              <a:t>).</a:t>
            </a:r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 Prolog é uma linguagem de programação baseada em </a:t>
            </a:r>
            <a:r>
              <a:rPr lang="pt-BR" sz="2400" b="1" dirty="0" smtClean="0"/>
              <a:t>lógica de primeira ordem</a:t>
            </a:r>
            <a:r>
              <a:rPr lang="pt-BR" sz="2400" dirty="0" smtClean="0"/>
              <a:t>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Não é padronizada. </a:t>
            </a:r>
          </a:p>
          <a:p>
            <a:endParaRPr lang="pt-BR" sz="2400" dirty="0" smtClean="0"/>
          </a:p>
          <a:p>
            <a:r>
              <a:rPr lang="pt-BR" sz="2400" dirty="0" smtClean="0"/>
              <a:t>Algumas implementações: </a:t>
            </a:r>
            <a:r>
              <a:rPr lang="pt-BR" sz="2400" dirty="0" err="1" smtClean="0"/>
              <a:t>SICStus</a:t>
            </a:r>
            <a:r>
              <a:rPr lang="pt-BR" sz="2400" dirty="0" smtClean="0"/>
              <a:t> Prolog, Borland Turbo Prolog, </a:t>
            </a:r>
            <a:r>
              <a:rPr lang="pt-BR" sz="2400" b="1" dirty="0" smtClean="0"/>
              <a:t>SWI-Prolog</a:t>
            </a:r>
            <a:r>
              <a:rPr lang="pt-BR" sz="2400" dirty="0" smtClean="0"/>
              <a:t>...</a:t>
            </a:r>
          </a:p>
          <a:p>
            <a:endParaRPr lang="pt-BR" sz="2400" dirty="0" smtClean="0"/>
          </a:p>
          <a:p>
            <a:r>
              <a:rPr lang="pt-BR" sz="2400" dirty="0" smtClean="0"/>
              <a:t>Geralmente é interpretado, mas pode ser compilado.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Regras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760640" cy="4104456"/>
          </a:xfrm>
        </p:spPr>
        <p:txBody>
          <a:bodyPr/>
          <a:lstStyle/>
          <a:p>
            <a:r>
              <a:rPr lang="pt-BR" sz="1800" dirty="0" smtClean="0"/>
              <a:t>Pode-se estender o programa utilizando </a:t>
            </a:r>
            <a:r>
              <a:rPr lang="pt-BR" sz="1800" b="1" dirty="0" smtClean="0"/>
              <a:t>regras</a:t>
            </a:r>
            <a:r>
              <a:rPr lang="pt-BR" sz="1800" dirty="0" smtClean="0"/>
              <a:t>. Por exemplo, criando a </a:t>
            </a:r>
            <a:r>
              <a:rPr lang="pt-BR" sz="1800" b="1" dirty="0" smtClean="0"/>
              <a:t>relação filho </a:t>
            </a:r>
            <a:r>
              <a:rPr lang="pt-BR" sz="1800" dirty="0" smtClean="0"/>
              <a:t>como o inverso da relação progenitor. </a:t>
            </a:r>
          </a:p>
          <a:p>
            <a:endParaRPr lang="pt-BR" sz="1800" dirty="0" smtClean="0"/>
          </a:p>
          <a:p>
            <a:r>
              <a:rPr lang="pt-BR" sz="1800" dirty="0" smtClean="0"/>
              <a:t>É possível definir filho de maneira similar à relação progenitor, ou seja enumerando uma lista de fatos sobre a relação filho, mas</a:t>
            </a:r>
            <a:r>
              <a:rPr lang="pt-BR" sz="1800" b="1" dirty="0" smtClean="0"/>
              <a:t> esta não é a forma correta!</a:t>
            </a:r>
          </a:p>
          <a:p>
            <a:pPr>
              <a:buNone/>
            </a:pPr>
            <a:r>
              <a:rPr lang="pt-BR" sz="1800" dirty="0" smtClean="0"/>
              <a:t>	</a:t>
            </a:r>
          </a:p>
          <a:p>
            <a:pPr>
              <a:buNone/>
            </a:pPr>
            <a:r>
              <a:rPr lang="pt-BR" sz="1800" dirty="0" smtClean="0"/>
              <a:t>	filho(</a:t>
            </a:r>
            <a:r>
              <a:rPr lang="pt-BR" sz="1800" dirty="0" err="1" smtClean="0"/>
              <a:t>isaque</a:t>
            </a:r>
            <a:r>
              <a:rPr lang="pt-BR" sz="1800" dirty="0" smtClean="0"/>
              <a:t>,sara).</a:t>
            </a:r>
          </a:p>
          <a:p>
            <a:pPr>
              <a:buNone/>
            </a:pPr>
            <a:r>
              <a:rPr lang="pt-BR" sz="1800" dirty="0" smtClean="0"/>
              <a:t>	filho(</a:t>
            </a:r>
            <a:r>
              <a:rPr lang="pt-BR" sz="1800" dirty="0" err="1" smtClean="0"/>
              <a:t>isaque</a:t>
            </a:r>
            <a:r>
              <a:rPr lang="pt-BR" sz="1800" dirty="0" smtClean="0"/>
              <a:t>,</a:t>
            </a:r>
            <a:r>
              <a:rPr lang="pt-BR" sz="1800" dirty="0" err="1" smtClean="0"/>
              <a:t>abraão</a:t>
            </a:r>
            <a:r>
              <a:rPr lang="pt-BR" sz="1800" dirty="0" smtClean="0"/>
              <a:t>).</a:t>
            </a:r>
          </a:p>
          <a:p>
            <a:pPr>
              <a:buNone/>
            </a:pPr>
            <a:r>
              <a:rPr lang="pt-BR" sz="1800" dirty="0" smtClean="0"/>
              <a:t>	filho(</a:t>
            </a:r>
            <a:r>
              <a:rPr lang="pt-BR" sz="1800" dirty="0" err="1" smtClean="0"/>
              <a:t>ismael</a:t>
            </a:r>
            <a:r>
              <a:rPr lang="pt-BR" sz="1800" dirty="0" smtClean="0"/>
              <a:t>,</a:t>
            </a:r>
            <a:r>
              <a:rPr lang="pt-BR" sz="1800" dirty="0" err="1" smtClean="0"/>
              <a:t>abraão</a:t>
            </a:r>
            <a:r>
              <a:rPr lang="pt-BR" sz="1800" dirty="0" smtClean="0"/>
              <a:t>).</a:t>
            </a:r>
          </a:p>
          <a:p>
            <a:pPr>
              <a:buNone/>
            </a:pPr>
            <a:r>
              <a:rPr lang="pt-BR" sz="1800" dirty="0" smtClean="0"/>
              <a:t>	...</a:t>
            </a:r>
            <a:endParaRPr lang="pt-BR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544462"/>
            <a:ext cx="1800200" cy="210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Regras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760640" cy="4104456"/>
          </a:xfrm>
        </p:spPr>
        <p:txBody>
          <a:bodyPr/>
          <a:lstStyle/>
          <a:p>
            <a:r>
              <a:rPr lang="pt-BR" sz="1800" dirty="0" smtClean="0"/>
              <a:t>A relação filho pode ser definida de modo mais elegante:</a:t>
            </a:r>
          </a:p>
          <a:p>
            <a:pPr>
              <a:buNone/>
            </a:pPr>
            <a:r>
              <a:rPr lang="pt-BR" sz="1800" dirty="0" smtClean="0"/>
              <a:t>	</a:t>
            </a:r>
          </a:p>
          <a:p>
            <a:pPr>
              <a:buNone/>
            </a:pPr>
            <a:r>
              <a:rPr lang="pt-BR" sz="1800" dirty="0" smtClean="0"/>
              <a:t>	</a:t>
            </a:r>
            <a:r>
              <a:rPr lang="pt-BR" sz="1800" b="1" dirty="0" smtClean="0"/>
              <a:t>Para todo X e Y, Y é um filho de X se X é um progenitor de Y.</a:t>
            </a:r>
          </a:p>
          <a:p>
            <a:pPr lvl="1"/>
            <a:endParaRPr lang="pt-BR" sz="1400" dirty="0" smtClean="0"/>
          </a:p>
          <a:p>
            <a:pPr lvl="1"/>
            <a:endParaRPr lang="pt-BR" sz="1400" dirty="0" smtClean="0"/>
          </a:p>
          <a:p>
            <a:r>
              <a:rPr lang="pt-BR" sz="1800" dirty="0" smtClean="0"/>
              <a:t>Em Prolog:</a:t>
            </a:r>
          </a:p>
          <a:p>
            <a:pPr>
              <a:buNone/>
            </a:pPr>
            <a:r>
              <a:rPr lang="pt-BR" sz="1800" dirty="0" smtClean="0"/>
              <a:t>	</a:t>
            </a:r>
          </a:p>
          <a:p>
            <a:pPr>
              <a:buNone/>
            </a:pPr>
            <a:r>
              <a:rPr lang="pt-BR" sz="1800" dirty="0" smtClean="0"/>
              <a:t>	</a:t>
            </a:r>
            <a:r>
              <a:rPr lang="pt-BR" sz="1800" dirty="0" err="1" smtClean="0"/>
              <a:t>filho</a:t>
            </a:r>
            <a:r>
              <a:rPr lang="pt-BR" sz="1800" dirty="0" smtClean="0"/>
              <a:t>(Y,X) :- progenitor(X,Y).</a:t>
            </a:r>
          </a:p>
          <a:p>
            <a:endParaRPr lang="pt-BR" sz="1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544462"/>
            <a:ext cx="1800200" cy="210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Regras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488832" cy="4104456"/>
          </a:xfrm>
        </p:spPr>
        <p:txBody>
          <a:bodyPr/>
          <a:lstStyle/>
          <a:p>
            <a:r>
              <a:rPr lang="pt-BR" sz="2000" dirty="0" smtClean="0"/>
              <a:t>A cláusula Prolog filho(Y,X) :- progenitor(X,Y) é chamada de </a:t>
            </a:r>
            <a:r>
              <a:rPr lang="pt-BR" sz="2000" b="1" dirty="0" smtClean="0"/>
              <a:t>regra</a:t>
            </a:r>
            <a:r>
              <a:rPr lang="pt-BR" sz="2000" dirty="0" smtClean="0"/>
              <a:t> (</a:t>
            </a:r>
            <a:r>
              <a:rPr lang="pt-BR" sz="2000" dirty="0" err="1" smtClean="0"/>
              <a:t>rule</a:t>
            </a:r>
            <a:r>
              <a:rPr lang="pt-BR" sz="2000" dirty="0" smtClean="0"/>
              <a:t>).</a:t>
            </a:r>
          </a:p>
          <a:p>
            <a:endParaRPr lang="pt-BR" sz="2000" dirty="0" smtClean="0"/>
          </a:p>
          <a:p>
            <a:r>
              <a:rPr lang="pt-BR" sz="2000" dirty="0" smtClean="0"/>
              <a:t>Há uma diferença importante entre fatos e regras:</a:t>
            </a:r>
          </a:p>
          <a:p>
            <a:pPr lvl="1"/>
            <a:r>
              <a:rPr lang="pt-BR" sz="1600" dirty="0" smtClean="0"/>
              <a:t>Um fato é sempre verdadeiro (verdade incondicional).</a:t>
            </a:r>
          </a:p>
          <a:p>
            <a:pPr lvl="1"/>
            <a:r>
              <a:rPr lang="pt-BR" sz="1600" dirty="0" smtClean="0"/>
              <a:t>Regras especificam coisas que são verdadeiras se alguma condição é satisfeita.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Regras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488832" cy="4104456"/>
          </a:xfrm>
        </p:spPr>
        <p:txBody>
          <a:bodyPr/>
          <a:lstStyle/>
          <a:p>
            <a:r>
              <a:rPr lang="pt-BR" sz="1800" dirty="0" smtClean="0"/>
              <a:t>Após definir a regra filho, é possível perguntar ao Prolog se </a:t>
            </a:r>
            <a:r>
              <a:rPr lang="pt-BR" sz="1800" b="1" dirty="0" smtClean="0"/>
              <a:t>Ismael é filho de Abraão</a:t>
            </a:r>
            <a:r>
              <a:rPr lang="pt-BR" sz="1800" dirty="0" smtClean="0"/>
              <a:t>:</a:t>
            </a:r>
          </a:p>
          <a:p>
            <a:pPr>
              <a:buNone/>
            </a:pPr>
            <a:r>
              <a:rPr lang="pt-BR" sz="1800" dirty="0" smtClean="0"/>
              <a:t>	</a:t>
            </a:r>
          </a:p>
          <a:p>
            <a:pPr>
              <a:buNone/>
            </a:pPr>
            <a:r>
              <a:rPr lang="pt-BR" sz="1800" dirty="0" smtClean="0"/>
              <a:t>	?- filho(</a:t>
            </a:r>
            <a:r>
              <a:rPr lang="pt-BR" sz="1800" dirty="0" err="1" smtClean="0"/>
              <a:t>ismael</a:t>
            </a:r>
            <a:r>
              <a:rPr lang="pt-BR" sz="1800" dirty="0" smtClean="0"/>
              <a:t>, </a:t>
            </a:r>
            <a:r>
              <a:rPr lang="pt-BR" sz="1800" dirty="0" err="1" smtClean="0"/>
              <a:t>abraão</a:t>
            </a:r>
            <a:r>
              <a:rPr lang="pt-BR" sz="1800" dirty="0" smtClean="0"/>
              <a:t>).</a:t>
            </a:r>
          </a:p>
          <a:p>
            <a:endParaRPr lang="pt-BR" sz="1800" dirty="0" smtClean="0"/>
          </a:p>
          <a:p>
            <a:r>
              <a:rPr lang="pt-BR" sz="1800" dirty="0" smtClean="0"/>
              <a:t>Como não existem fatos sobre a relação filho, a única forma do Prolog responder esta pergunta é aplicando a </a:t>
            </a:r>
            <a:r>
              <a:rPr lang="pt-BR" sz="1800" b="1" dirty="0" smtClean="0"/>
              <a:t>regra filho</a:t>
            </a:r>
            <a:r>
              <a:rPr lang="pt-BR" sz="1800" dirty="0" smtClean="0"/>
              <a:t>:</a:t>
            </a:r>
          </a:p>
          <a:p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	filho(Y,X) :- progenitor(X,Y).</a:t>
            </a:r>
          </a:p>
          <a:p>
            <a:endParaRPr lang="pt-BR" sz="1800" dirty="0" smtClean="0"/>
          </a:p>
          <a:p>
            <a:r>
              <a:rPr lang="pt-BR" sz="1800" dirty="0" smtClean="0"/>
              <a:t>A regra filho é aplicável a qualquer objeto X e Y; portanto ela pode também ser aplicada a objetos </a:t>
            </a:r>
            <a:r>
              <a:rPr lang="pt-BR" sz="1800" dirty="0" err="1" smtClean="0"/>
              <a:t>ismael</a:t>
            </a:r>
            <a:r>
              <a:rPr lang="pt-BR" sz="1800" dirty="0" smtClean="0"/>
              <a:t> e </a:t>
            </a:r>
            <a:r>
              <a:rPr lang="pt-BR" sz="1800" dirty="0" err="1" smtClean="0"/>
              <a:t>abraão</a:t>
            </a:r>
            <a:r>
              <a:rPr lang="pt-BR" sz="1800" dirty="0" smtClean="0"/>
              <a:t>.</a:t>
            </a:r>
          </a:p>
          <a:p>
            <a:endParaRPr lang="pt-BR" sz="1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Regras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488832" cy="4104456"/>
          </a:xfrm>
        </p:spPr>
        <p:txBody>
          <a:bodyPr/>
          <a:lstStyle/>
          <a:p>
            <a:r>
              <a:rPr lang="pt-BR" sz="1600" dirty="0" smtClean="0"/>
              <a:t>Para aplicar a regra a </a:t>
            </a:r>
            <a:r>
              <a:rPr lang="pt-BR" sz="1600" dirty="0" err="1" smtClean="0"/>
              <a:t>ismael</a:t>
            </a:r>
            <a:r>
              <a:rPr lang="pt-BR" sz="1600" dirty="0" smtClean="0"/>
              <a:t> e </a:t>
            </a:r>
            <a:r>
              <a:rPr lang="pt-BR" sz="1600" dirty="0" err="1" smtClean="0"/>
              <a:t>abraão</a:t>
            </a:r>
            <a:r>
              <a:rPr lang="pt-BR" sz="1600" dirty="0" smtClean="0"/>
              <a:t>, Y tem que ser substituído por  </a:t>
            </a:r>
            <a:r>
              <a:rPr lang="pt-BR" sz="1600" dirty="0" err="1" smtClean="0"/>
              <a:t>ismael</a:t>
            </a:r>
            <a:r>
              <a:rPr lang="pt-BR" sz="1600" dirty="0" smtClean="0"/>
              <a:t> e X por </a:t>
            </a:r>
            <a:r>
              <a:rPr lang="pt-BR" sz="1600" dirty="0" err="1" smtClean="0"/>
              <a:t>abraão</a:t>
            </a:r>
            <a:r>
              <a:rPr lang="pt-BR" sz="1600" dirty="0" smtClean="0"/>
              <a:t>. Ou seja, as variáveis X e Y estão instanciadas a:</a:t>
            </a:r>
          </a:p>
          <a:p>
            <a:pPr>
              <a:buNone/>
            </a:pPr>
            <a:r>
              <a:rPr lang="pt-BR" sz="1600" dirty="0" smtClean="0"/>
              <a:t>	</a:t>
            </a:r>
          </a:p>
          <a:p>
            <a:pPr>
              <a:buNone/>
            </a:pPr>
            <a:r>
              <a:rPr lang="pt-BR" sz="1600" dirty="0" smtClean="0"/>
              <a:t>	X = </a:t>
            </a:r>
            <a:r>
              <a:rPr lang="pt-BR" sz="1600" dirty="0" err="1" smtClean="0"/>
              <a:t>abraão</a:t>
            </a:r>
            <a:r>
              <a:rPr lang="pt-BR" sz="1600" dirty="0" smtClean="0"/>
              <a:t> e Y = </a:t>
            </a:r>
            <a:r>
              <a:rPr lang="pt-BR" sz="1600" dirty="0" err="1" smtClean="0"/>
              <a:t>ismael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/>
              <a:t>Depois da instanciação, obtêm-se um caso especial da regra: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filho(</a:t>
            </a:r>
            <a:r>
              <a:rPr lang="pt-BR" sz="1600" dirty="0" err="1" smtClean="0"/>
              <a:t>ismael</a:t>
            </a:r>
            <a:r>
              <a:rPr lang="pt-BR" sz="1600" dirty="0" smtClean="0"/>
              <a:t>,</a:t>
            </a:r>
            <a:r>
              <a:rPr lang="pt-BR" sz="1600" dirty="0" err="1" smtClean="0"/>
              <a:t>abraão</a:t>
            </a:r>
            <a:r>
              <a:rPr lang="pt-BR" sz="1600" dirty="0" smtClean="0"/>
              <a:t>) :- progenitor(</a:t>
            </a:r>
            <a:r>
              <a:rPr lang="pt-BR" sz="1600" dirty="0" err="1" smtClean="0"/>
              <a:t>abraão</a:t>
            </a:r>
            <a:r>
              <a:rPr lang="pt-BR" sz="1600" dirty="0" smtClean="0"/>
              <a:t>,</a:t>
            </a:r>
            <a:r>
              <a:rPr lang="pt-BR" sz="1600" dirty="0" err="1" smtClean="0"/>
              <a:t>ismael</a:t>
            </a:r>
            <a:r>
              <a:rPr lang="pt-BR" sz="1600" dirty="0" smtClean="0"/>
              <a:t>).</a:t>
            </a:r>
          </a:p>
          <a:p>
            <a:pPr>
              <a:buNone/>
            </a:pPr>
            <a:endParaRPr lang="pt-BR" sz="1600" dirty="0" smtClean="0"/>
          </a:p>
          <a:p>
            <a:r>
              <a:rPr lang="pt-BR" sz="1600" dirty="0" smtClean="0"/>
              <a:t>Se o Prolog </a:t>
            </a:r>
            <a:r>
              <a:rPr lang="pt-BR" sz="1600" b="1" dirty="0" smtClean="0"/>
              <a:t>provar</a:t>
            </a:r>
            <a:r>
              <a:rPr lang="pt-BR" sz="1600" dirty="0" smtClean="0"/>
              <a:t> que progenitor(</a:t>
            </a:r>
            <a:r>
              <a:rPr lang="pt-BR" sz="1600" dirty="0" err="1" smtClean="0"/>
              <a:t>abraão</a:t>
            </a:r>
            <a:r>
              <a:rPr lang="pt-BR" sz="1600" dirty="0" smtClean="0"/>
              <a:t>,</a:t>
            </a:r>
            <a:r>
              <a:rPr lang="pt-BR" sz="1600" dirty="0" err="1" smtClean="0"/>
              <a:t>ismael</a:t>
            </a:r>
            <a:r>
              <a:rPr lang="pt-BR" sz="1600" dirty="0" smtClean="0"/>
              <a:t>) é </a:t>
            </a:r>
            <a:r>
              <a:rPr lang="pt-BR" sz="1600" b="1" dirty="0" smtClean="0"/>
              <a:t>verdadeiro</a:t>
            </a:r>
            <a:r>
              <a:rPr lang="pt-BR" sz="1600" dirty="0" smtClean="0"/>
              <a:t>, então ele pode afirmar que filho(</a:t>
            </a:r>
            <a:r>
              <a:rPr lang="pt-BR" sz="1600" dirty="0" err="1" smtClean="0"/>
              <a:t>ismael</a:t>
            </a:r>
            <a:r>
              <a:rPr lang="pt-BR" sz="1600" dirty="0" smtClean="0"/>
              <a:t>,</a:t>
            </a:r>
            <a:r>
              <a:rPr lang="pt-BR" sz="1600" dirty="0" err="1" smtClean="0"/>
              <a:t>abraão</a:t>
            </a:r>
            <a:r>
              <a:rPr lang="pt-BR" sz="1600" dirty="0" smtClean="0"/>
              <a:t>) também é </a:t>
            </a:r>
            <a:r>
              <a:rPr lang="pt-BR" sz="1600" b="1" dirty="0" smtClean="0"/>
              <a:t>verdade</a:t>
            </a:r>
            <a:r>
              <a:rPr lang="pt-BR" sz="1600" dirty="0" smtClean="0"/>
              <a:t>.</a:t>
            </a:r>
          </a:p>
          <a:p>
            <a:pPr>
              <a:buNone/>
            </a:pPr>
            <a:endParaRPr lang="pt-BR" sz="1800" dirty="0" smtClean="0"/>
          </a:p>
          <a:p>
            <a:endParaRPr lang="pt-BR" sz="16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Regras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488832" cy="4104456"/>
          </a:xfrm>
        </p:spPr>
        <p:txBody>
          <a:bodyPr/>
          <a:lstStyle/>
          <a:p>
            <a:r>
              <a:rPr lang="pt-BR" sz="1800" dirty="0" smtClean="0"/>
              <a:t>É possível também incluir a especificação da </a:t>
            </a:r>
            <a:r>
              <a:rPr lang="pt-BR" sz="1800" b="1" dirty="0" smtClean="0"/>
              <a:t>relação mãe</a:t>
            </a:r>
            <a:r>
              <a:rPr lang="pt-BR" sz="1800" dirty="0" smtClean="0"/>
              <a:t>, com base no seguinte fundamento lógico:</a:t>
            </a:r>
          </a:p>
          <a:p>
            <a:endParaRPr lang="pt-BR" sz="1800" dirty="0" smtClean="0"/>
          </a:p>
          <a:p>
            <a:r>
              <a:rPr lang="pt-BR" sz="1800" dirty="0" smtClean="0"/>
              <a:t>Para todo X e Y,</a:t>
            </a:r>
          </a:p>
          <a:p>
            <a:pPr lvl="1"/>
            <a:r>
              <a:rPr lang="pt-BR" sz="1400" dirty="0" smtClean="0"/>
              <a:t>X é a mãe de Y se</a:t>
            </a:r>
          </a:p>
          <a:p>
            <a:pPr lvl="1"/>
            <a:r>
              <a:rPr lang="pt-BR" sz="1400" dirty="0" smtClean="0"/>
              <a:t>X é um progenitor de Y e</a:t>
            </a:r>
          </a:p>
          <a:p>
            <a:pPr lvl="1"/>
            <a:r>
              <a:rPr lang="pt-BR" sz="1400" dirty="0" smtClean="0"/>
              <a:t>X é uma mulher.</a:t>
            </a:r>
          </a:p>
          <a:p>
            <a:endParaRPr lang="pt-BR" sz="1800" dirty="0" smtClean="0"/>
          </a:p>
          <a:p>
            <a:r>
              <a:rPr lang="pt-BR" sz="1800" dirty="0" smtClean="0"/>
              <a:t>Traduzindo para Prolog:</a:t>
            </a:r>
          </a:p>
          <a:p>
            <a:pPr>
              <a:buNone/>
            </a:pPr>
            <a:r>
              <a:rPr lang="pt-BR" sz="1800" dirty="0" smtClean="0"/>
              <a:t>	</a:t>
            </a:r>
          </a:p>
          <a:p>
            <a:pPr>
              <a:buNone/>
            </a:pPr>
            <a:r>
              <a:rPr lang="pt-BR" sz="1800" dirty="0" smtClean="0"/>
              <a:t>	</a:t>
            </a:r>
            <a:r>
              <a:rPr lang="pt-BR" sz="1800" dirty="0" err="1" smtClean="0"/>
              <a:t>mãe</a:t>
            </a:r>
            <a:r>
              <a:rPr lang="pt-BR" sz="1800" dirty="0" smtClean="0"/>
              <a:t>(X,Y) :- progenitor(X,Y), mulher(X).</a:t>
            </a:r>
            <a:endParaRPr lang="pt-BR" sz="2000" dirty="0" smtClean="0"/>
          </a:p>
          <a:p>
            <a:endParaRPr lang="pt-BR" sz="1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Definindo Relações por Regras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488832" cy="4104456"/>
          </a:xfrm>
        </p:spPr>
        <p:txBody>
          <a:bodyPr/>
          <a:lstStyle/>
          <a:p>
            <a:r>
              <a:rPr lang="pt-BR" sz="1800" dirty="0" smtClean="0"/>
              <a:t>A relação </a:t>
            </a:r>
            <a:r>
              <a:rPr lang="pt-BR" sz="1800" b="1" dirty="0" smtClean="0"/>
              <a:t>irmão</a:t>
            </a:r>
            <a:r>
              <a:rPr lang="pt-BR" sz="1800" dirty="0" smtClean="0"/>
              <a:t> pode ser definida como:</a:t>
            </a:r>
          </a:p>
          <a:p>
            <a:endParaRPr lang="pt-BR" sz="1800" dirty="0" smtClean="0"/>
          </a:p>
          <a:p>
            <a:r>
              <a:rPr lang="pt-BR" sz="1800" dirty="0" smtClean="0"/>
              <a:t>Para todo X e Y,</a:t>
            </a:r>
          </a:p>
          <a:p>
            <a:pPr lvl="1"/>
            <a:r>
              <a:rPr lang="pt-BR" sz="1400" dirty="0" smtClean="0"/>
              <a:t>X é irmão de Y se</a:t>
            </a:r>
          </a:p>
          <a:p>
            <a:pPr lvl="1"/>
            <a:r>
              <a:rPr lang="pt-BR" sz="1400" dirty="0" smtClean="0"/>
              <a:t>ambos X e Y têm um progenitor em comum.</a:t>
            </a:r>
          </a:p>
          <a:p>
            <a:pPr lvl="1"/>
            <a:endParaRPr lang="pt-BR" sz="1400" dirty="0" smtClean="0"/>
          </a:p>
          <a:p>
            <a:pPr lvl="1"/>
            <a:endParaRPr lang="pt-BR" sz="1800" dirty="0" smtClean="0"/>
          </a:p>
          <a:p>
            <a:r>
              <a:rPr lang="pt-BR" sz="1800" dirty="0" smtClean="0"/>
              <a:t>Em Prolog:</a:t>
            </a:r>
          </a:p>
          <a:p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	irmão(X,Y) :- progenitor(Z,X), progenitor(Z,Y).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29830"/>
            <a:ext cx="21812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Prolog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A </a:t>
            </a:r>
            <a:r>
              <a:rPr lang="pt-BR" sz="1800" b="1" dirty="0" smtClean="0"/>
              <a:t>interpretação</a:t>
            </a:r>
            <a:r>
              <a:rPr lang="pt-BR" sz="1800" dirty="0" smtClean="0"/>
              <a:t> do programa pode Prolog ser lógica ou procedimental.</a:t>
            </a:r>
          </a:p>
          <a:p>
            <a:endParaRPr lang="pt-BR" sz="1800" dirty="0" smtClean="0"/>
          </a:p>
          <a:p>
            <a:r>
              <a:rPr lang="pt-BR" sz="1800" dirty="0" smtClean="0"/>
              <a:t>A interpretação procedimental corresponde a satisfazer cada </a:t>
            </a:r>
            <a:r>
              <a:rPr lang="pt-BR" sz="1800" b="1" dirty="0" err="1" smtClean="0"/>
              <a:t>subgoal</a:t>
            </a:r>
            <a:r>
              <a:rPr lang="pt-BR" sz="1800" dirty="0" smtClean="0"/>
              <a:t> mediante processos sucessivos de </a:t>
            </a:r>
            <a:r>
              <a:rPr lang="pt-BR" sz="1800" b="1" dirty="0" err="1" smtClean="0"/>
              <a:t>matching</a:t>
            </a:r>
            <a:r>
              <a:rPr lang="pt-BR" sz="1800" dirty="0" smtClean="0"/>
              <a:t>.</a:t>
            </a:r>
          </a:p>
          <a:p>
            <a:endParaRPr lang="pt-BR" sz="1800" dirty="0" smtClean="0"/>
          </a:p>
          <a:p>
            <a:r>
              <a:rPr lang="pt-BR" sz="2000" dirty="0" smtClean="0"/>
              <a:t>Exemplo:</a:t>
            </a:r>
          </a:p>
          <a:p>
            <a:pPr lvl="1">
              <a:buNone/>
            </a:pPr>
            <a:r>
              <a:rPr lang="pt-BR" sz="1800" dirty="0" smtClean="0"/>
              <a:t>pai(</a:t>
            </a:r>
            <a:r>
              <a:rPr lang="pt-BR" sz="1800" dirty="0" err="1" smtClean="0"/>
              <a:t>fred</a:t>
            </a:r>
            <a:r>
              <a:rPr lang="pt-BR" sz="1800" dirty="0" smtClean="0"/>
              <a:t>, marcos).</a:t>
            </a:r>
          </a:p>
          <a:p>
            <a:pPr lvl="1">
              <a:buNone/>
            </a:pPr>
            <a:r>
              <a:rPr lang="pt-BR" sz="1800" dirty="0" smtClean="0"/>
              <a:t>pai(</a:t>
            </a:r>
            <a:r>
              <a:rPr lang="pt-BR" sz="1800" dirty="0" err="1" smtClean="0"/>
              <a:t>ricardo</a:t>
            </a:r>
            <a:r>
              <a:rPr lang="pt-BR" sz="1800" dirty="0" smtClean="0"/>
              <a:t>, </a:t>
            </a:r>
            <a:r>
              <a:rPr lang="pt-BR" sz="1800" dirty="0" err="1" smtClean="0"/>
              <a:t>pedro</a:t>
            </a:r>
            <a:r>
              <a:rPr lang="pt-BR" sz="1800" dirty="0" smtClean="0"/>
              <a:t>).</a:t>
            </a:r>
          </a:p>
          <a:p>
            <a:pPr lvl="1">
              <a:buNone/>
            </a:pPr>
            <a:r>
              <a:rPr lang="pt-BR" sz="1800" dirty="0" smtClean="0"/>
              <a:t>pai(</a:t>
            </a:r>
            <a:r>
              <a:rPr lang="pt-BR" sz="1800" dirty="0" err="1" smtClean="0"/>
              <a:t>pedro</a:t>
            </a:r>
            <a:r>
              <a:rPr lang="pt-BR" sz="1800" dirty="0" smtClean="0"/>
              <a:t>, </a:t>
            </a:r>
            <a:r>
              <a:rPr lang="pt-BR" sz="1800" dirty="0" err="1" smtClean="0"/>
              <a:t>paulo</a:t>
            </a:r>
            <a:r>
              <a:rPr lang="pt-BR" sz="1800" dirty="0" smtClean="0"/>
              <a:t>).</a:t>
            </a:r>
          </a:p>
          <a:p>
            <a:pPr lvl="1">
              <a:buNone/>
            </a:pPr>
            <a:r>
              <a:rPr lang="pt-BR" sz="1800" dirty="0" smtClean="0"/>
              <a:t>avo(X,Y) :- pai(X, Z), pai(Z, Y).</a:t>
            </a:r>
          </a:p>
          <a:p>
            <a:pPr lvl="1">
              <a:buNone/>
            </a:pPr>
            <a:r>
              <a:rPr lang="pt-BR" sz="1800" dirty="0" smtClean="0"/>
              <a:t>---</a:t>
            </a:r>
          </a:p>
          <a:p>
            <a:pPr lvl="1">
              <a:buNone/>
            </a:pPr>
            <a:r>
              <a:rPr lang="pt-BR" sz="1800" dirty="0" smtClean="0"/>
              <a:t>?- avo(X,</a:t>
            </a:r>
            <a:r>
              <a:rPr lang="pt-BR" sz="1800" dirty="0" err="1" smtClean="0"/>
              <a:t>paulo</a:t>
            </a:r>
            <a:r>
              <a:rPr lang="pt-BR" sz="1800" dirty="0" smtClean="0"/>
              <a:t>).</a:t>
            </a:r>
            <a:endParaRPr lang="pt-BR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Programas Prolog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Programas Prolog podem ser estendidos simplesmente pela adição de novas cláusulas.</a:t>
            </a:r>
          </a:p>
          <a:p>
            <a:endParaRPr lang="pt-BR" sz="2000" dirty="0" smtClean="0"/>
          </a:p>
          <a:p>
            <a:r>
              <a:rPr lang="pt-BR" sz="2000" dirty="0" smtClean="0"/>
              <a:t>Cláusulas Prolog são de três tipos: fatos, regras e perguntas.</a:t>
            </a:r>
          </a:p>
          <a:p>
            <a:endParaRPr lang="pt-BR" sz="2000" dirty="0" smtClean="0"/>
          </a:p>
          <a:p>
            <a:pPr lvl="1"/>
            <a:r>
              <a:rPr lang="pt-BR" sz="1600" b="1" dirty="0" smtClean="0"/>
              <a:t>Fatos</a:t>
            </a:r>
            <a:r>
              <a:rPr lang="pt-BR" sz="1600" dirty="0" smtClean="0"/>
              <a:t> declaram coisas que são sempre (incondicionalmente) verdadeiras.</a:t>
            </a:r>
          </a:p>
          <a:p>
            <a:pPr lvl="1"/>
            <a:r>
              <a:rPr lang="pt-BR" sz="1600" b="1" dirty="0" smtClean="0"/>
              <a:t>Regras</a:t>
            </a:r>
            <a:r>
              <a:rPr lang="pt-BR" sz="1600" dirty="0" smtClean="0"/>
              <a:t> declaram coisas que são verdadeiras dependendo de determinadas condições.</a:t>
            </a:r>
          </a:p>
          <a:p>
            <a:pPr lvl="1"/>
            <a:r>
              <a:rPr lang="pt-BR" sz="1600" dirty="0" smtClean="0"/>
              <a:t>Através de </a:t>
            </a:r>
            <a:r>
              <a:rPr lang="pt-BR" sz="1600" b="1" dirty="0" smtClean="0"/>
              <a:t>perguntas</a:t>
            </a:r>
            <a:r>
              <a:rPr lang="pt-BR" sz="1600" dirty="0" smtClean="0"/>
              <a:t>, o usuário pode questionar o programa sobre quais coisas são verdadeiras.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Recursivas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Para criar uma relação </a:t>
            </a:r>
            <a:r>
              <a:rPr lang="pt-BR" sz="2000" b="1" dirty="0" smtClean="0"/>
              <a:t>ancestral</a:t>
            </a:r>
            <a:r>
              <a:rPr lang="pt-BR" sz="2000" dirty="0" smtClean="0"/>
              <a:t> é necessária a criação de uma regra recursiva:</a:t>
            </a:r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ancestral(X,Z) :- progenitor(X,Z).</a:t>
            </a:r>
          </a:p>
          <a:p>
            <a:pPr>
              <a:buNone/>
            </a:pPr>
            <a:r>
              <a:rPr lang="pt-BR" sz="1600" dirty="0" smtClean="0"/>
              <a:t>	ancestral(X,Z) :- progenitor(X,Y), ancestral(Y,Z).</a:t>
            </a:r>
          </a:p>
          <a:p>
            <a:endParaRPr lang="pt-BR" sz="1600" dirty="0" smtClean="0"/>
          </a:p>
          <a:p>
            <a:r>
              <a:rPr lang="pt-BR" sz="2000" dirty="0" smtClean="0"/>
              <a:t>Quais os descendentes de Sara?</a:t>
            </a:r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?- ancestral(sara,X).</a:t>
            </a:r>
          </a:p>
          <a:p>
            <a:pPr>
              <a:buNone/>
            </a:pPr>
            <a:r>
              <a:rPr lang="pt-BR" sz="1600" dirty="0" smtClean="0"/>
              <a:t>	X = </a:t>
            </a:r>
            <a:r>
              <a:rPr lang="pt-BR" sz="1600" dirty="0" err="1" smtClean="0"/>
              <a:t>isaque</a:t>
            </a:r>
            <a:r>
              <a:rPr lang="pt-BR" sz="1600" dirty="0" smtClean="0"/>
              <a:t>;</a:t>
            </a:r>
          </a:p>
          <a:p>
            <a:pPr>
              <a:buNone/>
            </a:pPr>
            <a:r>
              <a:rPr lang="pt-BR" sz="1600" dirty="0" smtClean="0"/>
              <a:t>	X = </a:t>
            </a:r>
            <a:r>
              <a:rPr lang="pt-BR" sz="1600" dirty="0" err="1" smtClean="0"/>
              <a:t>esaú</a:t>
            </a:r>
            <a:r>
              <a:rPr lang="pt-BR" sz="1600" dirty="0" smtClean="0"/>
              <a:t>;</a:t>
            </a:r>
          </a:p>
          <a:p>
            <a:pPr>
              <a:buNone/>
            </a:pPr>
            <a:r>
              <a:rPr lang="pt-BR" sz="1600" dirty="0" smtClean="0"/>
              <a:t>	X = </a:t>
            </a:r>
            <a:r>
              <a:rPr lang="pt-BR" sz="1600" dirty="0" err="1" smtClean="0"/>
              <a:t>jacó</a:t>
            </a:r>
            <a:r>
              <a:rPr lang="pt-BR" sz="1600" dirty="0" smtClean="0"/>
              <a:t>;</a:t>
            </a:r>
          </a:p>
          <a:p>
            <a:pPr>
              <a:buNone/>
            </a:pPr>
            <a:r>
              <a:rPr lang="pt-BR" sz="1600" dirty="0" smtClean="0"/>
              <a:t>	X = </a:t>
            </a:r>
            <a:r>
              <a:rPr lang="pt-BR" sz="1600" dirty="0" err="1" smtClean="0"/>
              <a:t>josé</a:t>
            </a:r>
            <a:endParaRPr lang="pt-BR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2376264" cy="27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Prolog x Outras Linguagens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Linguagens Procedimentais (C, Pascal, Basic...): </a:t>
            </a:r>
            <a:r>
              <a:rPr lang="pt-BR" sz="2000" dirty="0" smtClean="0"/>
              <a:t>Especifica-se como realizar determinada tarefa. </a:t>
            </a:r>
          </a:p>
          <a:p>
            <a:endParaRPr lang="pt-BR" sz="2000" dirty="0" smtClean="0"/>
          </a:p>
          <a:p>
            <a:r>
              <a:rPr lang="pt-BR" sz="2000" b="1" dirty="0" smtClean="0"/>
              <a:t>Linguagens Orientadas a Objetos (C++, Java, C#...): </a:t>
            </a:r>
            <a:r>
              <a:rPr lang="pt-BR" sz="2000" dirty="0" smtClean="0"/>
              <a:t>Especifica-se objetos e seus métodos. 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Prolog: </a:t>
            </a:r>
            <a:r>
              <a:rPr lang="pt-BR" sz="2000" dirty="0" smtClean="0"/>
              <a:t>Especifica-se o quê se sabe sobre um problema e o quê deve ser feito. É mais direcionada ao conhecimento e menos direcionada a algoritmos.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Exemplo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3744416" cy="4104456"/>
          </a:xfrm>
        </p:spPr>
        <p:txBody>
          <a:bodyPr/>
          <a:lstStyle/>
          <a:p>
            <a:pPr>
              <a:buNone/>
            </a:pPr>
            <a:r>
              <a:rPr lang="pt-BR" sz="1400" dirty="0" smtClean="0"/>
              <a:t>progenitor(sara,isaque).  </a:t>
            </a:r>
          </a:p>
          <a:p>
            <a:pPr>
              <a:buNone/>
            </a:pPr>
            <a:r>
              <a:rPr lang="pt-BR" sz="1400" dirty="0" smtClean="0"/>
              <a:t>progenitor(abraão,isaque).</a:t>
            </a:r>
          </a:p>
          <a:p>
            <a:pPr>
              <a:buNone/>
            </a:pPr>
            <a:r>
              <a:rPr lang="pt-BR" sz="1400" dirty="0" smtClean="0"/>
              <a:t>progenitor(abraão,ismael).</a:t>
            </a:r>
          </a:p>
          <a:p>
            <a:pPr>
              <a:buNone/>
            </a:pPr>
            <a:r>
              <a:rPr lang="pt-BR" sz="1400" dirty="0" smtClean="0"/>
              <a:t>progenitor(isaque,esaú).</a:t>
            </a:r>
          </a:p>
          <a:p>
            <a:pPr>
              <a:buNone/>
            </a:pPr>
            <a:r>
              <a:rPr lang="pt-BR" sz="1400" dirty="0" smtClean="0"/>
              <a:t>progenitor(isaque,jacó).</a:t>
            </a:r>
          </a:p>
          <a:p>
            <a:pPr>
              <a:buNone/>
            </a:pPr>
            <a:r>
              <a:rPr lang="pt-BR" sz="1400" dirty="0" smtClean="0"/>
              <a:t>progenitor(jacó,josé).</a:t>
            </a:r>
          </a:p>
          <a:p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mulher(sara).</a:t>
            </a:r>
          </a:p>
          <a:p>
            <a:pPr>
              <a:buNone/>
            </a:pPr>
            <a:r>
              <a:rPr lang="pt-BR" sz="1400" dirty="0" smtClean="0"/>
              <a:t>homem(abraão).</a:t>
            </a:r>
          </a:p>
          <a:p>
            <a:pPr>
              <a:buNone/>
            </a:pPr>
            <a:r>
              <a:rPr lang="pt-BR" sz="1400" dirty="0" smtClean="0"/>
              <a:t>homem(isaque).</a:t>
            </a:r>
          </a:p>
          <a:p>
            <a:pPr>
              <a:buNone/>
            </a:pPr>
            <a:r>
              <a:rPr lang="pt-BR" sz="1400" dirty="0" smtClean="0"/>
              <a:t>homem(ismael).</a:t>
            </a:r>
          </a:p>
          <a:p>
            <a:pPr>
              <a:buNone/>
            </a:pPr>
            <a:r>
              <a:rPr lang="pt-BR" sz="1400" dirty="0" smtClean="0"/>
              <a:t>homem(esaú).</a:t>
            </a:r>
          </a:p>
          <a:p>
            <a:pPr>
              <a:buNone/>
            </a:pPr>
            <a:r>
              <a:rPr lang="pt-BR" sz="1400" dirty="0" smtClean="0"/>
              <a:t>homem(jacó).</a:t>
            </a:r>
          </a:p>
          <a:p>
            <a:pPr>
              <a:buNone/>
            </a:pPr>
            <a:r>
              <a:rPr lang="pt-BR" sz="1400" dirty="0" smtClean="0"/>
              <a:t>homem(josé).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644008" y="1628800"/>
            <a:ext cx="3744416" cy="4104456"/>
          </a:xfrm>
          <a:prstGeom prst="rect">
            <a:avLst/>
          </a:prstGeom>
        </p:spPr>
        <p:txBody>
          <a:bodyPr/>
          <a:lstStyle/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400" kern="0" dirty="0" smtClean="0">
                <a:solidFill>
                  <a:schemeClr val="bg2"/>
                </a:solidFill>
                <a:latin typeface="+mn-lt"/>
              </a:rPr>
              <a:t>filho(Y,X) :- progenitor(X,Y).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400" kern="0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400" kern="0" dirty="0" smtClean="0">
                <a:solidFill>
                  <a:schemeClr val="bg2"/>
                </a:solidFill>
                <a:latin typeface="+mn-lt"/>
              </a:rPr>
              <a:t>mae(X,Y) :- progenitor(X,Y), mulher(X).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400" kern="0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400" kern="0" dirty="0" smtClean="0">
                <a:solidFill>
                  <a:schemeClr val="bg2"/>
                </a:solidFill>
                <a:latin typeface="+mn-lt"/>
              </a:rPr>
              <a:t>avo(X,Z) :- progenitor(X,Y), progenitor(Y,Z).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400" kern="0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400" kern="0" dirty="0" smtClean="0">
                <a:solidFill>
                  <a:schemeClr val="bg2"/>
                </a:solidFill>
                <a:latin typeface="+mn-lt"/>
              </a:rPr>
              <a:t>irmao(X,Y) :- progenitor(Z,X), progenitor(Z,Y).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400" kern="0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400" kern="0" dirty="0" smtClean="0">
                <a:solidFill>
                  <a:schemeClr val="bg2"/>
                </a:solidFill>
                <a:latin typeface="+mn-lt"/>
              </a:rPr>
              <a:t>ancestral(X,Z) :- progenitor(X,Z).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400" kern="0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400" kern="0" dirty="0" smtClean="0">
                <a:solidFill>
                  <a:schemeClr val="bg2"/>
                </a:solidFill>
                <a:latin typeface="+mn-lt"/>
              </a:rPr>
              <a:t>ancestral(X,Z) :- progenitor(X,Y), ancestral(Y,Z).</a:t>
            </a:r>
            <a:endParaRPr kumimoji="0" lang="pt-BR" sz="1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em Prolog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Programar em Prolog envolve:</a:t>
            </a:r>
          </a:p>
          <a:p>
            <a:pPr lvl="1"/>
            <a:r>
              <a:rPr lang="pt-BR" sz="2400" dirty="0" smtClean="0"/>
              <a:t>Declarar alguns </a:t>
            </a:r>
            <a:r>
              <a:rPr lang="pt-BR" sz="2400" b="1" dirty="0" smtClean="0"/>
              <a:t>fatos</a:t>
            </a:r>
            <a:r>
              <a:rPr lang="pt-BR" sz="2400" dirty="0" smtClean="0"/>
              <a:t> a respeito de objetos e seus relacionamentos. </a:t>
            </a:r>
            <a:r>
              <a:rPr lang="pt-BR" sz="2400" dirty="0" smtClean="0"/>
              <a:t> </a:t>
            </a:r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Definir algumas </a:t>
            </a:r>
            <a:r>
              <a:rPr lang="pt-BR" sz="2400" b="1" dirty="0" smtClean="0"/>
              <a:t>regras</a:t>
            </a:r>
            <a:r>
              <a:rPr lang="pt-BR" sz="2400" dirty="0" smtClean="0"/>
              <a:t> sobre os objetos e seus relacionamentos.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Fazer </a:t>
            </a:r>
            <a:r>
              <a:rPr lang="pt-BR" sz="2400" b="1" dirty="0" smtClean="0"/>
              <a:t>perguntas</a:t>
            </a:r>
            <a:r>
              <a:rPr lang="pt-BR" sz="2400" dirty="0" smtClean="0"/>
              <a:t> sobre os objetos e seus relacionamentos.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SWI-Prolog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Open source.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Multiplataforma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Possui interface com as linguagens C e C++.</a:t>
            </a:r>
          </a:p>
          <a:p>
            <a:endParaRPr lang="pt-BR" sz="2400" dirty="0" smtClean="0"/>
          </a:p>
          <a:p>
            <a:r>
              <a:rPr lang="pt-BR" sz="2400" dirty="0" smtClean="0">
                <a:hlinkClick r:id="rId2"/>
              </a:rPr>
              <a:t>www.swi-prolog.org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SWI-Prolog - Interface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280299"/>
            <a:ext cx="4356524" cy="233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220" y="2280300"/>
            <a:ext cx="3246345" cy="287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Sentenças Prolog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Nomes de constantes e predicados </a:t>
            </a:r>
            <a:r>
              <a:rPr lang="pt-BR" sz="2000" dirty="0" smtClean="0"/>
              <a:t>iniciam sempre com letra </a:t>
            </a:r>
            <a:r>
              <a:rPr lang="pt-BR" sz="2000" b="1" dirty="0" smtClean="0"/>
              <a:t>minúscula</a:t>
            </a:r>
            <a:r>
              <a:rPr lang="pt-BR" sz="2000" dirty="0" smtClean="0"/>
              <a:t>. 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O </a:t>
            </a:r>
            <a:r>
              <a:rPr lang="pt-BR" sz="2000" b="1" dirty="0" smtClean="0"/>
              <a:t>predicado</a:t>
            </a:r>
            <a:r>
              <a:rPr lang="pt-BR" sz="2000" dirty="0" smtClean="0"/>
              <a:t> (relação unária, n-ária ou função) é escrito primeiro e os objetos relacionados são escritos depois entre parênteses.</a:t>
            </a:r>
          </a:p>
          <a:p>
            <a:endParaRPr lang="pt-BR" sz="2000" dirty="0" smtClean="0"/>
          </a:p>
          <a:p>
            <a:r>
              <a:rPr lang="pt-BR" sz="2000" b="1" dirty="0" smtClean="0"/>
              <a:t>Variáveis</a:t>
            </a:r>
            <a:r>
              <a:rPr lang="pt-BR" sz="2000" dirty="0" smtClean="0"/>
              <a:t> sempre começam por letra </a:t>
            </a:r>
            <a:r>
              <a:rPr lang="pt-BR" sz="2000" b="1" dirty="0" smtClean="0"/>
              <a:t>maiúscula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Toda sentença termina com ponto “.”</a:t>
            </a:r>
          </a:p>
          <a:p>
            <a:endParaRPr lang="pt-BR" sz="2000" dirty="0" smtClean="0"/>
          </a:p>
          <a:p>
            <a:r>
              <a:rPr lang="pt-BR" sz="2000" b="1" dirty="0" smtClean="0"/>
              <a:t>Exemplo: </a:t>
            </a:r>
            <a:r>
              <a:rPr lang="pt-BR" sz="2000" dirty="0" smtClean="0"/>
              <a:t>gosta(</a:t>
            </a:r>
            <a:r>
              <a:rPr lang="pt-BR" sz="2000" dirty="0" err="1" smtClean="0"/>
              <a:t>maria</a:t>
            </a:r>
            <a:r>
              <a:rPr lang="pt-BR" sz="2000" dirty="0" smtClean="0"/>
              <a:t>, </a:t>
            </a:r>
            <a:r>
              <a:rPr lang="pt-BR" sz="2000" dirty="0" err="1" smtClean="0"/>
              <a:t>jose</a:t>
            </a:r>
            <a:r>
              <a:rPr lang="pt-BR" sz="2000" dirty="0" smtClean="0"/>
              <a:t>).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Lógicos</a:t>
            </a:r>
            <a:endParaRPr lang="pt-B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75656" y="227687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Simbolo</a:t>
                      </a:r>
                      <a:endParaRPr lang="pt-BR" sz="1600" b="1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Conectivo</a:t>
                      </a:r>
                      <a:endParaRPr lang="pt-BR" sz="1600" b="1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Opração Lógica</a:t>
                      </a:r>
                      <a:endParaRPr lang="pt-BR" sz="1600" b="1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:-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IF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Implicação</a:t>
                      </a:r>
                      <a:endParaRPr lang="pt-BR" sz="1400" b="0" noProof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,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AND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Conjunção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;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OR</a:t>
                      </a:r>
                      <a:endParaRPr lang="pt-BR" sz="1400" b="0" noProof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Disjunção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not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NOT</a:t>
                      </a:r>
                      <a:endParaRPr lang="pt-BR" sz="1400" b="0" noProof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Negação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Relacionais</a:t>
            </a:r>
            <a:endParaRPr lang="pt-B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55776" y="2276872"/>
          <a:ext cx="4064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Operador</a:t>
                      </a:r>
                      <a:endParaRPr lang="pt-BR" sz="16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Significado</a:t>
                      </a:r>
                      <a:endParaRPr lang="pt-BR" sz="16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X = Y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Igual a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X \= Y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Não igual a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pt-BR" sz="1400" b="0" baseline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&lt; Y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Menor</a:t>
                      </a:r>
                      <a:r>
                        <a:rPr lang="pt-BR" sz="1400" b="0" baseline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que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baseline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 &gt; X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Maior que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baseline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 =&lt; X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Menor ou igual a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0" baseline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 =&gt; X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Maior ou igual a</a:t>
                      </a:r>
                      <a:endParaRPr lang="pt-BR" sz="1400" b="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12240</TotalTime>
  <Words>1133</Words>
  <Application>Microsoft Office PowerPoint</Application>
  <PresentationFormat>On-screen Show (4:3)</PresentationFormat>
  <Paragraphs>335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445TGp_tech_dark_ani</vt:lpstr>
      <vt:lpstr>INF 1771 – Inteligência Artificial</vt:lpstr>
      <vt:lpstr>Introdução</vt:lpstr>
      <vt:lpstr>Prolog x Outras Linguagens</vt:lpstr>
      <vt:lpstr>Programação em Prolog</vt:lpstr>
      <vt:lpstr>SWI-Prolog</vt:lpstr>
      <vt:lpstr>SWI-Prolog - Interface</vt:lpstr>
      <vt:lpstr>Sentenças Prolog</vt:lpstr>
      <vt:lpstr>Operadores Lógicos</vt:lpstr>
      <vt:lpstr>Operadores Relacionais</vt:lpstr>
      <vt:lpstr>Regras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Regras</vt:lpstr>
      <vt:lpstr>Definindo Relações por Regras</vt:lpstr>
      <vt:lpstr>Definindo Relações por Regras</vt:lpstr>
      <vt:lpstr>Definindo Relações por Regras</vt:lpstr>
      <vt:lpstr>Definindo Relações por Regras</vt:lpstr>
      <vt:lpstr>Definindo Relações por Regras</vt:lpstr>
      <vt:lpstr>Definindo Relações por Regras</vt:lpstr>
      <vt:lpstr>Interpretação Prolog</vt:lpstr>
      <vt:lpstr>Programas Prolog</vt:lpstr>
      <vt:lpstr>Regras Recursivas</vt:lpstr>
      <vt:lpstr>Programa Exemplo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Edirlei E. Soares de Lima</dc:creator>
  <cp:lastModifiedBy>Edirlei</cp:lastModifiedBy>
  <cp:revision>960</cp:revision>
  <dcterms:created xsi:type="dcterms:W3CDTF">2008-12-04T05:04:49Z</dcterms:created>
  <dcterms:modified xsi:type="dcterms:W3CDTF">2011-09-19T13:55:18Z</dcterms:modified>
</cp:coreProperties>
</file>