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3"/>
  </p:notesMasterIdLst>
  <p:sldIdLst>
    <p:sldId id="271" r:id="rId2"/>
    <p:sldId id="268" r:id="rId3"/>
    <p:sldId id="272" r:id="rId4"/>
    <p:sldId id="269" r:id="rId5"/>
    <p:sldId id="279" r:id="rId6"/>
    <p:sldId id="278" r:id="rId7"/>
    <p:sldId id="280" r:id="rId8"/>
    <p:sldId id="281" r:id="rId9"/>
    <p:sldId id="282" r:id="rId10"/>
    <p:sldId id="283" r:id="rId11"/>
    <p:sldId id="273" r:id="rId12"/>
    <p:sldId id="274" r:id="rId13"/>
    <p:sldId id="275" r:id="rId14"/>
    <p:sldId id="276" r:id="rId15"/>
    <p:sldId id="284" r:id="rId16"/>
    <p:sldId id="286" r:id="rId17"/>
    <p:sldId id="277" r:id="rId18"/>
    <p:sldId id="285" r:id="rId19"/>
    <p:sldId id="287" r:id="rId20"/>
    <p:sldId id="289" r:id="rId21"/>
    <p:sldId id="288" r:id="rId22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61A9"/>
    <a:srgbClr val="000000"/>
    <a:srgbClr val="FFCC00"/>
    <a:srgbClr val="FFFFFF"/>
    <a:srgbClr val="F8F8F8"/>
    <a:srgbClr val="777777"/>
    <a:srgbClr val="808080"/>
    <a:srgbClr val="969696"/>
    <a:srgbClr val="CDC8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3838" autoAdjust="0"/>
  </p:normalViewPr>
  <p:slideViewPr>
    <p:cSldViewPr>
      <p:cViewPr varScale="1">
        <p:scale>
          <a:sx n="105" d="100"/>
          <a:sy n="105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504" y="-90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2273A875-7D75-47D8-845F-B3FACB6F7174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48755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3A875-7D75-47D8-845F-B3FACB6F7174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4695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Rectangle 1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19400" y="914400"/>
            <a:ext cx="6097588" cy="1371600"/>
          </a:xfrm>
        </p:spPr>
        <p:txBody>
          <a:bodyPr/>
          <a:lstStyle>
            <a:lvl1pPr algn="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Clique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editar</a:t>
            </a:r>
            <a:r>
              <a:rPr lang="en-US" dirty="0"/>
              <a:t> o </a:t>
            </a:r>
            <a:r>
              <a:rPr lang="en-US" dirty="0" err="1"/>
              <a:t>estilo</a:t>
            </a:r>
            <a:r>
              <a:rPr lang="en-US" dirty="0"/>
              <a:t> do </a:t>
            </a:r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/>
              <a:t>mestre</a:t>
            </a:r>
            <a:endParaRPr lang="en-US" dirty="0"/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505200" y="2590800"/>
            <a:ext cx="5410200" cy="6096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solidFill>
                  <a:schemeClr val="bg2"/>
                </a:solidFill>
                <a:latin typeface="Arial" charset="0"/>
              </a:defRPr>
            </a:lvl1pPr>
          </a:lstStyle>
          <a:p>
            <a:r>
              <a:rPr lang="en-US" dirty="0"/>
              <a:t>Clique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editar</a:t>
            </a:r>
            <a:r>
              <a:rPr lang="en-US" dirty="0"/>
              <a:t> o </a:t>
            </a:r>
            <a:r>
              <a:rPr lang="en-US" dirty="0" err="1"/>
              <a:t>estilo</a:t>
            </a:r>
            <a:r>
              <a:rPr lang="en-US" dirty="0"/>
              <a:t> do </a:t>
            </a:r>
            <a:r>
              <a:rPr lang="en-US" dirty="0" err="1"/>
              <a:t>subtítulo</a:t>
            </a:r>
            <a:r>
              <a:rPr lang="en-US" dirty="0"/>
              <a:t> </a:t>
            </a:r>
            <a:r>
              <a:rPr lang="en-US" dirty="0" err="1"/>
              <a:t>mestre</a:t>
            </a: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64313"/>
            <a:ext cx="2133600" cy="2174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3048000" y="6553200"/>
            <a:ext cx="2743200" cy="2174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B1D3DE7-B54B-440F-9457-FC4D2C27E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xfrm>
            <a:off x="5791200" y="6477000"/>
            <a:ext cx="3124200" cy="3048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0075C-5D83-41E4-ACCD-BE744A465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55576" y="1628800"/>
            <a:ext cx="7560840" cy="4104456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>
                <a:solidFill>
                  <a:schemeClr val="bg2"/>
                </a:solidFill>
                <a:effectLst/>
              </a:defRPr>
            </a:lvl1pPr>
            <a:lvl2pPr>
              <a:buFontTx/>
              <a:buBlip>
                <a:blip r:embed="rId2"/>
              </a:buBlip>
              <a:defRPr>
                <a:solidFill>
                  <a:schemeClr val="bg2"/>
                </a:solidFill>
                <a:effectLst/>
              </a:defRPr>
            </a:lvl2pPr>
            <a:lvl3pPr>
              <a:buFontTx/>
              <a:buBlip>
                <a:blip r:embed="rId2"/>
              </a:buBlip>
              <a:defRPr>
                <a:solidFill>
                  <a:schemeClr val="bg2"/>
                </a:solidFill>
                <a:effectLst/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bg2"/>
                </a:solidFill>
                <a:effectLst/>
              </a:defRPr>
            </a:lvl4pPr>
            <a:lvl5pPr>
              <a:buFontTx/>
              <a:buBlip>
                <a:blip r:embed="rId2"/>
              </a:buBlip>
              <a:defRPr>
                <a:solidFill>
                  <a:schemeClr val="bg2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6" name="Line 140"/>
          <p:cNvSpPr>
            <a:spLocks noChangeShapeType="1"/>
          </p:cNvSpPr>
          <p:nvPr/>
        </p:nvSpPr>
        <p:spPr bwMode="auto">
          <a:xfrm>
            <a:off x="1752600" y="9906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400800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733800" y="6584950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FA2BF26D-74B1-4A1D-9D87-718D6F4AD3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48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905000" y="228600"/>
            <a:ext cx="6781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Clique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o </a:t>
            </a:r>
            <a:r>
              <a:rPr lang="en-US" dirty="0" err="1" smtClean="0"/>
              <a:t>estilo</a:t>
            </a:r>
            <a:r>
              <a:rPr lang="en-US" dirty="0" smtClean="0"/>
              <a:t> do </a:t>
            </a:r>
            <a:r>
              <a:rPr lang="en-US" dirty="0" err="1" smtClean="0"/>
              <a:t>título</a:t>
            </a:r>
            <a:r>
              <a:rPr lang="en-US" dirty="0" smtClean="0"/>
              <a:t> </a:t>
            </a:r>
            <a:r>
              <a:rPr lang="en-US" dirty="0" err="1" smtClean="0"/>
              <a:t>mestre</a:t>
            </a:r>
            <a:endParaRPr lang="en-US" dirty="0" smtClean="0"/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943600" y="6451600"/>
            <a:ext cx="2895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gray">
          <a:xfrm>
            <a:off x="514350" y="319088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chemeClr val="bg2"/>
                </a:solidFill>
                <a:latin typeface="Arial" charset="0"/>
              </a:rPr>
              <a:t>LOGO</a:t>
            </a:r>
          </a:p>
        </p:txBody>
      </p:sp>
      <p:pic>
        <p:nvPicPr>
          <p:cNvPr id="8202" name="Picture 10" descr="C:\Users\edirlei\Downloads\1UP Mushroom_256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8640"/>
            <a:ext cx="1008112" cy="1008112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71" r:id="rId1"/>
    <p:sldLayoutId id="2147483860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56" grpId="0" animBg="1"/>
      <p:bldP spid="34829" grpId="0"/>
      <p:bldP spid="34847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ay17a7mEIk" TargetMode="External"/><Relationship Id="rId2" Type="http://schemas.openxmlformats.org/officeDocument/2006/relationships/hyperlink" Target="http://www.youtube.com/watch?v=5Gpaf6NaUE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ilrKOovFpVc" TargetMode="External"/><Relationship Id="rId4" Type="http://schemas.openxmlformats.org/officeDocument/2006/relationships/hyperlink" Target="http://www.youtube.com/watch?v=gphA9u5nm5U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836712"/>
            <a:ext cx="8568952" cy="2078037"/>
          </a:xfrm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/>
              </a:rPr>
              <a:t>INF 1771 – Inteligência Artificial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312169"/>
            <a:ext cx="7128792" cy="476871"/>
          </a:xfrm>
          <a:effectLst/>
        </p:spPr>
        <p:txBody>
          <a:bodyPr/>
          <a:lstStyle/>
          <a:p>
            <a:pPr algn="ctr" eaLnBrk="1" hangingPunct="1">
              <a:defRPr/>
            </a:pPr>
            <a:r>
              <a:rPr lang="pt-BR" sz="2800" dirty="0" smtClean="0">
                <a:effectLst/>
              </a:rPr>
              <a:t>Aula 01 - Introdução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755650" y="5229225"/>
            <a:ext cx="50053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pt-BR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-36512" y="6120680"/>
            <a:ext cx="9108504" cy="7373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Arial" charset="0"/>
                <a:ea typeface="+mn-ea"/>
                <a:cs typeface="+mn-cs"/>
              </a:rPr>
              <a:t>Edirlei Soares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Arial" charset="0"/>
                <a:ea typeface="+mn-ea"/>
                <a:cs typeface="+mn-cs"/>
              </a:rPr>
              <a:t> de Lima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Arial" charset="0"/>
                <a:ea typeface="+mn-ea"/>
                <a:cs typeface="+mn-cs"/>
              </a:rPr>
              <a:t>&lt;</a:t>
            </a:r>
            <a:r>
              <a:rPr kumimoji="0" lang="pt-BR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Arial" charset="0"/>
                <a:ea typeface="+mn-ea"/>
                <a:cs typeface="+mn-cs"/>
              </a:rPr>
              <a:t>elima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Arial" charset="0"/>
                <a:ea typeface="+mn-ea"/>
                <a:cs typeface="+mn-cs"/>
              </a:rPr>
              <a:t>@</a:t>
            </a:r>
            <a:r>
              <a:rPr lang="pt-BR" sz="2400" kern="0" dirty="0" err="1" smtClean="0">
                <a:solidFill>
                  <a:sysClr val="windowText" lastClr="000000"/>
                </a:solidFill>
                <a:latin typeface="Arial" charset="0"/>
              </a:rPr>
              <a:t>inf.puc-rio.br&gt;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3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Sistemas que Agem Racionalmente</a:t>
            </a:r>
            <a:endParaRPr lang="pt-BR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dirty="0" smtClean="0"/>
              <a:t>A abordagem baseada em </a:t>
            </a:r>
            <a:r>
              <a:rPr lang="pt-BR" sz="2000" b="1" dirty="0" smtClean="0"/>
              <a:t>agentes racionais </a:t>
            </a:r>
          </a:p>
          <a:p>
            <a:endParaRPr lang="pt-BR" sz="2000" dirty="0" smtClean="0"/>
          </a:p>
          <a:p>
            <a:r>
              <a:rPr lang="pt-BR" sz="2000" dirty="0" smtClean="0"/>
              <a:t>Agente = Percepção + Ação</a:t>
            </a:r>
          </a:p>
          <a:p>
            <a:endParaRPr lang="pt-BR" sz="2000" dirty="0" smtClean="0"/>
          </a:p>
          <a:p>
            <a:pPr lvl="1"/>
            <a:r>
              <a:rPr lang="pt-BR" sz="1600" dirty="0" smtClean="0"/>
              <a:t> “Um agente racional é aquele que age para alcançar o melhor resultado ou, quando há incerteza, o melhor resultado esperado”.</a:t>
            </a:r>
          </a:p>
          <a:p>
            <a:endParaRPr lang="pt-BR" sz="2000" dirty="0" smtClean="0"/>
          </a:p>
          <a:p>
            <a:r>
              <a:rPr lang="pt-BR" sz="2000" dirty="0" smtClean="0"/>
              <a:t>Agentes são diferente de meros programas, pois operam sob controle autônomo, percebem seu ambiente, adaptam-se a mudanças e são capazes de assumir metas.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O Que é Inteligência Artificial?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475656" y="3933056"/>
            <a:ext cx="6048672" cy="0"/>
          </a:xfrm>
          <a:prstGeom prst="straightConnector1">
            <a:avLst/>
          </a:prstGeom>
          <a:solidFill>
            <a:schemeClr val="hlink"/>
          </a:solidFill>
          <a:ln w="28575" cap="flat" cmpd="sng" algn="ctr">
            <a:solidFill>
              <a:schemeClr val="bg2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4355976" y="2204864"/>
            <a:ext cx="0" cy="3456384"/>
          </a:xfrm>
          <a:prstGeom prst="straightConnector1">
            <a:avLst/>
          </a:prstGeom>
          <a:solidFill>
            <a:schemeClr val="hlink"/>
          </a:solidFill>
          <a:ln w="28575" cap="flat" cmpd="sng" algn="ctr">
            <a:solidFill>
              <a:schemeClr val="bg2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914518" y="1772816"/>
            <a:ext cx="28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  <a:latin typeface="+mn-lt"/>
              </a:rPr>
              <a:t>Pensamento/Raciocínio</a:t>
            </a:r>
            <a:endParaRPr lang="pt-BR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5888" y="5681464"/>
            <a:ext cx="20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  <a:latin typeface="+mn-lt"/>
              </a:rPr>
              <a:t>Comportamento</a:t>
            </a:r>
            <a:endParaRPr lang="pt-BR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6511" y="3451860"/>
            <a:ext cx="180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  <a:latin typeface="+mn-lt"/>
              </a:rPr>
              <a:t>Desempenho Similar a Humanos</a:t>
            </a:r>
            <a:endParaRPr lang="pt-BR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5532" y="3609890"/>
            <a:ext cx="18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  <a:latin typeface="+mn-lt"/>
              </a:rPr>
              <a:t>Desempenho Ideal</a:t>
            </a:r>
            <a:endParaRPr lang="pt-BR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5788" y="2924944"/>
            <a:ext cx="180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  <a:latin typeface="+mn-lt"/>
              </a:rPr>
              <a:t>Sistemas que pensam como humanos</a:t>
            </a:r>
            <a:endParaRPr lang="pt-BR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9992" y="292494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  <a:latin typeface="+mn-lt"/>
              </a:rPr>
              <a:t>Sistemas que pensam racionalmente</a:t>
            </a:r>
            <a:endParaRPr lang="pt-BR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5787" y="4014778"/>
            <a:ext cx="180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  <a:latin typeface="+mn-lt"/>
              </a:rPr>
              <a:t>Sistemas que agem como humanos</a:t>
            </a:r>
            <a:endParaRPr lang="pt-BR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6946" y="4014778"/>
            <a:ext cx="1958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  <a:latin typeface="+mn-lt"/>
              </a:rPr>
              <a:t>Sistemas que agem racionalmente</a:t>
            </a:r>
            <a:endParaRPr lang="pt-BR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4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História da Inteligência Artificial</a:t>
            </a:r>
            <a:endParaRPr lang="pt-B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b="1" dirty="0" smtClean="0"/>
              <a:t>Inicio dos anos 40 </a:t>
            </a:r>
            <a:r>
              <a:rPr lang="pt-BR" sz="2000" dirty="0" smtClean="0"/>
              <a:t>- Segunda Guerra Mundial.</a:t>
            </a:r>
          </a:p>
          <a:p>
            <a:pPr lvl="1"/>
            <a:r>
              <a:rPr lang="pt-BR" sz="1600" dirty="0" smtClean="0"/>
              <a:t>Criação dos primeiros computadores.</a:t>
            </a:r>
          </a:p>
          <a:p>
            <a:pPr lvl="1"/>
            <a:r>
              <a:rPr lang="pt-BR" sz="1600" dirty="0" smtClean="0"/>
              <a:t>Simulação de guerra.</a:t>
            </a:r>
          </a:p>
          <a:p>
            <a:pPr marL="457200" lvl="1" indent="0">
              <a:buNone/>
            </a:pPr>
            <a:endParaRPr lang="pt-BR" sz="1600" dirty="0" smtClean="0"/>
          </a:p>
          <a:p>
            <a:r>
              <a:rPr lang="pt-BR" sz="2000" b="1" dirty="0" smtClean="0"/>
              <a:t>1943</a:t>
            </a:r>
            <a:r>
              <a:rPr lang="pt-BR" sz="2000" dirty="0" smtClean="0"/>
              <a:t> - </a:t>
            </a:r>
            <a:r>
              <a:rPr lang="pt-BR" sz="2000" dirty="0" err="1"/>
              <a:t>McCulloch</a:t>
            </a:r>
            <a:r>
              <a:rPr lang="pt-BR" sz="2000" dirty="0"/>
              <a:t> e </a:t>
            </a:r>
            <a:r>
              <a:rPr lang="pt-BR" sz="2000" dirty="0" err="1"/>
              <a:t>Pitts</a:t>
            </a:r>
            <a:r>
              <a:rPr lang="pt-BR" sz="2000" dirty="0"/>
              <a:t> realizam os primeiros estudos para criar um modelo de neurônio artificial </a:t>
            </a:r>
            <a:r>
              <a:rPr lang="pt-BR" sz="2000" dirty="0" smtClean="0"/>
              <a:t>capaz </a:t>
            </a:r>
            <a:r>
              <a:rPr lang="pt-BR" sz="2000" dirty="0"/>
              <a:t>de resolver qualquer função </a:t>
            </a:r>
            <a:r>
              <a:rPr lang="pt-BR" sz="2000" dirty="0" smtClean="0"/>
              <a:t>computável.</a:t>
            </a:r>
          </a:p>
          <a:p>
            <a:pPr marL="0" indent="0">
              <a:buNone/>
            </a:pPr>
            <a:endParaRPr lang="pt-BR" sz="2000" dirty="0" smtClean="0"/>
          </a:p>
          <a:p>
            <a:r>
              <a:rPr lang="pt-BR" sz="2000" b="1" dirty="0" smtClean="0"/>
              <a:t>1956</a:t>
            </a:r>
            <a:r>
              <a:rPr lang="pt-BR" sz="2000" dirty="0"/>
              <a:t> </a:t>
            </a:r>
            <a:r>
              <a:rPr lang="pt-BR" sz="2000" dirty="0" smtClean="0"/>
              <a:t>- Criado </a:t>
            </a:r>
            <a:r>
              <a:rPr lang="pt-BR" sz="2000" dirty="0"/>
              <a:t>oficialmente o </a:t>
            </a:r>
            <a:r>
              <a:rPr lang="pt-BR" sz="2000" dirty="0" smtClean="0"/>
              <a:t>termo Inteligência </a:t>
            </a:r>
            <a:r>
              <a:rPr lang="pt-BR" sz="2000" dirty="0"/>
              <a:t>Artificial em </a:t>
            </a:r>
            <a:r>
              <a:rPr lang="pt-BR" sz="2000" dirty="0" smtClean="0"/>
              <a:t>um congresso </a:t>
            </a:r>
            <a:r>
              <a:rPr lang="pt-BR" sz="2000" dirty="0"/>
              <a:t>no </a:t>
            </a:r>
            <a:r>
              <a:rPr lang="pt-BR" sz="2000" dirty="0" err="1"/>
              <a:t>Dartmouth</a:t>
            </a:r>
            <a:r>
              <a:rPr lang="pt-BR" sz="2000" dirty="0"/>
              <a:t> </a:t>
            </a:r>
            <a:r>
              <a:rPr lang="pt-BR" sz="2000" dirty="0" err="1"/>
              <a:t>College</a:t>
            </a:r>
            <a:r>
              <a:rPr lang="pt-BR" sz="2000" dirty="0" smtClean="0"/>
              <a:t>.</a:t>
            </a:r>
          </a:p>
          <a:p>
            <a:pPr marL="0" indent="0">
              <a:buNone/>
            </a:pPr>
            <a:endParaRPr lang="pt-BR" sz="2000" dirty="0" smtClean="0"/>
          </a:p>
          <a:p>
            <a:r>
              <a:rPr lang="pt-BR" sz="2000" b="1" dirty="0" smtClean="0"/>
              <a:t>1956 - 1966 </a:t>
            </a:r>
            <a:r>
              <a:rPr lang="pt-BR" sz="2000" dirty="0" smtClean="0"/>
              <a:t>- </a:t>
            </a:r>
            <a:r>
              <a:rPr lang="pt-BR" sz="2000" dirty="0"/>
              <a:t>Época de </a:t>
            </a:r>
            <a:r>
              <a:rPr lang="pt-BR" sz="2000" dirty="0" smtClean="0"/>
              <a:t>sonhos</a:t>
            </a:r>
            <a:r>
              <a:rPr lang="pt-BR" sz="2000" dirty="0"/>
              <a:t>.</a:t>
            </a:r>
            <a:r>
              <a:rPr lang="pt-BR" sz="2000" dirty="0" smtClean="0"/>
              <a:t> </a:t>
            </a:r>
          </a:p>
          <a:p>
            <a:pPr lvl="1"/>
            <a:r>
              <a:rPr lang="pt-BR" sz="1600" dirty="0" smtClean="0"/>
              <a:t>General </a:t>
            </a:r>
            <a:r>
              <a:rPr lang="pt-BR" sz="1600" dirty="0" err="1" smtClean="0"/>
              <a:t>Problem</a:t>
            </a:r>
            <a:r>
              <a:rPr lang="pt-BR" sz="1600" dirty="0" smtClean="0"/>
              <a:t> Solver </a:t>
            </a:r>
            <a:r>
              <a:rPr lang="pt-BR" sz="1600" dirty="0"/>
              <a:t>(GPS</a:t>
            </a:r>
            <a:r>
              <a:rPr lang="pt-BR" sz="1600" dirty="0" smtClean="0"/>
              <a:t>).</a:t>
            </a:r>
          </a:p>
          <a:p>
            <a:pPr lvl="1"/>
            <a:r>
              <a:rPr lang="pt-BR" sz="1600" dirty="0" err="1" smtClean="0"/>
              <a:t>Lisp</a:t>
            </a:r>
            <a:r>
              <a:rPr lang="pt-BR" sz="1600" dirty="0" smtClean="0"/>
              <a:t>.</a:t>
            </a:r>
          </a:p>
          <a:p>
            <a:pPr lvl="1"/>
            <a:r>
              <a:rPr lang="pt-BR" sz="1600" dirty="0" smtClean="0"/>
              <a:t>...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30302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História da Inteligência Artificial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b="1" dirty="0" smtClean="0"/>
              <a:t>1966 - 1974 </a:t>
            </a:r>
            <a:r>
              <a:rPr lang="pt-BR" sz="2000" dirty="0" smtClean="0"/>
              <a:t>- Uma </a:t>
            </a:r>
            <a:r>
              <a:rPr lang="pt-BR" sz="2000" dirty="0"/>
              <a:t>dose de </a:t>
            </a:r>
            <a:r>
              <a:rPr lang="pt-BR" sz="2000" dirty="0" smtClean="0"/>
              <a:t>realidade.</a:t>
            </a:r>
          </a:p>
          <a:p>
            <a:pPr lvl="1"/>
            <a:r>
              <a:rPr lang="pt-BR" sz="1600" dirty="0"/>
              <a:t>Livro de </a:t>
            </a:r>
            <a:r>
              <a:rPr lang="pt-BR" sz="1600" dirty="0" err="1"/>
              <a:t>Minsky</a:t>
            </a:r>
            <a:r>
              <a:rPr lang="pt-BR" sz="1600" dirty="0"/>
              <a:t> e </a:t>
            </a:r>
            <a:r>
              <a:rPr lang="pt-BR" sz="1600" dirty="0" err="1"/>
              <a:t>Papert</a:t>
            </a:r>
            <a:r>
              <a:rPr lang="pt-BR" sz="1600" dirty="0"/>
              <a:t> (1969) critica </a:t>
            </a:r>
            <a:r>
              <a:rPr lang="pt-BR" sz="1600" dirty="0" err="1"/>
              <a:t>perceptrons</a:t>
            </a:r>
            <a:r>
              <a:rPr lang="pt-BR" sz="1600" dirty="0"/>
              <a:t> e paralisa investimentos em redes </a:t>
            </a:r>
            <a:r>
              <a:rPr lang="pt-BR" sz="1600" dirty="0" smtClean="0"/>
              <a:t>neurais </a:t>
            </a:r>
            <a:r>
              <a:rPr lang="pt-BR" sz="1600" dirty="0"/>
              <a:t>por quase 20 anos (tema volta em 1986</a:t>
            </a:r>
            <a:r>
              <a:rPr lang="pt-BR" sz="1600" dirty="0" smtClean="0"/>
              <a:t>).</a:t>
            </a:r>
          </a:p>
          <a:p>
            <a:pPr lvl="1"/>
            <a:r>
              <a:rPr lang="pt-BR" sz="1600" dirty="0" smtClean="0"/>
              <a:t>Problema da complexidade computacional do algoritmos.</a:t>
            </a:r>
          </a:p>
          <a:p>
            <a:pPr marL="457200" lvl="1" indent="0">
              <a:buNone/>
            </a:pPr>
            <a:endParaRPr lang="pt-BR" sz="1600" dirty="0" smtClean="0"/>
          </a:p>
          <a:p>
            <a:r>
              <a:rPr lang="pt-BR" sz="2000" b="1" dirty="0" smtClean="0"/>
              <a:t>1969 - 1979 </a:t>
            </a:r>
            <a:r>
              <a:rPr lang="pt-BR" sz="2000" dirty="0" smtClean="0"/>
              <a:t>- Sistemas </a:t>
            </a:r>
            <a:r>
              <a:rPr lang="pt-BR" sz="2000" dirty="0"/>
              <a:t>baseados em </a:t>
            </a:r>
            <a:r>
              <a:rPr lang="pt-BR" sz="2000" dirty="0" smtClean="0"/>
              <a:t>Conhecimento</a:t>
            </a:r>
          </a:p>
          <a:p>
            <a:pPr lvl="1"/>
            <a:r>
              <a:rPr lang="pt-BR" sz="1600" dirty="0" smtClean="0"/>
              <a:t>Grande evolução da Inteligência </a:t>
            </a:r>
            <a:r>
              <a:rPr lang="pt-BR" sz="1600" dirty="0"/>
              <a:t>Artificial </a:t>
            </a:r>
            <a:r>
              <a:rPr lang="pt-BR" sz="1600" dirty="0" smtClean="0"/>
              <a:t>Simbólica.</a:t>
            </a:r>
          </a:p>
          <a:p>
            <a:pPr lvl="1"/>
            <a:r>
              <a:rPr lang="pt-BR" sz="1600" dirty="0" smtClean="0"/>
              <a:t>Desenvolvimento de sistemas especialistas.</a:t>
            </a:r>
          </a:p>
          <a:p>
            <a:pPr lvl="1"/>
            <a:r>
              <a:rPr lang="pt-BR" sz="1600" dirty="0" smtClean="0"/>
              <a:t>Prolog.</a:t>
            </a:r>
          </a:p>
          <a:p>
            <a:pPr lvl="1"/>
            <a:endParaRPr lang="pt-BR" sz="1600" dirty="0"/>
          </a:p>
          <a:p>
            <a:r>
              <a:rPr lang="pt-BR" sz="2000" b="1" dirty="0" smtClean="0"/>
              <a:t>1980 - 1988 </a:t>
            </a:r>
            <a:r>
              <a:rPr lang="pt-BR" sz="2000" dirty="0" smtClean="0"/>
              <a:t>- Inteligência Artificial na Indústria</a:t>
            </a:r>
          </a:p>
          <a:p>
            <a:pPr lvl="1"/>
            <a:r>
              <a:rPr lang="en-US" sz="1600" dirty="0" err="1"/>
              <a:t>Sistema</a:t>
            </a:r>
            <a:r>
              <a:rPr lang="en-US" sz="1600" dirty="0"/>
              <a:t> </a:t>
            </a:r>
            <a:r>
              <a:rPr lang="en-US" sz="1600" dirty="0" err="1" smtClean="0"/>
              <a:t>especialista</a:t>
            </a:r>
            <a:r>
              <a:rPr lang="en-US" sz="1600" dirty="0" smtClean="0"/>
              <a:t>.</a:t>
            </a:r>
          </a:p>
          <a:p>
            <a:pPr lvl="1"/>
            <a:r>
              <a:rPr lang="pt-BR" sz="1600" dirty="0" err="1"/>
              <a:t>Resssurgem</a:t>
            </a:r>
            <a:r>
              <a:rPr lang="pt-BR" sz="1600" dirty="0"/>
              <a:t> redes </a:t>
            </a:r>
            <a:r>
              <a:rPr lang="pt-BR" sz="1600" dirty="0" smtClean="0"/>
              <a:t>neurais.</a:t>
            </a:r>
            <a:endParaRPr lang="pt-BR" sz="1600" dirty="0"/>
          </a:p>
          <a:p>
            <a:pPr lvl="1"/>
            <a:r>
              <a:rPr lang="pt-BR" sz="1600" dirty="0" smtClean="0"/>
              <a:t>Lógica </a:t>
            </a:r>
            <a:r>
              <a:rPr lang="pt-BR" sz="1600" dirty="0" err="1" smtClean="0"/>
              <a:t>Fuzzy</a:t>
            </a:r>
            <a:r>
              <a:rPr lang="pt-BR" sz="1600" dirty="0" smtClean="0"/>
              <a:t>.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5696" y="5255468"/>
            <a:ext cx="25908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07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História da Inteligência Artificial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b="1" dirty="0" smtClean="0"/>
              <a:t>Inicio dos anos 90: </a:t>
            </a:r>
          </a:p>
          <a:p>
            <a:pPr lvl="1"/>
            <a:r>
              <a:rPr lang="pt-BR" sz="1600" dirty="0" smtClean="0"/>
              <a:t>Sistemas </a:t>
            </a:r>
            <a:r>
              <a:rPr lang="pt-BR" sz="1600" dirty="0"/>
              <a:t>Especialistas </a:t>
            </a:r>
            <a:r>
              <a:rPr lang="pt-BR" sz="1600" dirty="0" smtClean="0"/>
              <a:t>com alto </a:t>
            </a:r>
            <a:r>
              <a:rPr lang="pt-BR" sz="1600" dirty="0"/>
              <a:t>custo de manutenção. Erro foi </a:t>
            </a:r>
            <a:r>
              <a:rPr lang="pt-BR" sz="1600" dirty="0" smtClean="0"/>
              <a:t>não </a:t>
            </a:r>
            <a:r>
              <a:rPr lang="pt-BR" sz="1600" dirty="0"/>
              <a:t>ver que o objetivo deve ser Auxiliar, ao invés de Automatizar</a:t>
            </a:r>
            <a:r>
              <a:rPr lang="pt-BR" sz="1600" dirty="0" smtClean="0"/>
              <a:t>.</a:t>
            </a:r>
          </a:p>
          <a:p>
            <a:pPr lvl="1"/>
            <a:r>
              <a:rPr lang="pt-BR" sz="1600" dirty="0" smtClean="0"/>
              <a:t>Grandes avanços em todas as áreas da inteligência artificial​​, com manifestações significativas na aprendizagem de máquina, planejamento </a:t>
            </a:r>
            <a:r>
              <a:rPr lang="pt-BR" sz="1600" dirty="0" err="1" smtClean="0"/>
              <a:t>multi-agente</a:t>
            </a:r>
            <a:r>
              <a:rPr lang="pt-BR" sz="1600" dirty="0" smtClean="0"/>
              <a:t>, raciocínio com incerteza, mineração de dados, entre outros tópicos.</a:t>
            </a:r>
          </a:p>
          <a:p>
            <a:pPr lvl="1"/>
            <a:endParaRPr lang="pt-BR" sz="1600" dirty="0" smtClean="0"/>
          </a:p>
          <a:p>
            <a:r>
              <a:rPr lang="pt-BR" sz="2000" b="1" dirty="0" smtClean="0"/>
              <a:t>1997</a:t>
            </a:r>
            <a:r>
              <a:rPr lang="pt-BR" sz="2000" dirty="0" smtClean="0"/>
              <a:t> - </a:t>
            </a:r>
            <a:r>
              <a:rPr lang="pt-BR" sz="2000" dirty="0" err="1" smtClean="0"/>
              <a:t>Deep</a:t>
            </a:r>
            <a:r>
              <a:rPr lang="pt-BR" sz="2000" dirty="0" smtClean="0"/>
              <a:t> </a:t>
            </a:r>
            <a:r>
              <a:rPr lang="pt-BR" sz="2000" dirty="0" err="1" smtClean="0"/>
              <a:t>Blue</a:t>
            </a:r>
            <a:r>
              <a:rPr lang="pt-BR" sz="2000" dirty="0" smtClean="0"/>
              <a:t> (IBM) derrota o campeão mundial de xadrez (</a:t>
            </a:r>
            <a:r>
              <a:rPr lang="pt-BR" sz="2000" dirty="0" err="1" smtClean="0"/>
              <a:t>Garry</a:t>
            </a:r>
            <a:r>
              <a:rPr lang="pt-BR" sz="2000" dirty="0" smtClean="0"/>
              <a:t> </a:t>
            </a:r>
            <a:r>
              <a:rPr lang="pt-BR" sz="2000" dirty="0" err="1" smtClean="0"/>
              <a:t>Kasparov</a:t>
            </a:r>
            <a:r>
              <a:rPr lang="pt-BR" sz="2000" dirty="0" smtClean="0"/>
              <a:t>).</a:t>
            </a:r>
          </a:p>
          <a:p>
            <a:pPr lvl="1"/>
            <a:r>
              <a:rPr lang="pt-BR" sz="1600" dirty="0" smtClean="0"/>
              <a:t>Algoritmos de busca, computadores de alta velocidade e hardware desenvolvido especificamente para xadrez.</a:t>
            </a:r>
          </a:p>
          <a:p>
            <a:pPr lvl="1"/>
            <a:endParaRPr lang="pt-BR" sz="1600" dirty="0" smtClean="0"/>
          </a:p>
          <a:p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3431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História da Inteligência Artificial</a:t>
            </a:r>
            <a:endParaRPr lang="pt-B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b="1" dirty="0" smtClean="0"/>
              <a:t>2011</a:t>
            </a:r>
            <a:r>
              <a:rPr lang="pt-BR" sz="2000" dirty="0" smtClean="0"/>
              <a:t> – Watson (IBM) derrota os dois maiores jogadores de </a:t>
            </a:r>
            <a:r>
              <a:rPr lang="pt-BR" sz="2000" dirty="0" err="1" smtClean="0"/>
              <a:t>Jeopardy</a:t>
            </a:r>
            <a:r>
              <a:rPr lang="pt-BR" sz="2000" dirty="0" smtClean="0"/>
              <a:t> (Brad </a:t>
            </a:r>
            <a:r>
              <a:rPr lang="pt-BR" sz="2000" dirty="0" err="1" smtClean="0"/>
              <a:t>Rutter</a:t>
            </a:r>
            <a:r>
              <a:rPr lang="pt-BR" sz="2000" dirty="0" smtClean="0"/>
              <a:t> e Ken </a:t>
            </a:r>
            <a:r>
              <a:rPr lang="pt-BR" sz="2000" dirty="0" err="1" smtClean="0"/>
              <a:t>Jennings</a:t>
            </a:r>
            <a:r>
              <a:rPr lang="pt-BR" sz="2000" dirty="0" smtClean="0"/>
              <a:t>).</a:t>
            </a:r>
          </a:p>
          <a:p>
            <a:pPr lvl="1"/>
            <a:r>
              <a:rPr lang="pt-PT" sz="1600" dirty="0" smtClean="0"/>
              <a:t>Baseado em tecnicas avançadas de Processamento de Linguagem Natural, Recuperação de Informação, Representação de Conhecimento, Raciocínio e Aprendizado de Máquina</a:t>
            </a:r>
            <a:r>
              <a:rPr lang="pt-BR" sz="1600" dirty="0" smtClean="0"/>
              <a:t>.</a:t>
            </a:r>
          </a:p>
          <a:p>
            <a:pPr lvl="1"/>
            <a:endParaRPr lang="pt-BR" sz="1600" dirty="0" smtClean="0"/>
          </a:p>
          <a:p>
            <a:pPr lvl="1"/>
            <a:r>
              <a:rPr lang="pt-BR" sz="1600" dirty="0" smtClean="0"/>
              <a:t>Processamento paralelo massivo.</a:t>
            </a:r>
          </a:p>
          <a:p>
            <a:pPr lvl="2"/>
            <a:r>
              <a:rPr lang="pt-BR" sz="1200" dirty="0" smtClean="0"/>
              <a:t>90 clusters com um total de 2880 servidores com processadores de 3.5 GHz (8 núcleos e 4 threads por núcleo). 16 </a:t>
            </a:r>
            <a:r>
              <a:rPr lang="pt-BR" sz="1200" dirty="0" err="1" smtClean="0"/>
              <a:t>Terabytes</a:t>
            </a:r>
            <a:r>
              <a:rPr lang="pt-BR" sz="1200" dirty="0" smtClean="0"/>
              <a:t> de memória RAM.</a:t>
            </a:r>
          </a:p>
          <a:p>
            <a:endParaRPr lang="pt-BR" sz="2000" dirty="0" smtClean="0"/>
          </a:p>
          <a:p>
            <a:r>
              <a:rPr lang="pt-BR" sz="2000" dirty="0" smtClean="0"/>
              <a:t>Documentário:</a:t>
            </a:r>
          </a:p>
          <a:p>
            <a:pPr lvl="1"/>
            <a:r>
              <a:rPr lang="pt-BR" sz="1600" dirty="0" smtClean="0"/>
              <a:t>Parte 1: </a:t>
            </a:r>
            <a:r>
              <a:rPr lang="pt-BR" sz="1600" dirty="0" smtClean="0">
                <a:hlinkClick r:id="rId2"/>
              </a:rPr>
              <a:t>http://www.youtube.com/watch?v=5Gpaf6NaUEw</a:t>
            </a:r>
            <a:r>
              <a:rPr lang="pt-BR" sz="1600" dirty="0" smtClean="0"/>
              <a:t>  </a:t>
            </a:r>
          </a:p>
          <a:p>
            <a:pPr lvl="1"/>
            <a:r>
              <a:rPr lang="pt-BR" sz="1600" dirty="0" smtClean="0"/>
              <a:t>Parte 2: </a:t>
            </a:r>
            <a:r>
              <a:rPr lang="pt-BR" sz="1600" dirty="0" smtClean="0">
                <a:hlinkClick r:id="rId3"/>
              </a:rPr>
              <a:t>http://www.youtube.com/watch?v=6ay17a7mEIk</a:t>
            </a:r>
            <a:r>
              <a:rPr lang="pt-BR" sz="1600" dirty="0" smtClean="0"/>
              <a:t>   </a:t>
            </a:r>
          </a:p>
          <a:p>
            <a:pPr lvl="1"/>
            <a:r>
              <a:rPr lang="pt-BR" sz="1600" dirty="0" smtClean="0"/>
              <a:t>Parte 3: </a:t>
            </a:r>
            <a:r>
              <a:rPr lang="pt-BR" sz="1600" dirty="0" smtClean="0">
                <a:hlinkClick r:id="rId4"/>
              </a:rPr>
              <a:t>http://www.youtube.com/watch?v=gphA9u5nm5U</a:t>
            </a:r>
            <a:r>
              <a:rPr lang="pt-BR" sz="1600" dirty="0" smtClean="0"/>
              <a:t>   </a:t>
            </a:r>
          </a:p>
          <a:p>
            <a:pPr lvl="1"/>
            <a:r>
              <a:rPr lang="pt-BR" sz="1600" dirty="0" smtClean="0"/>
              <a:t>Parte 4: </a:t>
            </a:r>
            <a:r>
              <a:rPr lang="pt-BR" sz="1600" dirty="0" smtClean="0">
                <a:hlinkClick r:id="rId5"/>
              </a:rPr>
              <a:t>http://www.youtube.com/watch?v=</a:t>
            </a:r>
            <a:r>
              <a:rPr lang="pt-BR" sz="1600" dirty="0" err="1" smtClean="0">
                <a:hlinkClick r:id="rId5"/>
              </a:rPr>
              <a:t>ilrKOovFpVc</a:t>
            </a:r>
            <a:r>
              <a:rPr lang="pt-BR" sz="1600" dirty="0" smtClean="0"/>
              <a:t>   </a:t>
            </a:r>
          </a:p>
          <a:p>
            <a:pPr lvl="1"/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700" dirty="0" smtClean="0"/>
              <a:t>Abordagens para Inteligência Artificial</a:t>
            </a:r>
            <a:endParaRPr lang="pt-BR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b="1" dirty="0" smtClean="0"/>
              <a:t>Abordagem Simbólica</a:t>
            </a:r>
          </a:p>
          <a:p>
            <a:pPr lvl="1"/>
            <a:r>
              <a:rPr lang="pt-BR" sz="2000" dirty="0" smtClean="0"/>
              <a:t>Também conhecida como abordagem clássica.</a:t>
            </a:r>
          </a:p>
          <a:p>
            <a:endParaRPr lang="pt-BR" sz="2400" b="1" dirty="0" smtClean="0"/>
          </a:p>
          <a:p>
            <a:endParaRPr lang="pt-BR" sz="2400" b="1" dirty="0" smtClean="0"/>
          </a:p>
          <a:p>
            <a:pPr>
              <a:buNone/>
            </a:pPr>
            <a:endParaRPr lang="pt-BR" sz="2400" b="1" dirty="0" smtClean="0"/>
          </a:p>
          <a:p>
            <a:r>
              <a:rPr lang="pt-BR" sz="2400" b="1" dirty="0" smtClean="0"/>
              <a:t>Abordagem Não-Simbólica</a:t>
            </a:r>
          </a:p>
          <a:p>
            <a:pPr lvl="1"/>
            <a:r>
              <a:rPr lang="pt-BR" sz="2000" dirty="0" smtClean="0"/>
              <a:t>Também conhecida como abordagem moderna.</a:t>
            </a:r>
            <a:endParaRPr lang="pt-BR" sz="2000" b="1" dirty="0" smtClean="0"/>
          </a:p>
          <a:p>
            <a:endParaRPr lang="pt-BR" b="1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700" dirty="0" smtClean="0"/>
              <a:t>Abordagens para Inteligência Artificial</a:t>
            </a:r>
            <a:endParaRPr lang="pt-BR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b="1" dirty="0" smtClean="0"/>
              <a:t>Abordagem Simbólica:</a:t>
            </a:r>
          </a:p>
          <a:p>
            <a:pPr lvl="1"/>
            <a:endParaRPr lang="pt-BR" sz="1800" dirty="0" smtClean="0"/>
          </a:p>
          <a:p>
            <a:pPr lvl="1"/>
            <a:r>
              <a:rPr lang="pt-BR" sz="1800" dirty="0" smtClean="0"/>
              <a:t>Representa o conhecimento por sentenças declarativas.</a:t>
            </a:r>
          </a:p>
          <a:p>
            <a:pPr lvl="1"/>
            <a:r>
              <a:rPr lang="pt-BR" sz="1800" dirty="0" smtClean="0"/>
              <a:t>Deduz </a:t>
            </a:r>
            <a:r>
              <a:rPr lang="pt-BR" sz="1800" dirty="0" err="1" smtClean="0"/>
              <a:t>consequências</a:t>
            </a:r>
            <a:r>
              <a:rPr lang="pt-BR" sz="1800" dirty="0" smtClean="0"/>
              <a:t> por métodos de raciocínio lógico.</a:t>
            </a:r>
          </a:p>
          <a:p>
            <a:endParaRPr lang="pt-BR" sz="2400" dirty="0" smtClean="0"/>
          </a:p>
          <a:p>
            <a:pPr lvl="1"/>
            <a:r>
              <a:rPr lang="pt-BR" sz="1800" dirty="0" smtClean="0"/>
              <a:t>Exemplo:</a:t>
            </a:r>
          </a:p>
          <a:p>
            <a:pPr lvl="2"/>
            <a:r>
              <a:rPr lang="pt-BR" sz="1400" dirty="0" smtClean="0"/>
              <a:t>∀x∀y  irmão(x, y) ⇒ parente(x, y)</a:t>
            </a:r>
          </a:p>
          <a:p>
            <a:pPr lvl="2"/>
            <a:r>
              <a:rPr lang="pt-BR" sz="1400" dirty="0" smtClean="0"/>
              <a:t>∀x∀y∀z  pai(z, x) ∧ pai(z, y) ⇒ irmão(x, y)</a:t>
            </a:r>
          </a:p>
          <a:p>
            <a:pPr lvl="2"/>
            <a:endParaRPr lang="pt-BR" sz="1400" dirty="0" smtClean="0"/>
          </a:p>
          <a:p>
            <a:pPr lvl="2"/>
            <a:r>
              <a:rPr lang="pt-BR" sz="1400" dirty="0" smtClean="0"/>
              <a:t>pai(</a:t>
            </a:r>
            <a:r>
              <a:rPr lang="pt-BR" sz="1400" dirty="0" err="1" smtClean="0"/>
              <a:t>joão</a:t>
            </a:r>
            <a:r>
              <a:rPr lang="pt-BR" sz="1400" dirty="0" smtClean="0"/>
              <a:t>, </a:t>
            </a:r>
            <a:r>
              <a:rPr lang="pt-BR" sz="1400" dirty="0" err="1" smtClean="0"/>
              <a:t>maria</a:t>
            </a:r>
            <a:r>
              <a:rPr lang="pt-BR" sz="1400" dirty="0" smtClean="0"/>
              <a:t>).</a:t>
            </a:r>
          </a:p>
          <a:p>
            <a:pPr lvl="2"/>
            <a:r>
              <a:rPr lang="pt-BR" sz="1400" dirty="0" smtClean="0"/>
              <a:t>pai(</a:t>
            </a:r>
            <a:r>
              <a:rPr lang="pt-BR" sz="1400" dirty="0" err="1" smtClean="0"/>
              <a:t>joão</a:t>
            </a:r>
            <a:r>
              <a:rPr lang="pt-BR" sz="1400" dirty="0" smtClean="0"/>
              <a:t>, </a:t>
            </a:r>
            <a:r>
              <a:rPr lang="pt-BR" sz="1400" dirty="0" err="1" smtClean="0"/>
              <a:t>eduardo</a:t>
            </a:r>
            <a:r>
              <a:rPr lang="pt-BR" sz="1400" dirty="0" smtClean="0"/>
              <a:t>).</a:t>
            </a:r>
          </a:p>
          <a:p>
            <a:pPr lvl="2"/>
            <a:endParaRPr lang="pt-BR" sz="1400" dirty="0" smtClean="0"/>
          </a:p>
          <a:p>
            <a:pPr lvl="1"/>
            <a:r>
              <a:rPr lang="pt-BR" sz="1800" dirty="0" smtClean="0"/>
              <a:t>É necessário:</a:t>
            </a:r>
          </a:p>
          <a:p>
            <a:pPr lvl="2"/>
            <a:r>
              <a:rPr lang="pt-BR" sz="1400" dirty="0" smtClean="0"/>
              <a:t>Identificar o conhecimento do domínio (modelo do problema).</a:t>
            </a:r>
          </a:p>
          <a:p>
            <a:pPr lvl="2"/>
            <a:r>
              <a:rPr lang="pt-BR" sz="1400" dirty="0" smtClean="0"/>
              <a:t>Representá-lo utilizando uma linguagem formal de representação.</a:t>
            </a:r>
          </a:p>
          <a:p>
            <a:pPr lvl="2"/>
            <a:r>
              <a:rPr lang="pt-BR" sz="1400" dirty="0" smtClean="0"/>
              <a:t>Implementar um mecanismo de inferência para utilizar esse conhecimento.</a:t>
            </a:r>
            <a:endParaRPr lang="pt-BR" sz="1400" dirty="0"/>
          </a:p>
        </p:txBody>
      </p:sp>
      <p:sp>
        <p:nvSpPr>
          <p:cNvPr id="4" name="Rectangle 3"/>
          <p:cNvSpPr/>
          <p:nvPr/>
        </p:nvSpPr>
        <p:spPr>
          <a:xfrm>
            <a:off x="4981186" y="4674622"/>
            <a:ext cx="3344184" cy="338554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chemeClr val="bg2"/>
                </a:solidFill>
                <a:latin typeface="+mn-lt"/>
              </a:rPr>
              <a:t>Maria e Eduardo são parentes.</a:t>
            </a:r>
            <a:endParaRPr lang="pt-BR" sz="1600" dirty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707904" y="4836328"/>
            <a:ext cx="1224136" cy="1588"/>
          </a:xfrm>
          <a:prstGeom prst="straightConnector1">
            <a:avLst/>
          </a:prstGeom>
          <a:solidFill>
            <a:schemeClr val="hlink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700" dirty="0" smtClean="0"/>
              <a:t>Abordagens para Inteligência Artificial</a:t>
            </a:r>
            <a:endParaRPr lang="pt-BR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b="1" dirty="0" smtClean="0"/>
              <a:t>Abordagem Não-Simbólica: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Na abordagem Não-Simbólica, o conhecimento não é representado explicitamente por meio de símbolos, e sim, construído a partir de um processo de aprendizado, adaptação ou inferência.</a:t>
            </a:r>
          </a:p>
          <a:p>
            <a:endParaRPr lang="pt-BR" sz="2400" dirty="0" smtClean="0"/>
          </a:p>
          <a:p>
            <a:pPr lvl="1"/>
            <a:r>
              <a:rPr lang="pt-BR" sz="2000" dirty="0" smtClean="0"/>
              <a:t>Exemplos: </a:t>
            </a:r>
          </a:p>
          <a:p>
            <a:pPr lvl="2"/>
            <a:r>
              <a:rPr lang="pt-BR" sz="1600" dirty="0" smtClean="0"/>
              <a:t>Redes Neurais Artificiais, Computação Evolutiva, Sistemas Nebulosos...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Aplicações de Inteligência Artificial</a:t>
            </a:r>
            <a:endParaRPr lang="pt-BR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Robótica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260313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72816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47675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581128"/>
            <a:ext cx="298749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O Que é Inteligência Artificial?</a:t>
            </a:r>
            <a:endParaRPr lang="pt-B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b="1" dirty="0"/>
              <a:t>[Winston, </a:t>
            </a:r>
            <a:r>
              <a:rPr lang="pt-BR" sz="2000" b="1" dirty="0" smtClean="0"/>
              <a:t>1984]:</a:t>
            </a:r>
            <a:endParaRPr lang="pt-BR" sz="2000" b="1" dirty="0"/>
          </a:p>
          <a:p>
            <a:pPr lvl="1"/>
            <a:r>
              <a:rPr lang="pt-BR" sz="1800" dirty="0"/>
              <a:t>"</a:t>
            </a:r>
            <a:r>
              <a:rPr lang="pt-BR" sz="1800" i="1" dirty="0"/>
              <a:t>Inteligência artificial é o estudo das </a:t>
            </a:r>
            <a:r>
              <a:rPr lang="pt-BR" sz="1800" i="1" dirty="0" smtClean="0"/>
              <a:t>ideias </a:t>
            </a:r>
            <a:r>
              <a:rPr lang="pt-BR" sz="1800" i="1" dirty="0"/>
              <a:t>que permitem aos computadores serem </a:t>
            </a:r>
            <a:r>
              <a:rPr lang="pt-BR" sz="1800" i="1" dirty="0" smtClean="0"/>
              <a:t>inteligentes</a:t>
            </a:r>
            <a:r>
              <a:rPr lang="pt-BR" sz="1800" dirty="0" smtClean="0"/>
              <a:t>"</a:t>
            </a:r>
            <a:endParaRPr lang="pt-BR" sz="1800" dirty="0"/>
          </a:p>
          <a:p>
            <a:pPr marL="0" indent="0">
              <a:buNone/>
            </a:pPr>
            <a:endParaRPr lang="pt-BR" sz="2000" dirty="0"/>
          </a:p>
          <a:p>
            <a:r>
              <a:rPr lang="pt-BR" sz="2000" b="1" dirty="0" smtClean="0"/>
              <a:t>[</a:t>
            </a:r>
            <a:r>
              <a:rPr lang="pt-BR" sz="2000" b="1" dirty="0" err="1" smtClean="0"/>
              <a:t>Schalkoff</a:t>
            </a:r>
            <a:r>
              <a:rPr lang="pt-BR" sz="2000" b="1" dirty="0" smtClean="0"/>
              <a:t>, 1990]:</a:t>
            </a:r>
            <a:endParaRPr lang="pt-BR" sz="2000" b="1" dirty="0"/>
          </a:p>
          <a:p>
            <a:pPr lvl="1"/>
            <a:r>
              <a:rPr lang="pt-BR" sz="1800" dirty="0" smtClean="0"/>
              <a:t>“</a:t>
            </a:r>
            <a:r>
              <a:rPr lang="pt-BR" sz="1800" i="1" dirty="0" smtClean="0"/>
              <a:t>É </a:t>
            </a:r>
            <a:r>
              <a:rPr lang="pt-BR" sz="1800" i="1" dirty="0"/>
              <a:t>o campo de estudo que tenta explicar e </a:t>
            </a:r>
            <a:r>
              <a:rPr lang="pt-BR" sz="1800" i="1" dirty="0" smtClean="0"/>
              <a:t>simular o </a:t>
            </a:r>
            <a:r>
              <a:rPr lang="pt-BR" sz="1800" i="1" dirty="0"/>
              <a:t>comportamento inteligente em termos de processos </a:t>
            </a:r>
            <a:r>
              <a:rPr lang="pt-BR" sz="1800" i="1" dirty="0" smtClean="0"/>
              <a:t>computacionais”</a:t>
            </a:r>
          </a:p>
          <a:p>
            <a:pPr lvl="1"/>
            <a:endParaRPr lang="pt-BR" sz="1800" dirty="0"/>
          </a:p>
          <a:p>
            <a:r>
              <a:rPr lang="pt-BR" sz="2000" b="1" dirty="0" smtClean="0"/>
              <a:t>[</a:t>
            </a:r>
            <a:r>
              <a:rPr lang="pt-BR" sz="2000" b="1" dirty="0" err="1" smtClean="0"/>
              <a:t>Kurzweil</a:t>
            </a:r>
            <a:r>
              <a:rPr lang="pt-BR" sz="2000" b="1" dirty="0" smtClean="0"/>
              <a:t>, 1990</a:t>
            </a:r>
            <a:r>
              <a:rPr lang="pt-BR" sz="2000" b="1" dirty="0"/>
              <a:t>]</a:t>
            </a:r>
          </a:p>
          <a:p>
            <a:pPr lvl="1"/>
            <a:r>
              <a:rPr lang="pt-BR" sz="1800" dirty="0" smtClean="0"/>
              <a:t>“</a:t>
            </a:r>
            <a:r>
              <a:rPr lang="pt-BR" sz="1800" i="1" dirty="0" smtClean="0"/>
              <a:t>A </a:t>
            </a:r>
            <a:r>
              <a:rPr lang="pt-BR" sz="1800" i="1" dirty="0"/>
              <a:t>arte de criar máquinas que executam funções que requerem inteligência quando executadas por </a:t>
            </a:r>
            <a:r>
              <a:rPr lang="pt-BR" sz="1800" i="1" dirty="0" smtClean="0"/>
              <a:t>pessoas</a:t>
            </a:r>
            <a:r>
              <a:rPr lang="pt-BR" sz="1800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854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Aplicações de Inteligência Artificial</a:t>
            </a:r>
            <a:endParaRPr lang="pt-BR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Jogos e Simulações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52078"/>
            <a:ext cx="4248472" cy="238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991246"/>
            <a:ext cx="4984229" cy="275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Aplicações de Inteligência Artificial</a:t>
            </a:r>
            <a:endParaRPr lang="pt-BR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pt-BR" sz="2000" b="1" dirty="0" smtClean="0"/>
              <a:t>Pesquisa operacional: </a:t>
            </a:r>
            <a:r>
              <a:rPr lang="pt-BR" sz="2000" dirty="0" smtClean="0"/>
              <a:t>otimização e busca heurística em geral.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endParaRPr lang="pt-BR" sz="2000" dirty="0" smtClean="0"/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pt-BR" sz="2000" b="1" dirty="0" smtClean="0"/>
              <a:t>Processamento de linguagem natural: </a:t>
            </a:r>
            <a:r>
              <a:rPr lang="pt-BR" sz="2000" dirty="0" smtClean="0"/>
              <a:t>tradução automática, verificadores ortográficos e sintáticos, reconhecimento da fala.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endParaRPr lang="pt-BR" sz="2000" dirty="0" smtClean="0"/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pt-BR" sz="2000" b="1" dirty="0" smtClean="0"/>
              <a:t>Visão Computacional: </a:t>
            </a:r>
            <a:r>
              <a:rPr lang="pt-BR" sz="2000" dirty="0" smtClean="0"/>
              <a:t>reconhecimento de padrões, processamento de imagens, realidade virtual.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endParaRPr lang="pt-BR" sz="2000" dirty="0" smtClean="0"/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pt-BR" sz="2000" b="1" dirty="0" smtClean="0"/>
              <a:t>Sistemas especialistas:</a:t>
            </a:r>
            <a:r>
              <a:rPr lang="pt-BR" sz="2000" dirty="0" smtClean="0"/>
              <a:t> atividades que exigem conhecimento especializado e não formalizado:</a:t>
            </a:r>
          </a:p>
          <a:p>
            <a:pPr lvl="1">
              <a:spcBef>
                <a:spcPct val="0"/>
              </a:spcBef>
              <a:spcAft>
                <a:spcPct val="30000"/>
              </a:spcAft>
            </a:pPr>
            <a:r>
              <a:rPr lang="pt-BR" sz="1600" b="1" dirty="0" smtClean="0"/>
              <a:t>Tarefas:</a:t>
            </a:r>
            <a:r>
              <a:rPr lang="pt-BR" sz="1600" dirty="0" smtClean="0"/>
              <a:t> diagnóstico, previsão, monitoramento, análise, planejamento, projeto,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O Que é Inteligência Artificial?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800" dirty="0" smtClean="0"/>
              <a:t>“</a:t>
            </a:r>
            <a:r>
              <a:rPr lang="pt-BR" sz="2800" b="1" dirty="0" smtClean="0"/>
              <a:t>Inteligência</a:t>
            </a:r>
            <a:r>
              <a:rPr lang="pt-BR" sz="2800" dirty="0" smtClean="0"/>
              <a:t>” + “</a:t>
            </a:r>
            <a:r>
              <a:rPr lang="pt-BR" sz="2800" b="1" dirty="0" smtClean="0"/>
              <a:t>Artificial</a:t>
            </a:r>
            <a:r>
              <a:rPr lang="pt-BR" sz="2800" dirty="0" smtClean="0"/>
              <a:t>”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000" dirty="0" smtClean="0"/>
              <a:t>“</a:t>
            </a:r>
            <a:r>
              <a:rPr lang="pt-BR" sz="2000" b="1" i="1" dirty="0"/>
              <a:t>Artificial</a:t>
            </a:r>
            <a:r>
              <a:rPr lang="pt-BR" sz="2000" dirty="0" smtClean="0"/>
              <a:t>”</a:t>
            </a:r>
          </a:p>
          <a:p>
            <a:pPr lvl="2"/>
            <a:r>
              <a:rPr lang="pt-BR" sz="1800" dirty="0" smtClean="0"/>
              <a:t>Algo criado, algo que não é natural...</a:t>
            </a:r>
          </a:p>
          <a:p>
            <a:pPr marL="457200" lvl="1" indent="0">
              <a:buNone/>
            </a:pPr>
            <a:endParaRPr lang="pt-BR" sz="2000" dirty="0" smtClean="0"/>
          </a:p>
          <a:p>
            <a:pPr lvl="1"/>
            <a:r>
              <a:rPr lang="pt-BR" sz="2000" dirty="0" smtClean="0"/>
              <a:t>“</a:t>
            </a:r>
            <a:r>
              <a:rPr lang="pt-BR" sz="2000" b="1" i="1" dirty="0"/>
              <a:t>Inteligência</a:t>
            </a:r>
            <a:r>
              <a:rPr lang="pt-BR" sz="2000" dirty="0" smtClean="0"/>
              <a:t>” </a:t>
            </a:r>
          </a:p>
          <a:p>
            <a:pPr lvl="2"/>
            <a:r>
              <a:rPr lang="pt-BR" sz="1800" dirty="0" smtClean="0"/>
              <a:t>Se comportar como um humano?</a:t>
            </a:r>
          </a:p>
          <a:p>
            <a:pPr lvl="2"/>
            <a:r>
              <a:rPr lang="pt-BR" sz="1800" dirty="0" smtClean="0"/>
              <a:t>Se comportar da melhor maneira possível?</a:t>
            </a:r>
          </a:p>
          <a:p>
            <a:pPr lvl="2"/>
            <a:r>
              <a:rPr lang="pt-BR" sz="1800" dirty="0" smtClean="0"/>
              <a:t>Pensar?</a:t>
            </a:r>
          </a:p>
          <a:p>
            <a:pPr lvl="2"/>
            <a:r>
              <a:rPr lang="pt-BR" sz="1800" dirty="0" smtClean="0"/>
              <a:t>Agir?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xmlns="" val="14494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O Que é Inteligência Artificial?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b="1" dirty="0"/>
              <a:t>[Russell &amp; </a:t>
            </a:r>
            <a:r>
              <a:rPr lang="en-US" sz="2400" b="1" dirty="0" err="1"/>
              <a:t>Novig</a:t>
            </a:r>
            <a:r>
              <a:rPr lang="en-US" sz="2400" b="1" dirty="0"/>
              <a:t>, 2003]:</a:t>
            </a:r>
            <a:endParaRPr lang="pt-BR" sz="2400" b="1" dirty="0"/>
          </a:p>
          <a:p>
            <a:pPr lvl="1"/>
            <a:r>
              <a:rPr lang="pt-BR" sz="2000" dirty="0" smtClean="0"/>
              <a:t>Sistemas que agem como humanos</a:t>
            </a:r>
          </a:p>
          <a:p>
            <a:pPr lvl="2"/>
            <a:r>
              <a:rPr lang="pt-BR" sz="1600" dirty="0" smtClean="0"/>
              <a:t>Teste de Turing</a:t>
            </a:r>
          </a:p>
          <a:p>
            <a:pPr lvl="1"/>
            <a:r>
              <a:rPr lang="pt-BR" sz="2000" dirty="0" smtClean="0"/>
              <a:t>Sistemas </a:t>
            </a:r>
            <a:r>
              <a:rPr lang="pt-BR" sz="2000" dirty="0"/>
              <a:t>que pensam como humanos</a:t>
            </a:r>
          </a:p>
          <a:p>
            <a:pPr lvl="2"/>
            <a:r>
              <a:rPr lang="pt-BR" sz="1600" dirty="0"/>
              <a:t>Ciência </a:t>
            </a:r>
            <a:r>
              <a:rPr lang="pt-BR" sz="1600" dirty="0" smtClean="0"/>
              <a:t>Cognitiva</a:t>
            </a:r>
          </a:p>
          <a:p>
            <a:pPr lvl="1"/>
            <a:r>
              <a:rPr lang="pt-BR" sz="2000" dirty="0" smtClean="0"/>
              <a:t>Sistemas </a:t>
            </a:r>
            <a:r>
              <a:rPr lang="pt-BR" sz="2000" dirty="0"/>
              <a:t>que pensam </a:t>
            </a:r>
            <a:r>
              <a:rPr lang="pt-BR" sz="2000" dirty="0" smtClean="0"/>
              <a:t>racionalmente</a:t>
            </a:r>
          </a:p>
          <a:p>
            <a:pPr lvl="2"/>
            <a:r>
              <a:rPr lang="pt-BR" sz="1600" dirty="0" smtClean="0"/>
              <a:t>Lógica</a:t>
            </a:r>
            <a:endParaRPr lang="pt-BR" sz="1600" dirty="0"/>
          </a:p>
          <a:p>
            <a:pPr lvl="1"/>
            <a:r>
              <a:rPr lang="pt-BR" sz="2000" dirty="0"/>
              <a:t>Sistemas que agem </a:t>
            </a:r>
            <a:r>
              <a:rPr lang="pt-BR" sz="2000" dirty="0" smtClean="0"/>
              <a:t>racionalmente</a:t>
            </a:r>
          </a:p>
          <a:p>
            <a:pPr lvl="2"/>
            <a:r>
              <a:rPr lang="pt-BR" sz="1600" dirty="0" smtClean="0"/>
              <a:t>Agentes racionais – Agem sempre </a:t>
            </a:r>
            <a:r>
              <a:rPr lang="pt-BR" sz="1600" dirty="0"/>
              <a:t>racionalmente </a:t>
            </a:r>
            <a:r>
              <a:rPr lang="pt-BR" sz="1600" dirty="0" smtClean="0"/>
              <a:t>para </a:t>
            </a:r>
            <a:r>
              <a:rPr lang="pt-BR" sz="1600" dirty="0"/>
              <a:t>alcançar </a:t>
            </a:r>
            <a:r>
              <a:rPr lang="pt-BR" sz="1600" dirty="0" smtClean="0"/>
              <a:t>as suas metas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308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900" dirty="0" smtClean="0"/>
              <a:t>Sistemas que Agem como Humanos</a:t>
            </a:r>
            <a:endParaRPr lang="pt-BR" sz="2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" y="1700808"/>
            <a:ext cx="77247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74273" y="1620089"/>
            <a:ext cx="3325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chemeClr val="bg2"/>
                </a:solidFill>
                <a:latin typeface="+mn-lt"/>
              </a:rPr>
              <a:t>Teste de Turing</a:t>
            </a:r>
            <a:endParaRPr lang="pt-BR" sz="32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200" dirty="0" smtClean="0"/>
              <a:t>Teste de Turing - ELIZA (</a:t>
            </a:r>
            <a:r>
              <a:rPr lang="pt-BR" sz="2200" dirty="0" err="1" smtClean="0"/>
              <a:t>Weizembaum</a:t>
            </a:r>
            <a:r>
              <a:rPr lang="pt-BR" sz="2200" dirty="0" smtClean="0"/>
              <a:t>, 1966)</a:t>
            </a:r>
            <a:endParaRPr lang="pt-BR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1520" y="2708920"/>
            <a:ext cx="4032448" cy="4104456"/>
          </a:xfrm>
        </p:spPr>
        <p:txBody>
          <a:bodyPr/>
          <a:lstStyle/>
          <a:p>
            <a:pPr>
              <a:buNone/>
            </a:pPr>
            <a:r>
              <a:rPr lang="pt-BR" sz="1400" dirty="0" smtClean="0">
                <a:solidFill>
                  <a:srgbClr val="FF0000"/>
                </a:solidFill>
              </a:rPr>
              <a:t>Homens são todos iguais.</a:t>
            </a:r>
          </a:p>
          <a:p>
            <a:endParaRPr lang="pt-BR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t-BR" sz="1400" dirty="0" smtClean="0">
                <a:solidFill>
                  <a:srgbClr val="FF0000"/>
                </a:solidFill>
              </a:rPr>
              <a:t>Eles estão sempre encrencando conosco sobre uma coisa ou outra.</a:t>
            </a:r>
          </a:p>
          <a:p>
            <a:endParaRPr lang="pt-BR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t-BR" sz="1400" dirty="0" smtClean="0">
                <a:solidFill>
                  <a:srgbClr val="FF0000"/>
                </a:solidFill>
              </a:rPr>
              <a:t>Bom, … meu namorado me fez vir aqui.</a:t>
            </a:r>
          </a:p>
          <a:p>
            <a:endParaRPr lang="pt-BR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t-BR" sz="1400" dirty="0" smtClean="0">
                <a:solidFill>
                  <a:srgbClr val="FF0000"/>
                </a:solidFill>
              </a:rPr>
              <a:t>Sim, ele diz que eu estou deprimida todo o tempo.</a:t>
            </a:r>
          </a:p>
          <a:p>
            <a:endParaRPr lang="pt-BR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t-BR" sz="1400" dirty="0" smtClean="0">
                <a:solidFill>
                  <a:srgbClr val="FF0000"/>
                </a:solidFill>
              </a:rPr>
              <a:t>É verdade. Eu estou infeliz.</a:t>
            </a:r>
          </a:p>
          <a:p>
            <a:endParaRPr lang="pt-BR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t-BR" sz="1400" dirty="0" smtClean="0">
                <a:solidFill>
                  <a:srgbClr val="FF0000"/>
                </a:solidFill>
              </a:rPr>
              <a:t>Eu preciso de ajuda.</a:t>
            </a:r>
          </a:p>
          <a:p>
            <a:endParaRPr lang="pt-BR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t-BR" sz="1400" dirty="0" smtClean="0">
                <a:solidFill>
                  <a:srgbClr val="FF0000"/>
                </a:solidFill>
              </a:rPr>
              <a:t>Talvez eu aprendesse a lidar com minha mãe.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88024" y="2708920"/>
            <a:ext cx="4032448" cy="4104456"/>
          </a:xfrm>
          <a:prstGeom prst="rect">
            <a:avLst/>
          </a:prstGeom>
        </p:spPr>
        <p:txBody>
          <a:bodyPr/>
          <a:lstStyle/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Em que sentido ?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2"/>
              </a:buBlip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Você pode pensar em um exemplo específico ?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2"/>
              </a:buBlip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Seu namorado fez você vir aqui?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2"/>
              </a:buBlip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Eu sinto muito que você esteja deprimida.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Você acha que vir aqui ajudará você a não ser infeliz ?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O que significaria para você se conseguisse alguma ajuda?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2"/>
              </a:buBlip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Fale mais sobre sua mãe.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4161A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15062"/>
          <a:stretch>
            <a:fillRect/>
          </a:stretch>
        </p:blipFill>
        <p:spPr bwMode="auto">
          <a:xfrm>
            <a:off x="1331640" y="1340767"/>
            <a:ext cx="1224136" cy="126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9813" y="1268760"/>
            <a:ext cx="101222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33732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 rot="5400000">
            <a:off x="2389448" y="4747456"/>
            <a:ext cx="4077072" cy="0"/>
          </a:xfrm>
          <a:prstGeom prst="line">
            <a:avLst/>
          </a:prstGeom>
          <a:solidFill>
            <a:schemeClr val="hlink"/>
          </a:solidFill>
          <a:ln w="571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200" dirty="0" smtClean="0"/>
              <a:t>Teste de Turing - ELIZA (</a:t>
            </a:r>
            <a:r>
              <a:rPr lang="pt-BR" sz="2200" dirty="0" err="1" smtClean="0"/>
              <a:t>Weizembaum</a:t>
            </a:r>
            <a:r>
              <a:rPr lang="pt-BR" sz="2200" dirty="0" smtClean="0"/>
              <a:t>, 1966)</a:t>
            </a:r>
            <a:endParaRPr lang="pt-BR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1187699"/>
            <a:ext cx="7560840" cy="4104456"/>
          </a:xfrm>
        </p:spPr>
        <p:txBody>
          <a:bodyPr/>
          <a:lstStyle/>
          <a:p>
            <a:r>
              <a:rPr lang="pt-BR" sz="1600" b="1" dirty="0" smtClean="0"/>
              <a:t>Conhecimento Superficial </a:t>
            </a:r>
            <a:r>
              <a:rPr lang="pt-BR" sz="1600" dirty="0" smtClean="0"/>
              <a:t>- Exemplo de regra usado em ELIZA:</a:t>
            </a:r>
          </a:p>
          <a:p>
            <a:pPr lvl="1"/>
            <a:r>
              <a:rPr lang="pt-BR" sz="1400" dirty="0" smtClean="0"/>
              <a:t>SE paciente diz “Eu gosto X”, ENTÃO responda “Por quê você gosta X?”</a:t>
            </a:r>
          </a:p>
          <a:p>
            <a:pPr lvl="1"/>
            <a:endParaRPr lang="pt-BR" sz="14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endParaRPr lang="pt-BR" sz="1800" dirty="0" smtClean="0"/>
          </a:p>
          <a:p>
            <a:endParaRPr lang="pt-BR" sz="1100" dirty="0" smtClean="0"/>
          </a:p>
          <a:p>
            <a:r>
              <a:rPr lang="pt-BR" sz="1800" dirty="0" smtClean="0"/>
              <a:t>Há simplesmente uma correspondência de palavras-chave superficiais, sem entendimento do que elas significam.</a:t>
            </a:r>
            <a:endParaRPr lang="pt-BR" sz="18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51520" y="1772816"/>
            <a:ext cx="4032448" cy="3672408"/>
          </a:xfrm>
          <a:prstGeom prst="rect">
            <a:avLst/>
          </a:prstGeom>
        </p:spPr>
        <p:txBody>
          <a:bodyPr/>
          <a:lstStyle/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chemeClr val="bg2"/>
                </a:solidFill>
                <a:latin typeface="+mn-lt"/>
              </a:rPr>
              <a:t>Dialogo 1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lang="pt-BR" sz="1400" kern="0" dirty="0" smtClean="0">
              <a:solidFill>
                <a:srgbClr val="FF0000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FF0000"/>
                </a:solidFill>
                <a:latin typeface="+mn-lt"/>
              </a:rPr>
              <a:t>Algo me aborrece.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FF0000"/>
                </a:solidFill>
                <a:latin typeface="+mn-lt"/>
              </a:rPr>
              <a:t>Meu namorado.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FF0000"/>
                </a:solidFill>
                <a:latin typeface="+mn-lt"/>
              </a:rPr>
              <a:t>Meu namorado está viajando.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chemeClr val="bg2"/>
                </a:solidFill>
                <a:latin typeface="+mn-lt"/>
              </a:rPr>
              <a:t>Dialogo 2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lang="pt-BR" sz="1400" kern="0" dirty="0" smtClean="0">
              <a:solidFill>
                <a:srgbClr val="FF0000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FF0000"/>
                </a:solidFill>
                <a:latin typeface="+mn-lt"/>
              </a:rPr>
              <a:t>Algo me aborrece.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FF0000"/>
                </a:solidFill>
                <a:latin typeface="+mn-lt"/>
              </a:rPr>
              <a:t>Minha cabeça.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FF0000"/>
                </a:solidFill>
                <a:latin typeface="+mn-lt"/>
              </a:rPr>
              <a:t>Ora, … minha cabeça está sobre os meus ombros.</a:t>
            </a: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Blip>
                <a:blip r:embed="rId2"/>
              </a:buBlip>
              <a:tabLst/>
              <a:defRPr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88024" y="1700808"/>
            <a:ext cx="4032448" cy="3672408"/>
          </a:xfrm>
          <a:prstGeom prst="rect">
            <a:avLst/>
          </a:prstGeom>
        </p:spPr>
        <p:txBody>
          <a:bodyPr/>
          <a:lstStyle/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O que está aborrecendo você?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4161A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Onde está o seu namorado?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Há quanto tempo seu namorado está viajando?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4161A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O que está aborrecendo você ?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4161A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Onde está a sua cabeça ?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4161A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Há quanto tempo a sua cabeça está sobre os seus ombros?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4161A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259632" y="1934522"/>
            <a:ext cx="7056784" cy="0"/>
          </a:xfrm>
          <a:prstGeom prst="line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259632" y="4005064"/>
            <a:ext cx="7056784" cy="0"/>
          </a:xfrm>
          <a:prstGeom prst="line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Sistemas que Pensam como Humanos</a:t>
            </a:r>
            <a:endParaRPr lang="pt-BR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800" b="1" dirty="0" smtClean="0"/>
              <a:t>Modelagem Cognitiva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Modelos computacionais de inteligência artificial e técnicas experimentais da psicologia para tentar construir teorias precisas e verificáveis a respeito dos processos de </a:t>
            </a:r>
            <a:r>
              <a:rPr lang="pt-BR" sz="2000" b="1" dirty="0" smtClean="0"/>
              <a:t>funcionamento da mente humana</a:t>
            </a:r>
            <a:r>
              <a:rPr lang="pt-BR" sz="2000" dirty="0" smtClean="0"/>
              <a:t>.</a:t>
            </a:r>
          </a:p>
          <a:p>
            <a:endParaRPr lang="pt-BR" sz="2800" dirty="0" smtClean="0"/>
          </a:p>
          <a:p>
            <a:pPr lvl="1"/>
            <a:r>
              <a:rPr lang="pt-BR" sz="2000" dirty="0" smtClean="0"/>
              <a:t>Aprendizado por observação: investigação experimental de seres humanos ou animais.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Sistemas que Pensam Racionalmente</a:t>
            </a:r>
            <a:endParaRPr lang="pt-BR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A abordagem baseada nas “</a:t>
            </a:r>
            <a:r>
              <a:rPr lang="pt-BR" sz="2400" b="1" dirty="0" smtClean="0"/>
              <a:t>leis do pensamento</a:t>
            </a:r>
            <a:r>
              <a:rPr lang="pt-BR" sz="2400" dirty="0" smtClean="0"/>
              <a:t>”.</a:t>
            </a:r>
          </a:p>
          <a:p>
            <a:endParaRPr lang="pt-BR" sz="2400" dirty="0" smtClean="0"/>
          </a:p>
          <a:p>
            <a:r>
              <a:rPr lang="pt-BR" sz="2200" b="1" dirty="0" smtClean="0"/>
              <a:t>Aristóteles</a:t>
            </a:r>
            <a:r>
              <a:rPr lang="pt-BR" sz="2200" dirty="0" smtClean="0"/>
              <a:t> foi um dos primeiros a tentar codificar o “pensamento correto”, isto é, processos de raciocínio irrefutáveis.</a:t>
            </a:r>
          </a:p>
          <a:p>
            <a:pPr lvl="1"/>
            <a:r>
              <a:rPr lang="pt-BR" sz="1800" dirty="0" smtClean="0"/>
              <a:t>Sócrates é um homem.</a:t>
            </a:r>
          </a:p>
          <a:p>
            <a:pPr lvl="1"/>
            <a:r>
              <a:rPr lang="pt-BR" sz="1800" dirty="0" smtClean="0"/>
              <a:t>Todos os homens são mortais.</a:t>
            </a:r>
          </a:p>
          <a:p>
            <a:pPr lvl="1"/>
            <a:r>
              <a:rPr lang="pt-BR" sz="1800" dirty="0" smtClean="0"/>
              <a:t>Logo, Sócrates é mortal.</a:t>
            </a:r>
          </a:p>
          <a:p>
            <a:endParaRPr lang="pt-BR" sz="2200" dirty="0" smtClean="0"/>
          </a:p>
          <a:p>
            <a:r>
              <a:rPr lang="pt-BR" sz="2200" dirty="0" smtClean="0"/>
              <a:t>Seu estudo deu início ao campo chamado </a:t>
            </a:r>
            <a:r>
              <a:rPr lang="pt-BR" sz="2200" b="1" dirty="0" smtClean="0"/>
              <a:t>Lógica.</a:t>
            </a:r>
            <a:endParaRPr lang="pt-B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45TGp_tech_dark_ani">
  <a:themeElements>
    <a:clrScheme name="445TGp_tech_dark_ani 1">
      <a:dk1>
        <a:srgbClr val="000000"/>
      </a:dk1>
      <a:lt1>
        <a:srgbClr val="FFFFFF"/>
      </a:lt1>
      <a:dk2>
        <a:srgbClr val="445E7A"/>
      </a:dk2>
      <a:lt2>
        <a:srgbClr val="DDDDDD"/>
      </a:lt2>
      <a:accent1>
        <a:srgbClr val="417799"/>
      </a:accent1>
      <a:accent2>
        <a:srgbClr val="009999"/>
      </a:accent2>
      <a:accent3>
        <a:srgbClr val="B0B6BE"/>
      </a:accent3>
      <a:accent4>
        <a:srgbClr val="DADADA"/>
      </a:accent4>
      <a:accent5>
        <a:srgbClr val="B0BDCA"/>
      </a:accent5>
      <a:accent6>
        <a:srgbClr val="008A8A"/>
      </a:accent6>
      <a:hlink>
        <a:srgbClr val="C47C40"/>
      </a:hlink>
      <a:folHlink>
        <a:srgbClr val="E25832"/>
      </a:folHlink>
    </a:clrScheme>
    <a:fontScheme name="445TGp_tech_dark_ani">
      <a:majorFont>
        <a:latin typeface="Lucida Sans Unicod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445TGp_tech_dark_ani 1">
        <a:dk1>
          <a:srgbClr val="000000"/>
        </a:dk1>
        <a:lt1>
          <a:srgbClr val="FFFFFF"/>
        </a:lt1>
        <a:dk2>
          <a:srgbClr val="445E7A"/>
        </a:dk2>
        <a:lt2>
          <a:srgbClr val="DDDDDD"/>
        </a:lt2>
        <a:accent1>
          <a:srgbClr val="417799"/>
        </a:accent1>
        <a:accent2>
          <a:srgbClr val="009999"/>
        </a:accent2>
        <a:accent3>
          <a:srgbClr val="B0B6BE"/>
        </a:accent3>
        <a:accent4>
          <a:srgbClr val="DADADA"/>
        </a:accent4>
        <a:accent5>
          <a:srgbClr val="B0BDCA"/>
        </a:accent5>
        <a:accent6>
          <a:srgbClr val="008A8A"/>
        </a:accent6>
        <a:hlink>
          <a:srgbClr val="C47C40"/>
        </a:hlink>
        <a:folHlink>
          <a:srgbClr val="E2583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45TGp_tech_dark_ani 2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2A7CD6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CBFE8"/>
        </a:accent5>
        <a:accent6>
          <a:srgbClr val="9879CB"/>
        </a:accent6>
        <a:hlink>
          <a:srgbClr val="25B9E7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45TGp_tech_dark_ani 3">
        <a:dk1>
          <a:srgbClr val="000000"/>
        </a:dk1>
        <a:lt1>
          <a:srgbClr val="FFFFFF"/>
        </a:lt1>
        <a:dk2>
          <a:srgbClr val="445E7A"/>
        </a:dk2>
        <a:lt2>
          <a:srgbClr val="DDDDDD"/>
        </a:lt2>
        <a:accent1>
          <a:srgbClr val="3468A6"/>
        </a:accent1>
        <a:accent2>
          <a:srgbClr val="E49D1C"/>
        </a:accent2>
        <a:accent3>
          <a:srgbClr val="B0B6BE"/>
        </a:accent3>
        <a:accent4>
          <a:srgbClr val="DADADA"/>
        </a:accent4>
        <a:accent5>
          <a:srgbClr val="AEB9D0"/>
        </a:accent5>
        <a:accent6>
          <a:srgbClr val="CF8E18"/>
        </a:accent6>
        <a:hlink>
          <a:srgbClr val="4EA5B6"/>
        </a:hlink>
        <a:folHlink>
          <a:srgbClr val="E258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445TGp_tech_dark_ani</Template>
  <TotalTime>16926</TotalTime>
  <Words>1231</Words>
  <Application>Microsoft Office PowerPoint</Application>
  <PresentationFormat>On-screen Show (4:3)</PresentationFormat>
  <Paragraphs>238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445TGp_tech_dark_ani</vt:lpstr>
      <vt:lpstr>INF 1771 – Inteligência Artificial</vt:lpstr>
      <vt:lpstr>O Que é Inteligência Artificial?</vt:lpstr>
      <vt:lpstr>O Que é Inteligência Artificial?</vt:lpstr>
      <vt:lpstr>O Que é Inteligência Artificial?</vt:lpstr>
      <vt:lpstr>Sistemas que Agem como Humanos</vt:lpstr>
      <vt:lpstr>Teste de Turing - ELIZA (Weizembaum, 1966)</vt:lpstr>
      <vt:lpstr>Teste de Turing - ELIZA (Weizembaum, 1966)</vt:lpstr>
      <vt:lpstr>Sistemas que Pensam como Humanos</vt:lpstr>
      <vt:lpstr>Sistemas que Pensam Racionalmente</vt:lpstr>
      <vt:lpstr>Sistemas que Agem Racionalmente</vt:lpstr>
      <vt:lpstr>O Que é Inteligência Artificial?</vt:lpstr>
      <vt:lpstr>História da Inteligência Artificial</vt:lpstr>
      <vt:lpstr>História da Inteligência Artificial</vt:lpstr>
      <vt:lpstr>História da Inteligência Artificial</vt:lpstr>
      <vt:lpstr>História da Inteligência Artificial</vt:lpstr>
      <vt:lpstr>Abordagens para Inteligência Artificial</vt:lpstr>
      <vt:lpstr>Abordagens para Inteligência Artificial</vt:lpstr>
      <vt:lpstr>Abordagens para Inteligência Artificial</vt:lpstr>
      <vt:lpstr>Aplicações de Inteligência Artificial</vt:lpstr>
      <vt:lpstr>Aplicações de Inteligência Artificial</vt:lpstr>
      <vt:lpstr>Aplicações de Inteligência Artificial</vt:lpstr>
    </vt:vector>
  </TitlesOfParts>
  <Company>Eternix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Inteligência Artificial - Introdução</dc:title>
  <dc:creator>Edirlei E. Soares de Lima</dc:creator>
  <cp:lastModifiedBy>Edirlei</cp:lastModifiedBy>
  <cp:revision>1457</cp:revision>
  <dcterms:created xsi:type="dcterms:W3CDTF">2008-12-04T05:04:49Z</dcterms:created>
  <dcterms:modified xsi:type="dcterms:W3CDTF">2011-08-08T13:49:55Z</dcterms:modified>
</cp:coreProperties>
</file>