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7"/>
  </p:notesMasterIdLst>
  <p:sldIdLst>
    <p:sldId id="256" r:id="rId2"/>
    <p:sldId id="259" r:id="rId3"/>
    <p:sldId id="260" r:id="rId4"/>
    <p:sldId id="265" r:id="rId5"/>
    <p:sldId id="261" r:id="rId6"/>
    <p:sldId id="262" r:id="rId7"/>
    <p:sldId id="263" r:id="rId8"/>
    <p:sldId id="274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0" r:id="rId34"/>
    <p:sldId id="292" r:id="rId35"/>
    <p:sldId id="293" r:id="rId3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CC00"/>
    <a:srgbClr val="4161A9"/>
    <a:srgbClr val="FFFFFF"/>
    <a:srgbClr val="F8F8F8"/>
    <a:srgbClr val="777777"/>
    <a:srgbClr val="808080"/>
    <a:srgbClr val="969696"/>
    <a:srgbClr val="CDC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3838" autoAdjust="0"/>
  </p:normalViewPr>
  <p:slideViewPr>
    <p:cSldViewPr>
      <p:cViewPr varScale="1">
        <p:scale>
          <a:sx n="125" d="100"/>
          <a:sy n="125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04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68853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  <p:sp>
        <p:nvSpPr>
          <p:cNvPr id="11" name="AutoShape 16"/>
          <p:cNvSpPr>
            <a:spLocks noChangeArrowheads="1"/>
          </p:cNvSpPr>
          <p:nvPr userDrawn="1"/>
        </p:nvSpPr>
        <p:spPr bwMode="gray">
          <a:xfrm>
            <a:off x="504825" y="1368425"/>
            <a:ext cx="818197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AutoShape 17"/>
          <p:cNvSpPr>
            <a:spLocks noChangeArrowheads="1"/>
          </p:cNvSpPr>
          <p:nvPr userDrawn="1"/>
        </p:nvSpPr>
        <p:spPr bwMode="invGray">
          <a:xfrm>
            <a:off x="395288" y="1457325"/>
            <a:ext cx="823912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420888"/>
            <a:ext cx="7776864" cy="476871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dirty="0" smtClean="0"/>
              <a:t>Aula 22 – Redes Neurais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796136" y="6525344"/>
            <a:ext cx="3312368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 Lima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/>
              <a:t>O </a:t>
            </a:r>
            <a:r>
              <a:rPr lang="pt-BR" sz="2800" b="1" dirty="0" smtClean="0"/>
              <a:t>cérebro humano </a:t>
            </a:r>
            <a:r>
              <a:rPr lang="pt-BR" sz="2800" dirty="0" smtClean="0"/>
              <a:t>é bom em:</a:t>
            </a:r>
          </a:p>
          <a:p>
            <a:pPr lvl="1"/>
            <a:r>
              <a:rPr lang="pt-BR" sz="2400" dirty="0" smtClean="0"/>
              <a:t>Reconhecer padrões,</a:t>
            </a:r>
          </a:p>
          <a:p>
            <a:pPr lvl="1"/>
            <a:r>
              <a:rPr lang="pt-BR" sz="2400" dirty="0" smtClean="0"/>
              <a:t>Associação,</a:t>
            </a:r>
          </a:p>
          <a:p>
            <a:pPr lvl="1"/>
            <a:r>
              <a:rPr lang="pt-BR" sz="2400" dirty="0" smtClean="0"/>
              <a:t>Tolerar ruídos...</a:t>
            </a:r>
          </a:p>
          <a:p>
            <a:pPr lvl="1"/>
            <a:endParaRPr lang="pt-BR" sz="2400" dirty="0" smtClean="0"/>
          </a:p>
          <a:p>
            <a:r>
              <a:rPr lang="pt-BR" sz="2800" dirty="0" smtClean="0"/>
              <a:t>O </a:t>
            </a:r>
            <a:r>
              <a:rPr lang="pt-BR" sz="2800" b="1" dirty="0" smtClean="0"/>
              <a:t>computador</a:t>
            </a:r>
            <a:r>
              <a:rPr lang="pt-BR" sz="2800" dirty="0" smtClean="0"/>
              <a:t> é bom em:</a:t>
            </a:r>
          </a:p>
          <a:p>
            <a:pPr lvl="1"/>
            <a:r>
              <a:rPr lang="pt-BR" sz="2400" dirty="0" smtClean="0"/>
              <a:t>Cálculos,</a:t>
            </a:r>
          </a:p>
          <a:p>
            <a:pPr lvl="1"/>
            <a:r>
              <a:rPr lang="pt-BR" sz="2400" dirty="0" smtClean="0"/>
              <a:t>Precisão,</a:t>
            </a:r>
          </a:p>
          <a:p>
            <a:pPr lvl="1"/>
            <a:r>
              <a:rPr lang="pt-BR" sz="2400" dirty="0" smtClean="0"/>
              <a:t>Lógica.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/>
              <a:t>Formas mais básicas de </a:t>
            </a:r>
            <a:r>
              <a:rPr lang="pt-BR" sz="2800" b="1" dirty="0" smtClean="0"/>
              <a:t>aprendizado</a:t>
            </a:r>
            <a:r>
              <a:rPr lang="pt-BR" sz="2800" dirty="0" smtClean="0"/>
              <a:t> em Redes Neurais:</a:t>
            </a:r>
          </a:p>
          <a:p>
            <a:endParaRPr lang="pt-BR" sz="2800" dirty="0" smtClean="0"/>
          </a:p>
          <a:p>
            <a:pPr lvl="1"/>
            <a:r>
              <a:rPr lang="pt-BR" sz="2200" b="1" dirty="0" err="1" smtClean="0"/>
              <a:t>Perceptron</a:t>
            </a:r>
            <a:r>
              <a:rPr lang="pt-BR" sz="2200" dirty="0" smtClean="0"/>
              <a:t>: Algoritmo para aprendizagem de redes neurais simples (uma camada) desenvolvido nos anos 50.</a:t>
            </a:r>
          </a:p>
          <a:p>
            <a:pPr lvl="1"/>
            <a:endParaRPr lang="pt-BR" sz="2200" dirty="0" smtClean="0"/>
          </a:p>
          <a:p>
            <a:pPr lvl="1"/>
            <a:r>
              <a:rPr lang="pt-BR" sz="2200" b="1" dirty="0" err="1" smtClean="0"/>
              <a:t>Backpropagation</a:t>
            </a:r>
            <a:r>
              <a:rPr lang="pt-BR" sz="2200" dirty="0" smtClean="0"/>
              <a:t>: Algoritmo mais complexo para aprendizagem de redes neurais de múltiplas camadas desenvolvido nos anos 80.</a:t>
            </a:r>
          </a:p>
          <a:p>
            <a:endParaRPr lang="pt-B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Aprendizagem de </a:t>
            </a:r>
            <a:r>
              <a:rPr lang="pt-BR" sz="3200" dirty="0" err="1" smtClean="0"/>
              <a:t>Perceptron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300" dirty="0" smtClean="0"/>
              <a:t>Usa-se um conjunto de </a:t>
            </a:r>
            <a:r>
              <a:rPr lang="pt-BR" sz="2300" b="1" dirty="0" smtClean="0"/>
              <a:t>exemplos de treinamento </a:t>
            </a:r>
            <a:r>
              <a:rPr lang="pt-BR" sz="2300" dirty="0" smtClean="0"/>
              <a:t>que dão a saída desejada para uma unidade, dado um conjunto de entradas.</a:t>
            </a:r>
          </a:p>
          <a:p>
            <a:endParaRPr lang="pt-BR" sz="2300" dirty="0" smtClean="0"/>
          </a:p>
          <a:p>
            <a:r>
              <a:rPr lang="pt-BR" sz="2300" dirty="0" smtClean="0"/>
              <a:t>O objetivo é </a:t>
            </a:r>
            <a:r>
              <a:rPr lang="pt-BR" sz="2300" b="1" dirty="0" smtClean="0"/>
              <a:t>aprender pesos </a:t>
            </a:r>
            <a:r>
              <a:rPr lang="pt-BR" sz="2300" dirty="0" smtClean="0"/>
              <a:t>sinápticos de tal forma que a unidade de saída produza a saída correta pra cada exemplo. </a:t>
            </a:r>
          </a:p>
          <a:p>
            <a:endParaRPr lang="pt-BR" sz="2300" dirty="0" smtClean="0"/>
          </a:p>
          <a:p>
            <a:r>
              <a:rPr lang="pt-BR" sz="2300" dirty="0" smtClean="0"/>
              <a:t>O algoritmo faz atualizações iterativamente até chegar aos </a:t>
            </a:r>
            <a:r>
              <a:rPr lang="pt-BR" sz="2300" b="1" dirty="0" smtClean="0"/>
              <a:t>pesos corretos</a:t>
            </a:r>
            <a:r>
              <a:rPr lang="pt-BR" sz="2300" dirty="0" smtClean="0"/>
              <a:t>.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Perceptron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Unidade de Threshold Linear</a:t>
            </a:r>
            <a:endParaRPr lang="pt-BR" sz="20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47664" y="2706049"/>
            <a:ext cx="6480680" cy="2120576"/>
            <a:chOff x="1475656" y="2748584"/>
            <a:chExt cx="6480680" cy="2120576"/>
          </a:xfrm>
        </p:grpSpPr>
        <p:sp>
          <p:nvSpPr>
            <p:cNvPr id="5" name="TextBox 4"/>
            <p:cNvSpPr txBox="1"/>
            <p:nvPr/>
          </p:nvSpPr>
          <p:spPr>
            <a:xfrm>
              <a:off x="1475656" y="2748584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5656" y="3284984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4479647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n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4540" y="3585790"/>
              <a:ext cx="72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</a:rPr>
                <a:t>.</a:t>
              </a:r>
            </a:p>
            <a:p>
              <a:r>
                <a:rPr lang="pt-BR" dirty="0" smtClean="0">
                  <a:solidFill>
                    <a:srgbClr val="000000"/>
                  </a:solidFill>
                </a:rPr>
                <a:t>.</a:t>
              </a:r>
            </a:p>
            <a:p>
              <a:r>
                <a:rPr lang="pt-BR" dirty="0" smtClean="0">
                  <a:solidFill>
                    <a:srgbClr val="000000"/>
                  </a:solidFill>
                </a:rPr>
                <a:t>.</a:t>
              </a:r>
              <a:endParaRPr lang="pt-BR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3848" y="3284984"/>
              <a:ext cx="720000" cy="7200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120" y="3284984"/>
              <a:ext cx="720000" cy="7200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96336" y="3467100"/>
              <a:ext cx="360000" cy="3600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>
              <a:stCxn id="5" idx="6"/>
              <a:endCxn id="10" idx="1"/>
            </p:cNvCxnSpPr>
            <p:nvPr/>
          </p:nvCxnSpPr>
          <p:spPr bwMode="auto">
            <a:xfrm>
              <a:off x="2011921" y="2943341"/>
              <a:ext cx="1297369" cy="44708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6" idx="6"/>
              <a:endCxn id="10" idx="2"/>
            </p:cNvCxnSpPr>
            <p:nvPr/>
          </p:nvCxnSpPr>
          <p:spPr bwMode="auto">
            <a:xfrm>
              <a:off x="2011921" y="3479741"/>
              <a:ext cx="1191927" cy="165243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7" idx="6"/>
              <a:endCxn id="10" idx="3"/>
            </p:cNvCxnSpPr>
            <p:nvPr/>
          </p:nvCxnSpPr>
          <p:spPr bwMode="auto">
            <a:xfrm flipV="1">
              <a:off x="2011921" y="3899543"/>
              <a:ext cx="1297369" cy="774861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6"/>
              <a:endCxn id="11" idx="2"/>
            </p:cNvCxnSpPr>
            <p:nvPr/>
          </p:nvCxnSpPr>
          <p:spPr bwMode="auto">
            <a:xfrm>
              <a:off x="3923848" y="3644984"/>
              <a:ext cx="1008272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11" idx="6"/>
              <a:endCxn id="12" idx="2"/>
            </p:cNvCxnSpPr>
            <p:nvPr/>
          </p:nvCxnSpPr>
          <p:spPr bwMode="auto">
            <a:xfrm>
              <a:off x="5652120" y="3644984"/>
              <a:ext cx="1944216" cy="211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424064" y="3432428"/>
            <a:ext cx="434082" cy="377463"/>
          </p:xfrm>
          <a:graphic>
            <a:graphicData uri="http://schemas.openxmlformats.org/presentationml/2006/ole">
              <p:oleObj spid="_x0000_s3074" name="Equation" r:id="rId3" imgW="291960" imgH="253800" progId="Equation.3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2267704" y="2780928"/>
              <a:ext cx="402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W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3688" y="3284984"/>
              <a:ext cx="402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W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95696" y="4149080"/>
              <a:ext cx="402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W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n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4072022" y="3717032"/>
            <a:ext cx="715962" cy="639763"/>
          </p:xfrm>
          <a:graphic>
            <a:graphicData uri="http://schemas.openxmlformats.org/presentationml/2006/ole">
              <p:oleObj spid="_x0000_s3075" name="Equation" r:id="rId4" imgW="482400" imgH="431640" progId="Equation.3">
                <p:embed/>
              </p:oleObj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5011628" y="3516248"/>
              <a:ext cx="579258" cy="288032"/>
              <a:chOff x="5364088" y="4566468"/>
              <a:chExt cx="2605162" cy="914400"/>
            </a:xfrm>
          </p:grpSpPr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V="1">
                <a:off x="5364088" y="5013176"/>
                <a:ext cx="252028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V="1">
                <a:off x="5376863" y="5480868"/>
                <a:ext cx="13049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 flipV="1">
                <a:off x="6681788" y="4566468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V="1">
                <a:off x="6664325" y="4581128"/>
                <a:ext cx="13049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pt-BR"/>
              </a:p>
            </p:txBody>
          </p:sp>
        </p:grp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6003156" y="3717032"/>
            <a:ext cx="1387475" cy="1054100"/>
          </p:xfrm>
          <a:graphic>
            <a:graphicData uri="http://schemas.openxmlformats.org/presentationml/2006/ole">
              <p:oleObj spid="_x0000_s3076" name="Equation" r:id="rId5" imgW="1168200" imgH="888840" progId="Equation.3">
                <p:embed/>
              </p:oleObj>
            </a:graphicData>
          </a:graphic>
        </p:graphicFrame>
        <p:sp>
          <p:nvSpPr>
            <p:cNvPr id="51" name="Left Brace 50"/>
            <p:cNvSpPr/>
            <p:nvPr/>
          </p:nvSpPr>
          <p:spPr bwMode="auto">
            <a:xfrm>
              <a:off x="5508064" y="3935640"/>
              <a:ext cx="432048" cy="720080"/>
            </a:xfrm>
            <a:prstGeom prst="leftBrace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Perceptrons</a:t>
            </a:r>
            <a:endParaRPr lang="pt-BR" dirty="0"/>
          </a:p>
        </p:txBody>
      </p:sp>
      <p:grpSp>
        <p:nvGrpSpPr>
          <p:cNvPr id="88" name="Group 87"/>
          <p:cNvGrpSpPr/>
          <p:nvPr/>
        </p:nvGrpSpPr>
        <p:grpSpPr>
          <a:xfrm>
            <a:off x="2051720" y="2015262"/>
            <a:ext cx="4680520" cy="3141890"/>
            <a:chOff x="1835696" y="2159278"/>
            <a:chExt cx="4680520" cy="3141890"/>
          </a:xfrm>
        </p:grpSpPr>
        <p:grpSp>
          <p:nvGrpSpPr>
            <p:cNvPr id="82" name="Group 81"/>
            <p:cNvGrpSpPr/>
            <p:nvPr/>
          </p:nvGrpSpPr>
          <p:grpSpPr>
            <a:xfrm>
              <a:off x="1835696" y="2159278"/>
              <a:ext cx="4680520" cy="2781890"/>
              <a:chOff x="1403648" y="2159278"/>
              <a:chExt cx="4680520" cy="278189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1403648" y="4365104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2411760" y="4365104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419872" y="4365104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427984" y="4365104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5508104" y="4365104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267744" y="2780928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3419872" y="2780928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572000" y="2780928"/>
                <a:ext cx="576064" cy="57606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4" idx="0"/>
                <a:endCxn id="9" idx="4"/>
              </p:cNvCxnSpPr>
              <p:nvPr/>
            </p:nvCxnSpPr>
            <p:spPr bwMode="auto">
              <a:xfrm rot="5400000" flipH="1" flipV="1">
                <a:off x="1619672" y="3429000"/>
                <a:ext cx="1008112" cy="864096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>
                <a:stCxn id="4" idx="0"/>
                <a:endCxn id="11" idx="4"/>
              </p:cNvCxnSpPr>
              <p:nvPr/>
            </p:nvCxnSpPr>
            <p:spPr bwMode="auto">
              <a:xfrm rot="5400000" flipH="1" flipV="1">
                <a:off x="2771800" y="2276872"/>
                <a:ext cx="1008112" cy="3168352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>
                <a:stCxn id="4" idx="0"/>
                <a:endCxn id="10" idx="4"/>
              </p:cNvCxnSpPr>
              <p:nvPr/>
            </p:nvCxnSpPr>
            <p:spPr bwMode="auto">
              <a:xfrm rot="5400000" flipH="1" flipV="1">
                <a:off x="2195736" y="2852936"/>
                <a:ext cx="1008112" cy="2016224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>
                <a:stCxn id="5" idx="0"/>
                <a:endCxn id="9" idx="4"/>
              </p:cNvCxnSpPr>
              <p:nvPr/>
            </p:nvCxnSpPr>
            <p:spPr bwMode="auto">
              <a:xfrm rot="16200000" flipV="1">
                <a:off x="2123728" y="3789040"/>
                <a:ext cx="1008112" cy="144016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>
                <a:stCxn id="5" idx="0"/>
                <a:endCxn id="11" idx="4"/>
              </p:cNvCxnSpPr>
              <p:nvPr/>
            </p:nvCxnSpPr>
            <p:spPr bwMode="auto">
              <a:xfrm rot="5400000" flipH="1" flipV="1">
                <a:off x="3275856" y="2780928"/>
                <a:ext cx="1008112" cy="2160240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>
                <a:stCxn id="5" idx="0"/>
                <a:endCxn id="10" idx="4"/>
              </p:cNvCxnSpPr>
              <p:nvPr/>
            </p:nvCxnSpPr>
            <p:spPr bwMode="auto">
              <a:xfrm rot="5400000" flipH="1" flipV="1">
                <a:off x="2699792" y="3356992"/>
                <a:ext cx="1008112" cy="1008112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6" idx="0"/>
                <a:endCxn id="10" idx="4"/>
              </p:cNvCxnSpPr>
              <p:nvPr/>
            </p:nvCxnSpPr>
            <p:spPr bwMode="auto">
              <a:xfrm rot="5400000" flipH="1" flipV="1">
                <a:off x="3203848" y="3861048"/>
                <a:ext cx="1008112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>
                <a:stCxn id="6" idx="0"/>
                <a:endCxn id="11" idx="4"/>
              </p:cNvCxnSpPr>
              <p:nvPr/>
            </p:nvCxnSpPr>
            <p:spPr bwMode="auto">
              <a:xfrm rot="5400000" flipH="1" flipV="1">
                <a:off x="3779912" y="3284984"/>
                <a:ext cx="1008112" cy="115212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>
                <a:stCxn id="6" idx="0"/>
                <a:endCxn id="9" idx="4"/>
              </p:cNvCxnSpPr>
              <p:nvPr/>
            </p:nvCxnSpPr>
            <p:spPr bwMode="auto">
              <a:xfrm rot="16200000" flipV="1">
                <a:off x="2627784" y="3284984"/>
                <a:ext cx="1008112" cy="115212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>
                <a:stCxn id="7" idx="0"/>
                <a:endCxn id="11" idx="4"/>
              </p:cNvCxnSpPr>
              <p:nvPr/>
            </p:nvCxnSpPr>
            <p:spPr bwMode="auto">
              <a:xfrm rot="5400000" flipH="1" flipV="1">
                <a:off x="4283968" y="3789040"/>
                <a:ext cx="1008112" cy="144016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7" idx="0"/>
                <a:endCxn id="9" idx="4"/>
              </p:cNvCxnSpPr>
              <p:nvPr/>
            </p:nvCxnSpPr>
            <p:spPr bwMode="auto">
              <a:xfrm rot="16200000" flipV="1">
                <a:off x="3131840" y="2780928"/>
                <a:ext cx="1008112" cy="2160240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>
                <a:stCxn id="7" idx="0"/>
                <a:endCxn id="10" idx="4"/>
              </p:cNvCxnSpPr>
              <p:nvPr/>
            </p:nvCxnSpPr>
            <p:spPr bwMode="auto">
              <a:xfrm rot="16200000" flipV="1">
                <a:off x="3707904" y="3356992"/>
                <a:ext cx="1008112" cy="1008112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>
                <a:stCxn id="8" idx="0"/>
                <a:endCxn id="11" idx="4"/>
              </p:cNvCxnSpPr>
              <p:nvPr/>
            </p:nvCxnSpPr>
            <p:spPr bwMode="auto">
              <a:xfrm rot="16200000" flipV="1">
                <a:off x="4824028" y="3392996"/>
                <a:ext cx="1008112" cy="936104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>
                <a:stCxn id="8" idx="0"/>
                <a:endCxn id="9" idx="4"/>
              </p:cNvCxnSpPr>
              <p:nvPr/>
            </p:nvCxnSpPr>
            <p:spPr bwMode="auto">
              <a:xfrm rot="16200000" flipV="1">
                <a:off x="3671900" y="2240868"/>
                <a:ext cx="1008112" cy="3240360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>
                <a:stCxn id="8" idx="0"/>
                <a:endCxn id="10" idx="4"/>
              </p:cNvCxnSpPr>
              <p:nvPr/>
            </p:nvCxnSpPr>
            <p:spPr bwMode="auto">
              <a:xfrm rot="16200000" flipV="1">
                <a:off x="4247964" y="2816932"/>
                <a:ext cx="1008112" cy="2088232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" name="Straight Arrow Connector 60"/>
              <p:cNvCxnSpPr>
                <a:stCxn id="9" idx="0"/>
              </p:cNvCxnSpPr>
              <p:nvPr/>
            </p:nvCxnSpPr>
            <p:spPr bwMode="auto">
              <a:xfrm rot="5400000" flipH="1" flipV="1">
                <a:off x="2376570" y="260013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" name="Straight Arrow Connector 67"/>
              <p:cNvCxnSpPr>
                <a:stCxn id="10" idx="0"/>
              </p:cNvCxnSpPr>
              <p:nvPr/>
            </p:nvCxnSpPr>
            <p:spPr bwMode="auto">
              <a:xfrm rot="5400000" flipH="1" flipV="1">
                <a:off x="3528698" y="260013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" name="Straight Arrow Connector 69"/>
              <p:cNvCxnSpPr>
                <a:stCxn id="11" idx="0"/>
              </p:cNvCxnSpPr>
              <p:nvPr/>
            </p:nvCxnSpPr>
            <p:spPr bwMode="auto">
              <a:xfrm rot="5400000" flipH="1" flipV="1">
                <a:off x="4680826" y="260013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1" name="TextBox 80"/>
              <p:cNvSpPr txBox="1"/>
              <p:nvPr/>
            </p:nvSpPr>
            <p:spPr>
              <a:xfrm>
                <a:off x="2339752" y="2159278"/>
                <a:ext cx="2736304" cy="26161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100" dirty="0" smtClean="0">
                    <a:solidFill>
                      <a:schemeClr val="bg2"/>
                    </a:solidFill>
                    <a:latin typeface="+mn-lt"/>
                  </a:rPr>
                  <a:t>Valores de Saída</a:t>
                </a:r>
                <a:endParaRPr lang="pt-BR" sz="1100" dirty="0">
                  <a:solidFill>
                    <a:schemeClr val="bg2"/>
                  </a:solidFill>
                  <a:latin typeface="+mn-lt"/>
                </a:endParaRPr>
              </a:p>
            </p:txBody>
          </p:sp>
        </p:grpSp>
        <p:cxnSp>
          <p:nvCxnSpPr>
            <p:cNvPr id="83" name="Straight Arrow Connector 82"/>
            <p:cNvCxnSpPr/>
            <p:nvPr/>
          </p:nvCxnSpPr>
          <p:spPr bwMode="auto">
            <a:xfrm rot="5400000" flipH="1" flipV="1">
              <a:off x="1944522" y="5120374"/>
              <a:ext cx="360000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5400000" flipH="1" flipV="1">
              <a:off x="2952634" y="5120374"/>
              <a:ext cx="360000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rot="5400000" flipH="1" flipV="1">
              <a:off x="3960746" y="5120374"/>
              <a:ext cx="360000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5400000" flipH="1" flipV="1">
              <a:off x="4968858" y="5120374"/>
              <a:ext cx="360000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5400000" flipH="1" flipV="1">
              <a:off x="6048978" y="5120374"/>
              <a:ext cx="360000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9" name="TextBox 88"/>
          <p:cNvSpPr txBox="1"/>
          <p:nvPr/>
        </p:nvSpPr>
        <p:spPr>
          <a:xfrm>
            <a:off x="2267744" y="5327630"/>
            <a:ext cx="4248472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  <a:latin typeface="+mn-lt"/>
              </a:rPr>
              <a:t>Sinais de entrada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43288" y="4319518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Camada de Entrada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28184" y="3527430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Pesos Ajustaveis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40152" y="2833772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Camada de Saída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Aprendizado de Perceptrons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Para que um </a:t>
            </a:r>
            <a:r>
              <a:rPr lang="pt-BR" sz="2000" dirty="0" err="1" smtClean="0"/>
              <a:t>perceptron</a:t>
            </a:r>
            <a:r>
              <a:rPr lang="pt-BR" sz="2000" dirty="0" smtClean="0"/>
              <a:t> possa </a:t>
            </a:r>
            <a:r>
              <a:rPr lang="pt-BR" sz="2000" b="1" dirty="0" smtClean="0"/>
              <a:t>aprender uma função</a:t>
            </a:r>
            <a:r>
              <a:rPr lang="pt-BR" sz="2000" dirty="0" smtClean="0"/>
              <a:t> deve-se mudar o valor dos pesos ajustáveis por um quantidade proporcional a </a:t>
            </a:r>
            <a:r>
              <a:rPr lang="pt-BR" sz="2000" b="1" dirty="0" smtClean="0"/>
              <a:t>diferença entre a saída desejada e atual saída </a:t>
            </a:r>
            <a:r>
              <a:rPr lang="pt-BR" sz="2000" dirty="0" smtClean="0"/>
              <a:t>do sistema.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1800" i="1" dirty="0" smtClean="0"/>
              <a:t>t</a:t>
            </a:r>
            <a:r>
              <a:rPr lang="pt-BR" sz="1800" dirty="0" smtClean="0"/>
              <a:t> = saída desejada.</a:t>
            </a:r>
          </a:p>
          <a:p>
            <a:r>
              <a:rPr lang="pt-BR" sz="1800" i="1" dirty="0" smtClean="0"/>
              <a:t>o</a:t>
            </a:r>
            <a:r>
              <a:rPr lang="pt-BR" sz="1800" dirty="0" smtClean="0"/>
              <a:t> = atual saída do </a:t>
            </a:r>
            <a:r>
              <a:rPr lang="pt-BR" sz="1800" dirty="0" err="1" smtClean="0"/>
              <a:t>perceptron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   = </a:t>
            </a:r>
            <a:r>
              <a:rPr lang="pt-BR" sz="1800" dirty="0" err="1" smtClean="0"/>
              <a:t>Learning</a:t>
            </a:r>
            <a:r>
              <a:rPr lang="pt-BR" sz="1800" dirty="0" smtClean="0"/>
              <a:t> rate. </a:t>
            </a:r>
            <a:endParaRPr lang="pt-BR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59632" y="3212976"/>
          <a:ext cx="1944216" cy="896522"/>
        </p:xfrm>
        <a:graphic>
          <a:graphicData uri="http://schemas.openxmlformats.org/presentationml/2006/ole">
            <p:oleObj spid="_x0000_s20482" name="Equation" r:id="rId3" imgW="990360" imgH="457200" progId="Equation.3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48335" y="3212976"/>
          <a:ext cx="3624065" cy="102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813"/>
                <a:gridCol w="724813"/>
                <a:gridCol w="724813"/>
                <a:gridCol w="724813"/>
                <a:gridCol w="724813"/>
              </a:tblGrid>
              <a:tr h="341296">
                <a:tc gridSpan="4"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Saída desejada: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t</a:t>
                      </a:r>
                      <a:endParaRPr lang="pt-BR" sz="1400" b="0" i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x</a:t>
                      </a:r>
                      <a:r>
                        <a:rPr lang="pt-BR" sz="1400" b="0" baseline="-25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1</a:t>
                      </a:r>
                      <a:endParaRPr lang="pt-BR" sz="1400" b="0" baseline="-25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x</a:t>
                      </a:r>
                      <a:r>
                        <a:rPr lang="pt-BR" sz="1400" b="0" baseline="-25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2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...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x</a:t>
                      </a:r>
                      <a:r>
                        <a:rPr lang="pt-BR" sz="1400" b="0" baseline="-25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n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o</a:t>
                      </a:r>
                      <a:endParaRPr lang="pt-BR" sz="1400" b="0" i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x</a:t>
                      </a:r>
                      <a:r>
                        <a:rPr lang="pt-BR" sz="1400" b="0" baseline="-25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1</a:t>
                      </a:r>
                      <a:endParaRPr lang="pt-BR" sz="1400" b="0" baseline="-25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x</a:t>
                      </a:r>
                      <a:r>
                        <a:rPr lang="pt-BR" sz="1400" b="0" baseline="-25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2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...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x</a:t>
                      </a:r>
                      <a:r>
                        <a:rPr lang="pt-BR" sz="1400" b="0" baseline="-25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n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t</a:t>
                      </a:r>
                      <a:endParaRPr lang="pt-BR" sz="1400" b="0" i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164764" y="5380935"/>
          <a:ext cx="221487" cy="287933"/>
        </p:xfrm>
        <a:graphic>
          <a:graphicData uri="http://schemas.openxmlformats.org/presentationml/2006/ole">
            <p:oleObj spid="_x0000_s20483" name="Equation" r:id="rId4" imgW="126720" imgH="16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Aprendizado de Perceptrons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Regra de aprendizado: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Se a saída do </a:t>
            </a:r>
            <a:r>
              <a:rPr lang="pt-BR" sz="1800" dirty="0" err="1" smtClean="0"/>
              <a:t>perceptron</a:t>
            </a:r>
            <a:r>
              <a:rPr lang="pt-BR" sz="1800" dirty="0" smtClean="0"/>
              <a:t> não estiver correta (</a:t>
            </a:r>
            <a:r>
              <a:rPr lang="pt-BR" sz="1800" i="1" dirty="0" smtClean="0"/>
              <a:t>t</a:t>
            </a:r>
            <a:r>
              <a:rPr lang="pt-BR" sz="1800" dirty="0" smtClean="0"/>
              <a:t> != </a:t>
            </a:r>
            <a:r>
              <a:rPr lang="pt-BR" sz="1800" i="1" dirty="0" smtClean="0"/>
              <a:t>o</a:t>
            </a:r>
            <a:r>
              <a:rPr lang="pt-BR" sz="1800" dirty="0" smtClean="0"/>
              <a:t>):</a:t>
            </a:r>
          </a:p>
          <a:p>
            <a:pPr lvl="1"/>
            <a:r>
              <a:rPr lang="pt-BR" sz="1400" dirty="0" smtClean="0"/>
              <a:t>Os pesos </a:t>
            </a:r>
            <a:r>
              <a:rPr lang="pt-BR" sz="1400" dirty="0" err="1" smtClean="0"/>
              <a:t>w</a:t>
            </a:r>
            <a:r>
              <a:rPr lang="pt-BR" sz="1400" baseline="-25000" dirty="0" err="1" smtClean="0"/>
              <a:t>i</a:t>
            </a:r>
            <a:r>
              <a:rPr lang="pt-BR" sz="1400" baseline="-25000" dirty="0" smtClean="0"/>
              <a:t>  </a:t>
            </a:r>
            <a:r>
              <a:rPr lang="pt-BR" sz="1400" dirty="0" smtClean="0"/>
              <a:t>são alterados de forma que a saída do </a:t>
            </a:r>
            <a:r>
              <a:rPr lang="pt-BR" sz="1400" dirty="0" err="1" smtClean="0"/>
              <a:t>perceptron</a:t>
            </a:r>
            <a:r>
              <a:rPr lang="pt-BR" sz="1400" dirty="0" smtClean="0"/>
              <a:t> para os novos pesos seja próxima de </a:t>
            </a:r>
            <a:r>
              <a:rPr lang="pt-BR" sz="1400" i="1" dirty="0" smtClean="0"/>
              <a:t>t</a:t>
            </a:r>
            <a:r>
              <a:rPr lang="pt-BR" sz="1400" dirty="0" smtClean="0"/>
              <a:t>.</a:t>
            </a:r>
            <a:endParaRPr lang="pt-BR" sz="1400" baseline="-25000" dirty="0" smtClean="0"/>
          </a:p>
          <a:p>
            <a:endParaRPr lang="pt-BR" sz="1800" dirty="0" smtClean="0"/>
          </a:p>
          <a:p>
            <a:r>
              <a:rPr lang="pt-BR" sz="1800" dirty="0" smtClean="0"/>
              <a:t>O algoritmo vai convergir para a correta classificação se:</a:t>
            </a:r>
          </a:p>
          <a:p>
            <a:pPr lvl="1"/>
            <a:r>
              <a:rPr lang="pt-BR" sz="1400" dirty="0" smtClean="0"/>
              <a:t>O conjunto de treinamento é linearmente separável.</a:t>
            </a:r>
          </a:p>
          <a:p>
            <a:pPr lvl="1"/>
            <a:r>
              <a:rPr lang="pt-BR" sz="1400" dirty="0" smtClean="0"/>
              <a:t>    é suficientemente pequeno.</a:t>
            </a:r>
          </a:p>
          <a:p>
            <a:endParaRPr lang="pt-BR" sz="18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187153" y="2197244"/>
          <a:ext cx="1728663" cy="797302"/>
        </p:xfrm>
        <a:graphic>
          <a:graphicData uri="http://schemas.openxmlformats.org/presentationml/2006/ole">
            <p:oleObj spid="_x0000_s21506" name="Equation" r:id="rId3" imgW="990360" imgH="4572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585764" y="5038789"/>
          <a:ext cx="166415" cy="216699"/>
        </p:xfrm>
        <a:graphic>
          <a:graphicData uri="http://schemas.openxmlformats.org/presentationml/2006/ole">
            <p:oleObj spid="_x0000_s21507" name="Equation" r:id="rId4" imgW="126720" imgH="16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Treinando um Neuronio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319407"/>
            <a:ext cx="536265" cy="38951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A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111495"/>
            <a:ext cx="536265" cy="38951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B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535431"/>
            <a:ext cx="720000" cy="720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 bwMode="auto">
          <a:xfrm>
            <a:off x="5180273" y="2514164"/>
            <a:ext cx="831887" cy="381267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 bwMode="auto">
          <a:xfrm flipV="1">
            <a:off x="5180273" y="2895431"/>
            <a:ext cx="831887" cy="41082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6"/>
          </p:cNvCxnSpPr>
          <p:nvPr/>
        </p:nvCxnSpPr>
        <p:spPr bwMode="auto">
          <a:xfrm>
            <a:off x="6732160" y="2895431"/>
            <a:ext cx="720160" cy="4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361274" y="3111495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-0.1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1708" y="2421895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0.3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5570" y="276669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T=0.2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331640" y="2121024"/>
          <a:ext cx="144016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6004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Saída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59632" y="1799238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  <a:latin typeface="+mn-lt"/>
              </a:rPr>
              <a:t>Operador And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244394" y="4221088"/>
          <a:ext cx="684075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2"/>
                <a:gridCol w="380042"/>
                <a:gridCol w="4433826"/>
                <a:gridCol w="823424"/>
                <a:gridCol w="82342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Somatório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Saída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Erro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(0*0.3)+(0*-0.1) = 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(0*0.3)+(1*-0.1) = -0.1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(1*0.3)+(0*-0.1) = 0.3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-1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(1*0.3)+(1*-0.1) = 0.2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60232" y="1772816"/>
            <a:ext cx="17281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Threshold = 0.2</a:t>
            </a:r>
          </a:p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Learning Rate = 0.1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Treinando um Neuronio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319407"/>
            <a:ext cx="536265" cy="38951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A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111495"/>
            <a:ext cx="536265" cy="38951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B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535431"/>
            <a:ext cx="720000" cy="720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 bwMode="auto">
          <a:xfrm>
            <a:off x="5180273" y="2514164"/>
            <a:ext cx="831887" cy="381267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 bwMode="auto">
          <a:xfrm flipV="1">
            <a:off x="5180273" y="2895431"/>
            <a:ext cx="831887" cy="41082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6"/>
          </p:cNvCxnSpPr>
          <p:nvPr/>
        </p:nvCxnSpPr>
        <p:spPr bwMode="auto">
          <a:xfrm>
            <a:off x="6732160" y="2895431"/>
            <a:ext cx="720160" cy="4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396540" y="3111495"/>
            <a:ext cx="43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0.0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1708" y="2421895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0.2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5570" y="276669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T=0.2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331640" y="2121024"/>
          <a:ext cx="144016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6004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Saída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59632" y="1799238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  <a:latin typeface="+mn-lt"/>
              </a:rPr>
              <a:t>Operador And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244394" y="4221088"/>
          <a:ext cx="684075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2"/>
                <a:gridCol w="380042"/>
                <a:gridCol w="4433826"/>
                <a:gridCol w="823424"/>
                <a:gridCol w="82342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Somatório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Saída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Erro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(0*0.2)+(0*0.0) = 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(0*0.2)+(1*0.0) = 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(1*0.2)+(0*0.0) = 0.2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-1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(1*0.2)+(1*0.0) = 0.2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60232" y="1772816"/>
            <a:ext cx="17281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Threshold = 0.2</a:t>
            </a:r>
          </a:p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Learning Rate = 0.1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Treinando um Neuronio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319407"/>
            <a:ext cx="536265" cy="38951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A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111495"/>
            <a:ext cx="536265" cy="38951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B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535431"/>
            <a:ext cx="720000" cy="720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 bwMode="auto">
          <a:xfrm>
            <a:off x="5180273" y="2514164"/>
            <a:ext cx="831887" cy="381267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 bwMode="auto">
          <a:xfrm flipV="1">
            <a:off x="5180273" y="2895431"/>
            <a:ext cx="831887" cy="41082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6"/>
          </p:cNvCxnSpPr>
          <p:nvPr/>
        </p:nvCxnSpPr>
        <p:spPr bwMode="auto">
          <a:xfrm>
            <a:off x="6732160" y="2895431"/>
            <a:ext cx="720160" cy="4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396540" y="3111495"/>
            <a:ext cx="43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0.1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1708" y="2421895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0.1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5570" y="276669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T=0.2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331640" y="2121024"/>
          <a:ext cx="144016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6004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Saída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59632" y="1799238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  <a:latin typeface="+mn-lt"/>
              </a:rPr>
              <a:t>Operador And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244394" y="4221088"/>
          <a:ext cx="684075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2"/>
                <a:gridCol w="380042"/>
                <a:gridCol w="4433826"/>
                <a:gridCol w="823424"/>
                <a:gridCol w="82342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Somatório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Saída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Erro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(0*0.1)+(0*0.1) = 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(0*0.1)+(1*0.1) = 0.1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(1*0.1)+(0*0.1) = 0.1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(1*0.1)+(1*0.1) = 0.2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60232" y="1772816"/>
            <a:ext cx="17281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Threshold = 0.2</a:t>
            </a:r>
          </a:p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Learning Rate = 0.1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Aprendizado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b="1" dirty="0" smtClean="0"/>
              <a:t>Aprendizado Supervisionado</a:t>
            </a:r>
          </a:p>
          <a:p>
            <a:pPr lvl="1"/>
            <a:r>
              <a:rPr lang="pt-BR" sz="2300" dirty="0" smtClean="0"/>
              <a:t>Árvores de decisão.</a:t>
            </a:r>
          </a:p>
          <a:p>
            <a:pPr lvl="1"/>
            <a:r>
              <a:rPr lang="pt-BR" sz="2300" dirty="0" err="1" smtClean="0"/>
              <a:t>K-Nearest</a:t>
            </a:r>
            <a:r>
              <a:rPr lang="pt-BR" sz="2300" dirty="0" smtClean="0"/>
              <a:t> </a:t>
            </a:r>
            <a:r>
              <a:rPr lang="pt-BR" sz="2300" dirty="0" err="1" smtClean="0"/>
              <a:t>Neighbor</a:t>
            </a:r>
            <a:r>
              <a:rPr lang="pt-BR" sz="2300" dirty="0" smtClean="0"/>
              <a:t> (KNN).</a:t>
            </a:r>
          </a:p>
          <a:p>
            <a:pPr lvl="1"/>
            <a:r>
              <a:rPr lang="pt-BR" sz="2300" dirty="0" err="1" smtClean="0"/>
              <a:t>Support</a:t>
            </a:r>
            <a:r>
              <a:rPr lang="pt-BR" sz="2300" dirty="0" smtClean="0"/>
              <a:t> </a:t>
            </a:r>
            <a:r>
              <a:rPr lang="pt-BR" sz="2300" dirty="0" err="1" smtClean="0"/>
              <a:t>Vector</a:t>
            </a:r>
            <a:r>
              <a:rPr lang="pt-BR" sz="2300" dirty="0" smtClean="0"/>
              <a:t> Machines (SVM).</a:t>
            </a:r>
          </a:p>
          <a:p>
            <a:pPr lvl="1"/>
            <a:r>
              <a:rPr lang="pt-BR" sz="2300" b="1" dirty="0" smtClean="0"/>
              <a:t>Redes Neurais </a:t>
            </a:r>
          </a:p>
          <a:p>
            <a:endParaRPr lang="pt-BR" sz="2800" dirty="0" smtClean="0"/>
          </a:p>
          <a:p>
            <a:r>
              <a:rPr lang="pt-BR" sz="2800" dirty="0" smtClean="0"/>
              <a:t>Aprendizado Não Supervisionado</a:t>
            </a:r>
          </a:p>
          <a:p>
            <a:endParaRPr lang="pt-BR" sz="2800" dirty="0" smtClean="0"/>
          </a:p>
          <a:p>
            <a:r>
              <a:rPr lang="pt-BR" sz="2800" dirty="0" smtClean="0"/>
              <a:t>Aprendizado Por Reforço</a:t>
            </a:r>
            <a:endParaRPr lang="pt-B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184576" cy="4104456"/>
          </a:xfrm>
        </p:spPr>
        <p:txBody>
          <a:bodyPr/>
          <a:lstStyle/>
          <a:p>
            <a:r>
              <a:rPr lang="pt-BR" sz="2300" dirty="0" smtClean="0"/>
              <a:t>Um único </a:t>
            </a:r>
            <a:r>
              <a:rPr lang="pt-BR" sz="2300" dirty="0" err="1" smtClean="0"/>
              <a:t>Perceptron</a:t>
            </a:r>
            <a:r>
              <a:rPr lang="pt-BR" sz="2300" dirty="0" smtClean="0"/>
              <a:t> consegue resolver somente funções linearmente separáveis.</a:t>
            </a:r>
          </a:p>
          <a:p>
            <a:endParaRPr lang="pt-BR" sz="2300" dirty="0" smtClean="0"/>
          </a:p>
          <a:p>
            <a:endParaRPr lang="pt-BR" sz="2300" dirty="0" smtClean="0"/>
          </a:p>
          <a:p>
            <a:r>
              <a:rPr lang="pt-BR" sz="2300" dirty="0" smtClean="0"/>
              <a:t>Em funções não linearmente separáveis o </a:t>
            </a:r>
            <a:r>
              <a:rPr lang="pt-BR" sz="2300" dirty="0" err="1" smtClean="0"/>
              <a:t>perceptron</a:t>
            </a:r>
            <a:r>
              <a:rPr lang="pt-BR" sz="2300" dirty="0" smtClean="0"/>
              <a:t> não consegue gerar um hiperplano para separar os dados.</a:t>
            </a:r>
          </a:p>
          <a:p>
            <a:endParaRPr lang="pt-BR" sz="2000" dirty="0" smtClean="0"/>
          </a:p>
          <a:p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016224" cy="16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89040"/>
            <a:ext cx="2016224" cy="18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Multicamadas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err="1" smtClean="0"/>
              <a:t>Perceptrons</a:t>
            </a:r>
            <a:r>
              <a:rPr lang="pt-BR" sz="2400" dirty="0" smtClean="0"/>
              <a:t> expressam somente superfícies de decisão linear.</a:t>
            </a:r>
          </a:p>
          <a:p>
            <a:endParaRPr lang="pt-BR" sz="2400" dirty="0" smtClean="0"/>
          </a:p>
          <a:p>
            <a:r>
              <a:rPr lang="pt-BR" sz="2400" dirty="0" smtClean="0"/>
              <a:t>Entretanto, é possível combinar vários </a:t>
            </a:r>
            <a:r>
              <a:rPr lang="pt-BR" sz="2400" dirty="0" err="1" smtClean="0"/>
              <a:t>perceptrons</a:t>
            </a:r>
            <a:r>
              <a:rPr lang="pt-BR" sz="2400" dirty="0" smtClean="0"/>
              <a:t> lineares para gerar superfícies de decisão mais complexas.</a:t>
            </a:r>
          </a:p>
          <a:p>
            <a:endParaRPr lang="pt-BR" sz="2400" dirty="0" smtClean="0"/>
          </a:p>
          <a:p>
            <a:r>
              <a:rPr lang="pt-BR" sz="2400" dirty="0" smtClean="0"/>
              <a:t>Dessa forma podemos, por exemplo, gerar uma superfícies de classificação para o operador XOR.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 XOR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640" y="2121024"/>
          <a:ext cx="144016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6004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Saída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1799238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  <a:latin typeface="+mn-lt"/>
              </a:rPr>
              <a:t>Operador XOR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68" y="4149080"/>
            <a:ext cx="15854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462384" y="4801344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-1.5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211960" y="2852936"/>
            <a:ext cx="3221639" cy="1933183"/>
            <a:chOff x="3977268" y="2924944"/>
            <a:chExt cx="3221639" cy="1933183"/>
          </a:xfrm>
        </p:grpSpPr>
        <p:sp>
          <p:nvSpPr>
            <p:cNvPr id="7" name="TextBox 6"/>
            <p:cNvSpPr txBox="1"/>
            <p:nvPr/>
          </p:nvSpPr>
          <p:spPr>
            <a:xfrm>
              <a:off x="3977268" y="3212976"/>
              <a:ext cx="536400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5936" y="4407639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9" name="Straight Arrow Connector 8"/>
            <p:cNvCxnSpPr>
              <a:stCxn id="7" idx="6"/>
              <a:endCxn id="15" idx="2"/>
            </p:cNvCxnSpPr>
            <p:nvPr/>
          </p:nvCxnSpPr>
          <p:spPr bwMode="auto">
            <a:xfrm>
              <a:off x="4513668" y="3407733"/>
              <a:ext cx="890084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8" idx="6"/>
              <a:endCxn id="16" idx="2"/>
            </p:cNvCxnSpPr>
            <p:nvPr/>
          </p:nvCxnSpPr>
          <p:spPr bwMode="auto">
            <a:xfrm>
              <a:off x="4532201" y="4602396"/>
              <a:ext cx="903895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792960" y="3140968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03752" y="3212976"/>
              <a:ext cx="536400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h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096" y="4407639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h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60232" y="3861048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o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504" y="4581128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5893" y="292494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-0.5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>
              <a:stCxn id="15" idx="6"/>
              <a:endCxn id="20" idx="2"/>
            </p:cNvCxnSpPr>
            <p:nvPr/>
          </p:nvCxnSpPr>
          <p:spPr bwMode="auto">
            <a:xfrm>
              <a:off x="5940152" y="3407733"/>
              <a:ext cx="720080" cy="648072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6" idx="6"/>
              <a:endCxn id="20" idx="2"/>
            </p:cNvCxnSpPr>
            <p:nvPr/>
          </p:nvCxnSpPr>
          <p:spPr bwMode="auto">
            <a:xfrm flipV="1">
              <a:off x="5972361" y="4055805"/>
              <a:ext cx="687871" cy="546591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7" idx="6"/>
              <a:endCxn id="16" idx="2"/>
            </p:cNvCxnSpPr>
            <p:nvPr/>
          </p:nvCxnSpPr>
          <p:spPr bwMode="auto">
            <a:xfrm>
              <a:off x="4513668" y="3407733"/>
              <a:ext cx="922428" cy="1194663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8" idx="6"/>
              <a:endCxn id="15" idx="2"/>
            </p:cNvCxnSpPr>
            <p:nvPr/>
          </p:nvCxnSpPr>
          <p:spPr bwMode="auto">
            <a:xfrm flipV="1">
              <a:off x="4532201" y="3407733"/>
              <a:ext cx="871551" cy="1194663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835135" y="4080485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37172" y="3645024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3767" y="3440033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92918" y="4293096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-1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92037" y="4243948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-0.5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6176" y="306896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OR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2881" y="447521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AND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Multicamadas</a:t>
            </a:r>
            <a:endParaRPr lang="pt-BR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1763688" y="1556792"/>
            <a:ext cx="5135316" cy="4343228"/>
            <a:chOff x="1763688" y="1556792"/>
            <a:chExt cx="5135316" cy="4343228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910929" y="2746778"/>
              <a:ext cx="3695221" cy="1989703"/>
              <a:chOff x="1835696" y="2780928"/>
              <a:chExt cx="4680520" cy="2520240"/>
            </a:xfrm>
          </p:grpSpPr>
          <p:grpSp>
            <p:nvGrpSpPr>
              <p:cNvPr id="5" name="Group 81"/>
              <p:cNvGrpSpPr/>
              <p:nvPr/>
            </p:nvGrpSpPr>
            <p:grpSpPr>
              <a:xfrm>
                <a:off x="1835696" y="2780928"/>
                <a:ext cx="4680520" cy="2160240"/>
                <a:chOff x="1403648" y="2780928"/>
                <a:chExt cx="4680520" cy="2160240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1403648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2411760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3419872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4427984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5508104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2267744" y="2780928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3419872" y="2780928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4572000" y="2780928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1" idx="0"/>
                  <a:endCxn id="16" idx="4"/>
                </p:cNvCxnSpPr>
                <p:nvPr/>
              </p:nvCxnSpPr>
              <p:spPr bwMode="auto">
                <a:xfrm rot="5400000" flipH="1" flipV="1">
                  <a:off x="1619672" y="3429000"/>
                  <a:ext cx="1008112" cy="864096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0" name="Straight Arrow Connector 19"/>
                <p:cNvCxnSpPr>
                  <a:stCxn id="11" idx="0"/>
                  <a:endCxn id="18" idx="4"/>
                </p:cNvCxnSpPr>
                <p:nvPr/>
              </p:nvCxnSpPr>
              <p:spPr bwMode="auto">
                <a:xfrm rot="5400000" flipH="1" flipV="1">
                  <a:off x="2771800" y="2276872"/>
                  <a:ext cx="1008112" cy="316835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1" name="Straight Arrow Connector 20"/>
                <p:cNvCxnSpPr>
                  <a:stCxn id="11" idx="0"/>
                  <a:endCxn id="17" idx="4"/>
                </p:cNvCxnSpPr>
                <p:nvPr/>
              </p:nvCxnSpPr>
              <p:spPr bwMode="auto">
                <a:xfrm rot="5400000" flipH="1" flipV="1">
                  <a:off x="2195736" y="2852936"/>
                  <a:ext cx="1008112" cy="2016224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2" name="Straight Arrow Connector 21"/>
                <p:cNvCxnSpPr>
                  <a:stCxn id="12" idx="0"/>
                  <a:endCxn id="16" idx="4"/>
                </p:cNvCxnSpPr>
                <p:nvPr/>
              </p:nvCxnSpPr>
              <p:spPr bwMode="auto">
                <a:xfrm rot="16200000" flipV="1">
                  <a:off x="2123728" y="3789040"/>
                  <a:ext cx="1008112" cy="144016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3" name="Straight Arrow Connector 22"/>
                <p:cNvCxnSpPr>
                  <a:stCxn id="12" idx="0"/>
                  <a:endCxn id="18" idx="4"/>
                </p:cNvCxnSpPr>
                <p:nvPr/>
              </p:nvCxnSpPr>
              <p:spPr bwMode="auto">
                <a:xfrm rot="5400000" flipH="1" flipV="1">
                  <a:off x="3275856" y="2780928"/>
                  <a:ext cx="1008112" cy="2160240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2" idx="0"/>
                  <a:endCxn id="17" idx="4"/>
                </p:cNvCxnSpPr>
                <p:nvPr/>
              </p:nvCxnSpPr>
              <p:spPr bwMode="auto">
                <a:xfrm rot="5400000" flipH="1" flipV="1">
                  <a:off x="2699792" y="3356992"/>
                  <a:ext cx="1008112" cy="100811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5" name="Straight Arrow Connector 24"/>
                <p:cNvCxnSpPr>
                  <a:stCxn id="13" idx="0"/>
                  <a:endCxn id="17" idx="4"/>
                </p:cNvCxnSpPr>
                <p:nvPr/>
              </p:nvCxnSpPr>
              <p:spPr bwMode="auto">
                <a:xfrm rot="5400000" flipH="1" flipV="1">
                  <a:off x="3203848" y="3861048"/>
                  <a:ext cx="1008112" cy="1588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6" name="Straight Arrow Connector 25"/>
                <p:cNvCxnSpPr>
                  <a:stCxn id="13" idx="0"/>
                  <a:endCxn id="18" idx="4"/>
                </p:cNvCxnSpPr>
                <p:nvPr/>
              </p:nvCxnSpPr>
              <p:spPr bwMode="auto">
                <a:xfrm rot="5400000" flipH="1" flipV="1">
                  <a:off x="3779912" y="3284984"/>
                  <a:ext cx="1008112" cy="1152128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7" name="Straight Arrow Connector 26"/>
                <p:cNvCxnSpPr>
                  <a:stCxn id="13" idx="0"/>
                  <a:endCxn id="16" idx="4"/>
                </p:cNvCxnSpPr>
                <p:nvPr/>
              </p:nvCxnSpPr>
              <p:spPr bwMode="auto">
                <a:xfrm rot="16200000" flipV="1">
                  <a:off x="2627784" y="3284984"/>
                  <a:ext cx="1008112" cy="1152128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8" name="Straight Arrow Connector 27"/>
                <p:cNvCxnSpPr>
                  <a:stCxn id="14" idx="0"/>
                  <a:endCxn id="18" idx="4"/>
                </p:cNvCxnSpPr>
                <p:nvPr/>
              </p:nvCxnSpPr>
              <p:spPr bwMode="auto">
                <a:xfrm rot="5400000" flipH="1" flipV="1">
                  <a:off x="4283968" y="3789040"/>
                  <a:ext cx="1008112" cy="144016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9" name="Straight Arrow Connector 28"/>
                <p:cNvCxnSpPr>
                  <a:stCxn id="14" idx="0"/>
                  <a:endCxn id="16" idx="4"/>
                </p:cNvCxnSpPr>
                <p:nvPr/>
              </p:nvCxnSpPr>
              <p:spPr bwMode="auto">
                <a:xfrm rot="16200000" flipV="1">
                  <a:off x="3131840" y="2780928"/>
                  <a:ext cx="1008112" cy="2160240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0" name="Straight Arrow Connector 29"/>
                <p:cNvCxnSpPr>
                  <a:stCxn id="14" idx="0"/>
                  <a:endCxn id="17" idx="4"/>
                </p:cNvCxnSpPr>
                <p:nvPr/>
              </p:nvCxnSpPr>
              <p:spPr bwMode="auto">
                <a:xfrm rot="16200000" flipV="1">
                  <a:off x="3707904" y="3356992"/>
                  <a:ext cx="1008112" cy="100811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1" name="Straight Arrow Connector 30"/>
                <p:cNvCxnSpPr>
                  <a:stCxn id="15" idx="0"/>
                  <a:endCxn id="18" idx="4"/>
                </p:cNvCxnSpPr>
                <p:nvPr/>
              </p:nvCxnSpPr>
              <p:spPr bwMode="auto">
                <a:xfrm rot="16200000" flipV="1">
                  <a:off x="4824028" y="3392996"/>
                  <a:ext cx="1008112" cy="936104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2" name="Straight Arrow Connector 31"/>
                <p:cNvCxnSpPr>
                  <a:stCxn id="15" idx="0"/>
                  <a:endCxn id="16" idx="4"/>
                </p:cNvCxnSpPr>
                <p:nvPr/>
              </p:nvCxnSpPr>
              <p:spPr bwMode="auto">
                <a:xfrm rot="16200000" flipV="1">
                  <a:off x="3671900" y="2240868"/>
                  <a:ext cx="1008112" cy="3240360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3" name="Straight Arrow Connector 32"/>
                <p:cNvCxnSpPr>
                  <a:stCxn id="15" idx="0"/>
                  <a:endCxn id="17" idx="4"/>
                </p:cNvCxnSpPr>
                <p:nvPr/>
              </p:nvCxnSpPr>
              <p:spPr bwMode="auto">
                <a:xfrm rot="16200000" flipV="1">
                  <a:off x="4247964" y="2816932"/>
                  <a:ext cx="1008112" cy="208823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6" name="Straight Arrow Connector 5"/>
              <p:cNvCxnSpPr/>
              <p:nvPr/>
            </p:nvCxnSpPr>
            <p:spPr bwMode="auto">
              <a:xfrm rot="5400000" flipH="1" flipV="1">
                <a:off x="1944522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5400000" flipH="1" flipV="1">
                <a:off x="2952634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rot="5400000" flipH="1" flipV="1">
                <a:off x="3960746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5400000" flipH="1" flipV="1">
                <a:off x="4968858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 rot="5400000" flipH="1" flipV="1">
                <a:off x="6048978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8" name="Oval 37"/>
            <p:cNvSpPr/>
            <p:nvPr/>
          </p:nvSpPr>
          <p:spPr bwMode="auto">
            <a:xfrm rot="5400000">
              <a:off x="4572000" y="1556792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5400000">
              <a:off x="4572000" y="2348880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rot="5400000">
              <a:off x="4572000" y="3118220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4572000" y="3933056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5400000">
              <a:off x="4572000" y="4725144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5400000">
              <a:off x="4572000" y="5445224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44" name="Straight Arrow Connector 43"/>
            <p:cNvCxnSpPr>
              <a:stCxn id="16" idx="0"/>
              <a:endCxn id="38" idx="4"/>
            </p:cNvCxnSpPr>
            <p:nvPr/>
          </p:nvCxnSpPr>
          <p:spPr bwMode="auto">
            <a:xfrm flipV="1">
              <a:off x="3753392" y="1784190"/>
              <a:ext cx="818608" cy="1019423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16" idx="0"/>
              <a:endCxn id="39" idx="4"/>
            </p:cNvCxnSpPr>
            <p:nvPr/>
          </p:nvCxnSpPr>
          <p:spPr bwMode="auto">
            <a:xfrm flipV="1">
              <a:off x="3753392" y="2576278"/>
              <a:ext cx="818608" cy="227335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16" idx="0"/>
              <a:endCxn id="40" idx="4"/>
            </p:cNvCxnSpPr>
            <p:nvPr/>
          </p:nvCxnSpPr>
          <p:spPr bwMode="auto">
            <a:xfrm>
              <a:off x="3753392" y="2803613"/>
              <a:ext cx="818608" cy="542005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16" idx="0"/>
              <a:endCxn id="41" idx="4"/>
            </p:cNvCxnSpPr>
            <p:nvPr/>
          </p:nvCxnSpPr>
          <p:spPr bwMode="auto">
            <a:xfrm>
              <a:off x="3753392" y="2803613"/>
              <a:ext cx="818608" cy="1356841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>
              <a:stCxn id="16" idx="0"/>
              <a:endCxn id="42" idx="4"/>
            </p:cNvCxnSpPr>
            <p:nvPr/>
          </p:nvCxnSpPr>
          <p:spPr bwMode="auto">
            <a:xfrm>
              <a:off x="3753392" y="2803613"/>
              <a:ext cx="818608" cy="2148929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16" idx="0"/>
              <a:endCxn id="43" idx="4"/>
            </p:cNvCxnSpPr>
            <p:nvPr/>
          </p:nvCxnSpPr>
          <p:spPr bwMode="auto">
            <a:xfrm>
              <a:off x="3753392" y="2803613"/>
              <a:ext cx="818608" cy="2869009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>
              <a:stCxn id="17" idx="0"/>
              <a:endCxn id="38" idx="4"/>
            </p:cNvCxnSpPr>
            <p:nvPr/>
          </p:nvCxnSpPr>
          <p:spPr bwMode="auto">
            <a:xfrm flipV="1">
              <a:off x="3753392" y="1784190"/>
              <a:ext cx="818608" cy="1929015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17" idx="0"/>
              <a:endCxn id="39" idx="4"/>
            </p:cNvCxnSpPr>
            <p:nvPr/>
          </p:nvCxnSpPr>
          <p:spPr bwMode="auto">
            <a:xfrm flipV="1">
              <a:off x="3753392" y="2576278"/>
              <a:ext cx="818608" cy="113692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stCxn id="17" idx="0"/>
              <a:endCxn id="40" idx="4"/>
            </p:cNvCxnSpPr>
            <p:nvPr/>
          </p:nvCxnSpPr>
          <p:spPr bwMode="auto">
            <a:xfrm flipV="1">
              <a:off x="3753392" y="3345618"/>
              <a:ext cx="818608" cy="36758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Straight Arrow Connector 65"/>
            <p:cNvCxnSpPr>
              <a:stCxn id="17" idx="0"/>
              <a:endCxn id="41" idx="4"/>
            </p:cNvCxnSpPr>
            <p:nvPr/>
          </p:nvCxnSpPr>
          <p:spPr bwMode="auto">
            <a:xfrm>
              <a:off x="3753392" y="3713205"/>
              <a:ext cx="818608" cy="447249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/>
            <p:cNvCxnSpPr>
              <a:stCxn id="17" idx="0"/>
              <a:endCxn id="42" idx="4"/>
            </p:cNvCxnSpPr>
            <p:nvPr/>
          </p:nvCxnSpPr>
          <p:spPr bwMode="auto">
            <a:xfrm>
              <a:off x="3753392" y="3713205"/>
              <a:ext cx="818608" cy="123933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>
              <a:stCxn id="17" idx="0"/>
              <a:endCxn id="43" idx="4"/>
            </p:cNvCxnSpPr>
            <p:nvPr/>
          </p:nvCxnSpPr>
          <p:spPr bwMode="auto">
            <a:xfrm>
              <a:off x="3753392" y="3713205"/>
              <a:ext cx="818608" cy="195941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Arrow Connector 80"/>
            <p:cNvCxnSpPr>
              <a:stCxn id="18" idx="0"/>
              <a:endCxn id="38" idx="4"/>
            </p:cNvCxnSpPr>
            <p:nvPr/>
          </p:nvCxnSpPr>
          <p:spPr bwMode="auto">
            <a:xfrm flipV="1">
              <a:off x="3753392" y="1784190"/>
              <a:ext cx="818608" cy="283860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stCxn id="18" idx="0"/>
              <a:endCxn id="39" idx="4"/>
            </p:cNvCxnSpPr>
            <p:nvPr/>
          </p:nvCxnSpPr>
          <p:spPr bwMode="auto">
            <a:xfrm flipV="1">
              <a:off x="3753392" y="2576278"/>
              <a:ext cx="818608" cy="2046520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18" idx="0"/>
              <a:endCxn id="40" idx="4"/>
            </p:cNvCxnSpPr>
            <p:nvPr/>
          </p:nvCxnSpPr>
          <p:spPr bwMode="auto">
            <a:xfrm flipV="1">
              <a:off x="3753392" y="3345618"/>
              <a:ext cx="818608" cy="1277180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18" idx="0"/>
              <a:endCxn id="41" idx="4"/>
            </p:cNvCxnSpPr>
            <p:nvPr/>
          </p:nvCxnSpPr>
          <p:spPr bwMode="auto">
            <a:xfrm flipV="1">
              <a:off x="3753392" y="4160454"/>
              <a:ext cx="818608" cy="46234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18" idx="0"/>
              <a:endCxn id="42" idx="4"/>
            </p:cNvCxnSpPr>
            <p:nvPr/>
          </p:nvCxnSpPr>
          <p:spPr bwMode="auto">
            <a:xfrm>
              <a:off x="3753392" y="4622798"/>
              <a:ext cx="818608" cy="32974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18" idx="0"/>
              <a:endCxn id="43" idx="4"/>
            </p:cNvCxnSpPr>
            <p:nvPr/>
          </p:nvCxnSpPr>
          <p:spPr bwMode="auto">
            <a:xfrm>
              <a:off x="3753392" y="4622798"/>
              <a:ext cx="818608" cy="104982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Oval 99"/>
            <p:cNvSpPr/>
            <p:nvPr/>
          </p:nvSpPr>
          <p:spPr bwMode="auto">
            <a:xfrm rot="5400000">
              <a:off x="6444208" y="2852936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 rot="5400000">
              <a:off x="6444208" y="3910308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102" name="Straight Arrow Connector 101"/>
            <p:cNvCxnSpPr>
              <a:stCxn id="38" idx="0"/>
              <a:endCxn id="100" idx="4"/>
            </p:cNvCxnSpPr>
            <p:nvPr/>
          </p:nvCxnSpPr>
          <p:spPr bwMode="auto">
            <a:xfrm>
              <a:off x="5026796" y="1784190"/>
              <a:ext cx="1417412" cy="129614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5" name="Straight Arrow Connector 104"/>
            <p:cNvCxnSpPr>
              <a:stCxn id="38" idx="0"/>
              <a:endCxn id="101" idx="4"/>
            </p:cNvCxnSpPr>
            <p:nvPr/>
          </p:nvCxnSpPr>
          <p:spPr bwMode="auto">
            <a:xfrm>
              <a:off x="5026796" y="1784190"/>
              <a:ext cx="1417412" cy="235351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39" idx="0"/>
              <a:endCxn id="101" idx="4"/>
            </p:cNvCxnSpPr>
            <p:nvPr/>
          </p:nvCxnSpPr>
          <p:spPr bwMode="auto">
            <a:xfrm>
              <a:off x="5026796" y="2576278"/>
              <a:ext cx="1417412" cy="156142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>
              <a:stCxn id="39" idx="0"/>
              <a:endCxn id="100" idx="4"/>
            </p:cNvCxnSpPr>
            <p:nvPr/>
          </p:nvCxnSpPr>
          <p:spPr bwMode="auto">
            <a:xfrm>
              <a:off x="5026796" y="2576278"/>
              <a:ext cx="1417412" cy="50405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4" name="Straight Arrow Connector 113"/>
            <p:cNvCxnSpPr>
              <a:stCxn id="40" idx="0"/>
              <a:endCxn id="100" idx="4"/>
            </p:cNvCxnSpPr>
            <p:nvPr/>
          </p:nvCxnSpPr>
          <p:spPr bwMode="auto">
            <a:xfrm flipV="1">
              <a:off x="5026796" y="3080334"/>
              <a:ext cx="1417412" cy="26528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5" name="Straight Arrow Connector 114"/>
            <p:cNvCxnSpPr>
              <a:stCxn id="40" idx="0"/>
              <a:endCxn id="101" idx="4"/>
            </p:cNvCxnSpPr>
            <p:nvPr/>
          </p:nvCxnSpPr>
          <p:spPr bwMode="auto">
            <a:xfrm>
              <a:off x="5026796" y="3345618"/>
              <a:ext cx="1417412" cy="7920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Arrow Connector 119"/>
            <p:cNvCxnSpPr>
              <a:stCxn id="41" idx="0"/>
              <a:endCxn id="100" idx="4"/>
            </p:cNvCxnSpPr>
            <p:nvPr/>
          </p:nvCxnSpPr>
          <p:spPr bwMode="auto">
            <a:xfrm flipV="1">
              <a:off x="5026796" y="3080334"/>
              <a:ext cx="1417412" cy="1080120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41" idx="0"/>
              <a:endCxn id="101" idx="4"/>
            </p:cNvCxnSpPr>
            <p:nvPr/>
          </p:nvCxnSpPr>
          <p:spPr bwMode="auto">
            <a:xfrm flipV="1">
              <a:off x="5026796" y="4137706"/>
              <a:ext cx="1417412" cy="2274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42" idx="0"/>
              <a:endCxn id="100" idx="4"/>
            </p:cNvCxnSpPr>
            <p:nvPr/>
          </p:nvCxnSpPr>
          <p:spPr bwMode="auto">
            <a:xfrm flipV="1">
              <a:off x="5026796" y="3080334"/>
              <a:ext cx="1417412" cy="187220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>
              <a:stCxn id="42" idx="0"/>
              <a:endCxn id="101" idx="4"/>
            </p:cNvCxnSpPr>
            <p:nvPr/>
          </p:nvCxnSpPr>
          <p:spPr bwMode="auto">
            <a:xfrm flipV="1">
              <a:off x="5026796" y="4137706"/>
              <a:ext cx="1417412" cy="81483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2" name="Straight Arrow Connector 131"/>
            <p:cNvCxnSpPr>
              <a:stCxn id="43" idx="0"/>
              <a:endCxn id="100" idx="4"/>
            </p:cNvCxnSpPr>
            <p:nvPr/>
          </p:nvCxnSpPr>
          <p:spPr bwMode="auto">
            <a:xfrm flipV="1">
              <a:off x="5026796" y="3080334"/>
              <a:ext cx="1417412" cy="25922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3" name="Straight Arrow Connector 132"/>
            <p:cNvCxnSpPr>
              <a:stCxn id="43" idx="0"/>
              <a:endCxn id="101" idx="4"/>
            </p:cNvCxnSpPr>
            <p:nvPr/>
          </p:nvCxnSpPr>
          <p:spPr bwMode="auto">
            <a:xfrm flipV="1">
              <a:off x="5026796" y="4137706"/>
              <a:ext cx="1417412" cy="153491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9" name="TextBox 138"/>
          <p:cNvSpPr txBox="1"/>
          <p:nvPr/>
        </p:nvSpPr>
        <p:spPr>
          <a:xfrm>
            <a:off x="1547664" y="5589240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Camada de Entrada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843808" y="5085184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Camadas Ocultas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940152" y="4679558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100" dirty="0" smtClean="0">
                <a:solidFill>
                  <a:schemeClr val="bg2"/>
                </a:solidFill>
                <a:latin typeface="+mn-lt"/>
              </a:rPr>
              <a:t>Camada de Saída</a:t>
            </a:r>
            <a:endParaRPr lang="pt-BR" sz="11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Multicamadas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4464496" cy="4104456"/>
          </a:xfrm>
        </p:spPr>
        <p:txBody>
          <a:bodyPr/>
          <a:lstStyle/>
          <a:p>
            <a:r>
              <a:rPr lang="pt-BR" sz="2000" dirty="0" smtClean="0"/>
              <a:t>Adicionar uma camada oculta a rede permite que a rede possa gerar uma função de </a:t>
            </a:r>
            <a:r>
              <a:rPr lang="pt-BR" sz="2000" dirty="0" err="1" smtClean="0"/>
              <a:t>convex</a:t>
            </a:r>
            <a:r>
              <a:rPr lang="pt-BR" sz="2000" dirty="0" smtClean="0"/>
              <a:t> </a:t>
            </a:r>
            <a:r>
              <a:rPr lang="pt-BR" sz="2000" dirty="0" err="1" smtClean="0"/>
              <a:t>hull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Duas camadas ocultas permite a rede gerar um função com diferentes </a:t>
            </a:r>
            <a:r>
              <a:rPr lang="pt-BR" sz="2000" dirty="0" err="1" smtClean="0"/>
              <a:t>convex</a:t>
            </a:r>
            <a:r>
              <a:rPr lang="pt-BR" sz="2000" dirty="0" smtClean="0"/>
              <a:t> </a:t>
            </a:r>
            <a:r>
              <a:rPr lang="pt-BR" sz="2000" dirty="0" err="1" smtClean="0"/>
              <a:t>hulls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5509474" y="2069232"/>
            <a:ext cx="2014854" cy="1431776"/>
            <a:chOff x="5003254" y="1773610"/>
            <a:chExt cx="2737098" cy="1945010"/>
          </a:xfrm>
        </p:grpSpPr>
        <p:sp>
          <p:nvSpPr>
            <p:cNvPr id="48" name="Oval 47"/>
            <p:cNvSpPr/>
            <p:nvPr/>
          </p:nvSpPr>
          <p:spPr bwMode="auto">
            <a:xfrm>
              <a:off x="5868144" y="2564904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868144" y="29969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300192" y="2780928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300192" y="2420888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660232" y="263691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516216" y="306896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436096" y="2780928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508104" y="220486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940152" y="220486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588224" y="1988840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508104" y="3356992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220072" y="2492896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148064" y="3068960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588496" y="2933328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020272" y="292494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876256" y="328498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020272" y="2348880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92280" y="1988840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228184" y="184482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236296" y="2636912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452320" y="3140968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5400000">
              <a:off x="5472100" y="2816932"/>
              <a:ext cx="648072" cy="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796136" y="3140968"/>
              <a:ext cx="864096" cy="216024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796136" y="2276872"/>
              <a:ext cx="576064" cy="216024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372200" y="2276872"/>
              <a:ext cx="648072" cy="432048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6516216" y="2852936"/>
              <a:ext cx="648072" cy="36004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rot="5400000" flipH="1" flipV="1">
              <a:off x="4031940" y="2744924"/>
              <a:ext cx="1944216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5004048" y="3717032"/>
              <a:ext cx="2736304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5482327" y="4221088"/>
            <a:ext cx="2186017" cy="1440160"/>
            <a:chOff x="5148064" y="3861048"/>
            <a:chExt cx="2952328" cy="1945010"/>
          </a:xfrm>
        </p:grpSpPr>
        <p:grpSp>
          <p:nvGrpSpPr>
            <p:cNvPr id="46" name="Group 45"/>
            <p:cNvGrpSpPr/>
            <p:nvPr/>
          </p:nvGrpSpPr>
          <p:grpSpPr>
            <a:xfrm>
              <a:off x="5148064" y="3861048"/>
              <a:ext cx="2737098" cy="1945010"/>
              <a:chOff x="5003254" y="1773610"/>
              <a:chExt cx="2737098" cy="194501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6083374" y="2493690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5291286" y="198963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300192" y="2780928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300192" y="2420888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660232" y="2636912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516216" y="3068960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579318" y="2493690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508104" y="220486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795342" y="2277666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6588224" y="1988840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508104" y="3356992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220072" y="2492896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148064" y="3068960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155382" y="3213770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588496" y="2933328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20272" y="2924944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6876256" y="3284984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7020272" y="2348880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7092280" y="1988840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6228184" y="1844824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7236296" y="2636912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7452320" y="3140968"/>
                <a:ext cx="144016" cy="144016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rot="5400000" flipH="1" flipV="1">
                <a:off x="4031940" y="2744924"/>
                <a:ext cx="1944216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5004048" y="3717032"/>
                <a:ext cx="2736304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7" name="Oval 76"/>
            <p:cNvSpPr/>
            <p:nvPr/>
          </p:nvSpPr>
          <p:spPr bwMode="auto">
            <a:xfrm>
              <a:off x="6165354" y="480474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524328" y="4293096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596336" y="4653136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40352" y="4365104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724128" y="4005064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220072" y="3933056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668344" y="3933056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012160" y="400506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956376" y="4653136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884368" y="4077072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40352" y="4941168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 flipH="1" flipV="1">
              <a:off x="5940152" y="4365104"/>
              <a:ext cx="360040" cy="36004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10800000">
              <a:off x="6300192" y="4365104"/>
              <a:ext cx="792088" cy="288032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5904148" y="4761148"/>
              <a:ext cx="432048" cy="36004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6300192" y="5157192"/>
              <a:ext cx="504056" cy="288032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5400000" flipH="1" flipV="1">
              <a:off x="6552220" y="4905164"/>
              <a:ext cx="792088" cy="288032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 flipH="1" flipV="1">
              <a:off x="5580112" y="4149080"/>
              <a:ext cx="576064" cy="144016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5436096" y="3933056"/>
              <a:ext cx="504056" cy="72008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10800000">
              <a:off x="5364088" y="4221088"/>
              <a:ext cx="432048" cy="288032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5400000" flipH="1" flipV="1">
              <a:off x="5292080" y="4077072"/>
              <a:ext cx="216024" cy="72008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 flipH="1" flipV="1">
              <a:off x="7488324" y="4473116"/>
              <a:ext cx="648072" cy="432048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7452320" y="4221088"/>
              <a:ext cx="576064" cy="144016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16200000" flipV="1">
              <a:off x="7128284" y="4545124"/>
              <a:ext cx="792088" cy="144016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Multicamadas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Unidades lineares </a:t>
            </a:r>
            <a:r>
              <a:rPr lang="pt-BR" sz="2400" dirty="0" smtClean="0"/>
              <a:t>são capazes gerar </a:t>
            </a:r>
            <a:r>
              <a:rPr lang="pt-BR" sz="2400" b="1" dirty="0" smtClean="0"/>
              <a:t>funções lineares</a:t>
            </a:r>
            <a:r>
              <a:rPr lang="pt-BR" sz="2400" dirty="0" smtClean="0"/>
              <a:t>, dessa forma  função de uma rede multicamada também será linear.</a:t>
            </a:r>
          </a:p>
          <a:p>
            <a:endParaRPr lang="pt-BR" sz="2400" dirty="0" smtClean="0"/>
          </a:p>
          <a:p>
            <a:r>
              <a:rPr lang="pt-BR" sz="2400" dirty="0" smtClean="0"/>
              <a:t>Entretanto, existem muitas funções que </a:t>
            </a:r>
            <a:r>
              <a:rPr lang="pt-BR" sz="2400" b="1" dirty="0" smtClean="0"/>
              <a:t>não podem ser modeladas por funções lineares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Por esse motivo é necessário utilizar uma </a:t>
            </a:r>
            <a:r>
              <a:rPr lang="pt-BR" sz="2400" b="1" dirty="0" smtClean="0"/>
              <a:t>outra função de ativação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Multicamadas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Funções de ativação mais comuns:</a:t>
            </a:r>
          </a:p>
          <a:p>
            <a:endParaRPr lang="pt-BR" sz="2400" dirty="0" smtClean="0"/>
          </a:p>
          <a:p>
            <a:pPr lvl="1"/>
            <a:r>
              <a:rPr lang="pt-BR" sz="2000" dirty="0" err="1" smtClean="0"/>
              <a:t>Sigmoidal</a:t>
            </a:r>
            <a:r>
              <a:rPr lang="pt-BR" sz="2000" dirty="0" smtClean="0"/>
              <a:t>: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Radial (</a:t>
            </a:r>
            <a:r>
              <a:rPr lang="pt-BR" sz="2000" dirty="0" err="1" smtClean="0"/>
              <a:t>Gausiana</a:t>
            </a:r>
            <a:r>
              <a:rPr lang="pt-BR" sz="2000" dirty="0" smtClean="0"/>
              <a:t>):</a:t>
            </a:r>
            <a:endParaRPr lang="pt-BR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98954" y="2996952"/>
          <a:ext cx="4269190" cy="804664"/>
        </p:xfrm>
        <a:graphic>
          <a:graphicData uri="http://schemas.openxmlformats.org/presentationml/2006/ole">
            <p:oleObj spid="_x0000_s24578" name="Equation" r:id="rId3" imgW="2425680" imgH="45720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47664" y="4428083"/>
          <a:ext cx="4737100" cy="873125"/>
        </p:xfrm>
        <a:graphic>
          <a:graphicData uri="http://schemas.openxmlformats.org/presentationml/2006/ole">
            <p:oleObj spid="_x0000_s24579" name="Equation" r:id="rId4" imgW="2692080" imgH="495000" progId="Equation.3">
              <p:embed/>
            </p:oleObj>
          </a:graphicData>
        </a:graphic>
      </p:graphicFrame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564904"/>
            <a:ext cx="19670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221088"/>
            <a:ext cx="1944216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Multicamadas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Unidade Sigmoid</a:t>
            </a:r>
            <a:endParaRPr lang="pt-BR" sz="2000" b="1" dirty="0"/>
          </a:p>
        </p:txBody>
      </p:sp>
      <p:grpSp>
        <p:nvGrpSpPr>
          <p:cNvPr id="4" name="Group 51"/>
          <p:cNvGrpSpPr/>
          <p:nvPr/>
        </p:nvGrpSpPr>
        <p:grpSpPr>
          <a:xfrm>
            <a:off x="1547664" y="2706049"/>
            <a:ext cx="6480680" cy="2120576"/>
            <a:chOff x="1475656" y="2748584"/>
            <a:chExt cx="6480680" cy="2120576"/>
          </a:xfrm>
        </p:grpSpPr>
        <p:sp>
          <p:nvSpPr>
            <p:cNvPr id="5" name="TextBox 4"/>
            <p:cNvSpPr txBox="1"/>
            <p:nvPr/>
          </p:nvSpPr>
          <p:spPr>
            <a:xfrm>
              <a:off x="1475656" y="2748584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5656" y="3284984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4479647"/>
              <a:ext cx="536265" cy="38951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n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4540" y="3585790"/>
              <a:ext cx="72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</a:rPr>
                <a:t>.</a:t>
              </a:r>
            </a:p>
            <a:p>
              <a:r>
                <a:rPr lang="pt-BR" dirty="0" smtClean="0">
                  <a:solidFill>
                    <a:srgbClr val="000000"/>
                  </a:solidFill>
                </a:rPr>
                <a:t>.</a:t>
              </a:r>
            </a:p>
            <a:p>
              <a:r>
                <a:rPr lang="pt-BR" dirty="0" smtClean="0">
                  <a:solidFill>
                    <a:srgbClr val="000000"/>
                  </a:solidFill>
                </a:rPr>
                <a:t>.</a:t>
              </a:r>
              <a:endParaRPr lang="pt-BR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3848" y="3284984"/>
              <a:ext cx="720000" cy="7200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120" y="3284984"/>
              <a:ext cx="720000" cy="7200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96336" y="3467100"/>
              <a:ext cx="360000" cy="3600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>
              <a:stCxn id="5" idx="6"/>
              <a:endCxn id="10" idx="1"/>
            </p:cNvCxnSpPr>
            <p:nvPr/>
          </p:nvCxnSpPr>
          <p:spPr bwMode="auto">
            <a:xfrm>
              <a:off x="2011921" y="2943341"/>
              <a:ext cx="1297369" cy="44708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6" idx="6"/>
              <a:endCxn id="10" idx="2"/>
            </p:cNvCxnSpPr>
            <p:nvPr/>
          </p:nvCxnSpPr>
          <p:spPr bwMode="auto">
            <a:xfrm>
              <a:off x="2011921" y="3479741"/>
              <a:ext cx="1191927" cy="165243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7" idx="6"/>
              <a:endCxn id="10" idx="3"/>
            </p:cNvCxnSpPr>
            <p:nvPr/>
          </p:nvCxnSpPr>
          <p:spPr bwMode="auto">
            <a:xfrm flipV="1">
              <a:off x="2011921" y="3899543"/>
              <a:ext cx="1297369" cy="774861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6"/>
              <a:endCxn id="11" idx="2"/>
            </p:cNvCxnSpPr>
            <p:nvPr/>
          </p:nvCxnSpPr>
          <p:spPr bwMode="auto">
            <a:xfrm>
              <a:off x="3923848" y="3644984"/>
              <a:ext cx="1008272" cy="158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11" idx="6"/>
              <a:endCxn id="12" idx="2"/>
            </p:cNvCxnSpPr>
            <p:nvPr/>
          </p:nvCxnSpPr>
          <p:spPr bwMode="auto">
            <a:xfrm>
              <a:off x="5652120" y="3644984"/>
              <a:ext cx="1944216" cy="211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424064" y="3432428"/>
            <a:ext cx="434082" cy="377463"/>
          </p:xfrm>
          <a:graphic>
            <a:graphicData uri="http://schemas.openxmlformats.org/presentationml/2006/ole">
              <p:oleObj spid="_x0000_s25602" name="Equation" r:id="rId3" imgW="291960" imgH="253800" progId="Equation.3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2267704" y="2780928"/>
              <a:ext cx="402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W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3688" y="3284984"/>
              <a:ext cx="402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W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95696" y="4149080"/>
              <a:ext cx="402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W</a:t>
              </a:r>
              <a:r>
                <a:rPr lang="pt-BR" sz="1200" baseline="-25000" dirty="0" smtClean="0">
                  <a:solidFill>
                    <a:srgbClr val="000000"/>
                  </a:solidFill>
                  <a:latin typeface="+mn-lt"/>
                </a:rPr>
                <a:t>n</a:t>
              </a:r>
              <a:endParaRPr lang="pt-BR" sz="1200" baseline="-25000" dirty="0">
                <a:solidFill>
                  <a:srgbClr val="000000"/>
                </a:solidFill>
                <a:latin typeface="+mn-lt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817367" y="3759567"/>
            <a:ext cx="1225550" cy="639762"/>
          </p:xfrm>
          <a:graphic>
            <a:graphicData uri="http://schemas.openxmlformats.org/presentationml/2006/ole">
              <p:oleObj spid="_x0000_s25603" name="Equation" r:id="rId4" imgW="825480" imgH="431640" progId="Equation.3">
                <p:embed/>
              </p:oleObj>
            </a:graphicData>
          </a:graphic>
        </p:graphicFrame>
        <p:sp>
          <p:nvSpPr>
            <p:cNvPr id="45" name="Line 38"/>
            <p:cNvSpPr>
              <a:spLocks noChangeShapeType="1"/>
            </p:cNvSpPr>
            <p:nvPr/>
          </p:nvSpPr>
          <p:spPr bwMode="auto">
            <a:xfrm flipV="1">
              <a:off x="5011628" y="3656959"/>
              <a:ext cx="560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871572" y="3846815"/>
            <a:ext cx="1663972" cy="554657"/>
          </p:xfrm>
          <a:graphic>
            <a:graphicData uri="http://schemas.openxmlformats.org/presentationml/2006/ole">
              <p:oleObj spid="_x0000_s25604" name="Equation" r:id="rId5" imgW="1257120" imgH="419040" progId="Equation.3">
                <p:embed/>
              </p:oleObj>
            </a:graphicData>
          </a:graphic>
        </p:graphicFrame>
      </p:grpSp>
      <p:cxnSp>
        <p:nvCxnSpPr>
          <p:cNvPr id="39" name="Curved Connector 38"/>
          <p:cNvCxnSpPr>
            <a:stCxn id="11" idx="3"/>
            <a:endCxn id="11" idx="7"/>
          </p:cNvCxnSpPr>
          <p:nvPr/>
        </p:nvCxnSpPr>
        <p:spPr bwMode="auto">
          <a:xfrm rot="5400000" flipH="1" flipV="1">
            <a:off x="5109569" y="3347891"/>
            <a:ext cx="509118" cy="509116"/>
          </a:xfrm>
          <a:prstGeom prst="curvedConnector5">
            <a:avLst>
              <a:gd name="adj1" fmla="val 1"/>
              <a:gd name="adj2" fmla="val 57849"/>
              <a:gd name="adj3" fmla="val 98504"/>
            </a:avLst>
          </a:prstGeom>
          <a:solidFill>
            <a:schemeClr val="hlink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Sigmoidal</a:t>
            </a:r>
            <a:endParaRPr lang="pt-B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855913" y="1646238"/>
          <a:ext cx="3022600" cy="703262"/>
        </p:xfrm>
        <a:graphic>
          <a:graphicData uri="http://schemas.openxmlformats.org/presentationml/2006/ole">
            <p:oleObj spid="_x0000_s26626" name="Equation" r:id="rId3" imgW="1688760" imgH="393480" progId="Equation.3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771800" y="5229200"/>
            <a:ext cx="3168352" cy="15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V="1">
            <a:off x="3496072" y="4360912"/>
            <a:ext cx="1720572" cy="76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reeform 14"/>
          <p:cNvSpPr/>
          <p:nvPr/>
        </p:nvSpPr>
        <p:spPr bwMode="auto">
          <a:xfrm>
            <a:off x="2796540" y="3768090"/>
            <a:ext cx="3078480" cy="1451610"/>
          </a:xfrm>
          <a:custGeom>
            <a:avLst/>
            <a:gdLst>
              <a:gd name="connsiteX0" fmla="*/ 0 w 3078480"/>
              <a:gd name="connsiteY0" fmla="*/ 1451610 h 1451610"/>
              <a:gd name="connsiteX1" fmla="*/ 899160 w 3078480"/>
              <a:gd name="connsiteY1" fmla="*/ 1268730 h 1451610"/>
              <a:gd name="connsiteX2" fmla="*/ 1562100 w 3078480"/>
              <a:gd name="connsiteY2" fmla="*/ 735330 h 1451610"/>
              <a:gd name="connsiteX3" fmla="*/ 2392680 w 3078480"/>
              <a:gd name="connsiteY3" fmla="*/ 118110 h 1451610"/>
              <a:gd name="connsiteX4" fmla="*/ 3078480 w 3078480"/>
              <a:gd name="connsiteY4" fmla="*/ 26670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80" h="1451610">
                <a:moveTo>
                  <a:pt x="0" y="1451610"/>
                </a:moveTo>
                <a:cubicBezTo>
                  <a:pt x="319405" y="1419860"/>
                  <a:pt x="638810" y="1388110"/>
                  <a:pt x="899160" y="1268730"/>
                </a:cubicBezTo>
                <a:cubicBezTo>
                  <a:pt x="1159510" y="1149350"/>
                  <a:pt x="1313180" y="927100"/>
                  <a:pt x="1562100" y="735330"/>
                </a:cubicBezTo>
                <a:cubicBezTo>
                  <a:pt x="1811020" y="543560"/>
                  <a:pt x="2139950" y="236220"/>
                  <a:pt x="2392680" y="118110"/>
                </a:cubicBezTo>
                <a:cubicBezTo>
                  <a:pt x="2645410" y="0"/>
                  <a:pt x="2861945" y="13335"/>
                  <a:pt x="3078480" y="26670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534" y="371703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2518" y="5301208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-1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2292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5534" y="494116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0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788024" y="4221088"/>
          <a:ext cx="386683" cy="216024"/>
        </p:xfrm>
        <a:graphic>
          <a:graphicData uri="http://schemas.openxmlformats.org/presentationml/2006/ole">
            <p:oleObj spid="_x0000_s26627" name="Equation" r:id="rId4" imgW="3171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Sigmoidal</a:t>
            </a:r>
            <a:endParaRPr lang="pt-B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855913" y="1646238"/>
          <a:ext cx="3022600" cy="703262"/>
        </p:xfrm>
        <a:graphic>
          <a:graphicData uri="http://schemas.openxmlformats.org/presentationml/2006/ole">
            <p:oleObj spid="_x0000_s27650" name="Equation" r:id="rId3" imgW="1688760" imgH="393480" progId="Equation.3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771800" y="5229200"/>
            <a:ext cx="3168352" cy="15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V="1">
            <a:off x="3496072" y="4360912"/>
            <a:ext cx="1720572" cy="76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45534" y="371703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2518" y="5301208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-1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2292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1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5534" y="494116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0</a:t>
            </a:r>
            <a:endParaRPr lang="pt-BR" sz="1200" baseline="-25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710113" y="4221163"/>
          <a:ext cx="542925" cy="215900"/>
        </p:xfrm>
        <a:graphic>
          <a:graphicData uri="http://schemas.openxmlformats.org/presentationml/2006/ole">
            <p:oleObj spid="_x0000_s27651" name="Equation" r:id="rId4" imgW="444240" imgH="177480" progId="Equation.3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2771800" y="3904402"/>
            <a:ext cx="2520280" cy="1324798"/>
            <a:chOff x="2699792" y="4725144"/>
            <a:chExt cx="581124" cy="509118"/>
          </a:xfrm>
        </p:grpSpPr>
        <p:cxnSp>
          <p:nvCxnSpPr>
            <p:cNvPr id="29" name="Curved Connector 38"/>
            <p:cNvCxnSpPr/>
            <p:nvPr/>
          </p:nvCxnSpPr>
          <p:spPr bwMode="auto">
            <a:xfrm rot="5400000" flipH="1" flipV="1">
              <a:off x="2771799" y="4725145"/>
              <a:ext cx="509118" cy="509116"/>
            </a:xfrm>
            <a:prstGeom prst="curvedConnector5">
              <a:avLst>
                <a:gd name="adj1" fmla="val 1"/>
                <a:gd name="adj2" fmla="val 57849"/>
                <a:gd name="adj3" fmla="val 98504"/>
              </a:avLst>
            </a:prstGeom>
            <a:solidFill>
              <a:schemeClr val="hlink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699792" y="5085184"/>
              <a:ext cx="288032" cy="72008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5148064" y="3917816"/>
            <a:ext cx="72008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28568" y="5229200"/>
            <a:ext cx="72008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200" b="1" dirty="0" smtClean="0"/>
              <a:t>Redes Neurais </a:t>
            </a:r>
            <a:r>
              <a:rPr lang="pt-BR" sz="2200" dirty="0" smtClean="0"/>
              <a:t>podem ser consideradas um paradigma diferente de computação. </a:t>
            </a:r>
          </a:p>
          <a:p>
            <a:endParaRPr lang="pt-BR" sz="2200" dirty="0" smtClean="0"/>
          </a:p>
          <a:p>
            <a:r>
              <a:rPr lang="pt-BR" sz="2200" dirty="0" smtClean="0"/>
              <a:t>Inspirado na </a:t>
            </a:r>
            <a:r>
              <a:rPr lang="pt-BR" sz="2200" b="1" dirty="0" smtClean="0"/>
              <a:t>arquitetura paralela </a:t>
            </a:r>
            <a:r>
              <a:rPr lang="pt-BR" sz="2200" dirty="0" smtClean="0"/>
              <a:t>do cérebro humano.</a:t>
            </a:r>
          </a:p>
          <a:p>
            <a:endParaRPr lang="pt-BR" sz="2400" dirty="0" smtClean="0"/>
          </a:p>
          <a:p>
            <a:pPr lvl="1"/>
            <a:r>
              <a:rPr lang="pt-BR" sz="1800" dirty="0" smtClean="0"/>
              <a:t>Elementos de processamento</a:t>
            </a:r>
          </a:p>
          <a:p>
            <a:pPr lvl="1">
              <a:buNone/>
            </a:pPr>
            <a:r>
              <a:rPr lang="pt-BR" sz="1800" dirty="0" smtClean="0"/>
              <a:t>	simples.</a:t>
            </a:r>
          </a:p>
          <a:p>
            <a:pPr lvl="1"/>
            <a:r>
              <a:rPr lang="pt-BR" sz="1800" dirty="0" smtClean="0"/>
              <a:t>Grande grau de interconexões.</a:t>
            </a:r>
          </a:p>
          <a:p>
            <a:pPr lvl="1"/>
            <a:r>
              <a:rPr lang="pt-BR" sz="1800" dirty="0" smtClean="0"/>
              <a:t>Interação adaptativa entre os </a:t>
            </a:r>
          </a:p>
          <a:p>
            <a:pPr lvl="1">
              <a:buNone/>
            </a:pPr>
            <a:r>
              <a:rPr lang="pt-BR" sz="1800" dirty="0" smtClean="0"/>
              <a:t>	elementos. </a:t>
            </a:r>
          </a:p>
          <a:p>
            <a:pPr lvl="1"/>
            <a:endParaRPr 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499" y="3789040"/>
            <a:ext cx="29489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Backpropagation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600" b="1" dirty="0" smtClean="0"/>
              <a:t>Aprende os pesos para uma rede multicamadas</a:t>
            </a:r>
            <a:r>
              <a:rPr lang="pt-BR" sz="2600" dirty="0" smtClean="0"/>
              <a:t>, dada uma rede com um número fixo de unidades e interconexões.</a:t>
            </a:r>
          </a:p>
          <a:p>
            <a:endParaRPr lang="pt-BR" sz="2600" dirty="0" smtClean="0"/>
          </a:p>
          <a:p>
            <a:r>
              <a:rPr lang="pt-BR" sz="2600" dirty="0" smtClean="0"/>
              <a:t>O algoritmo </a:t>
            </a:r>
            <a:r>
              <a:rPr lang="pt-BR" sz="2600" dirty="0" err="1" smtClean="0"/>
              <a:t>backpropagation</a:t>
            </a:r>
            <a:r>
              <a:rPr lang="pt-BR" sz="2600" dirty="0" smtClean="0"/>
              <a:t> emprega a </a:t>
            </a:r>
            <a:r>
              <a:rPr lang="pt-BR" sz="2600" b="1" dirty="0" smtClean="0"/>
              <a:t>descida do gradiente </a:t>
            </a:r>
            <a:r>
              <a:rPr lang="pt-BR" sz="2600" dirty="0" smtClean="0"/>
              <a:t>para minimizar o erro quadrático entre a saída da rede e os valores alvos para estas saídas.</a:t>
            </a:r>
            <a:endParaRPr lang="pt-BR" sz="2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Descida do Gradiente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4248472" cy="4104456"/>
          </a:xfrm>
        </p:spPr>
        <p:txBody>
          <a:bodyPr/>
          <a:lstStyle/>
          <a:p>
            <a:r>
              <a:rPr lang="pt-BR" sz="1800" dirty="0" smtClean="0"/>
              <a:t>A </a:t>
            </a:r>
            <a:r>
              <a:rPr lang="pt-BR" sz="1800" b="1" dirty="0" smtClean="0"/>
              <a:t>descida do gradiente </a:t>
            </a:r>
            <a:r>
              <a:rPr lang="pt-BR" sz="1800" dirty="0" smtClean="0"/>
              <a:t>busca determinar um vetor de pesos que minimiza o erro. </a:t>
            </a:r>
          </a:p>
          <a:p>
            <a:endParaRPr lang="pt-BR" sz="1800" dirty="0" smtClean="0"/>
          </a:p>
          <a:p>
            <a:r>
              <a:rPr lang="pt-BR" sz="1800" dirty="0" smtClean="0"/>
              <a:t>Começando com um vetor inicial de </a:t>
            </a:r>
            <a:r>
              <a:rPr lang="pt-BR" sz="1800" b="1" dirty="0" smtClean="0"/>
              <a:t>pesos arbitrário </a:t>
            </a:r>
            <a:r>
              <a:rPr lang="pt-BR" sz="1800" dirty="0" smtClean="0"/>
              <a:t>e modificando–o repetidamente em pequenos passos.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8" y="1772817"/>
            <a:ext cx="33726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55576" y="4077072"/>
            <a:ext cx="7560840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endParaRPr kumimoji="0" lang="pt-BR" b="0" i="0" u="none" strike="noStrike" kern="0" cap="none" spc="0" normalizeH="0" baseline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pt-BR" b="0" i="0" u="none" strike="noStrike" kern="0" cap="none" spc="0" normalizeH="0" baseline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pt-BR" b="0" i="0" u="none" strike="noStrike" kern="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cada passo, o vetor de pesos é alterado na direção que produz a </a:t>
            </a:r>
            <a:r>
              <a:rPr kumimoji="0" lang="pt-BR" b="1" i="0" u="none" strike="noStrike" kern="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maior queda </a:t>
            </a:r>
            <a:r>
              <a:rPr kumimoji="0" lang="pt-BR" b="0" i="0" u="none" strike="noStrike" kern="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 longo da </a:t>
            </a:r>
            <a:r>
              <a:rPr kumimoji="0" lang="pt-BR" b="1" i="0" u="none" strike="noStrike" kern="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superfície de erro</a:t>
            </a:r>
            <a:r>
              <a:rPr kumimoji="0" lang="pt-BR" b="0" i="0" u="none" strike="noStrike" kern="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b="0" i="0" u="none" strike="noStrike" kern="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Backpropagation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Aprende os pesos para uma rede multicamadas</a:t>
            </a:r>
            <a:r>
              <a:rPr lang="pt-BR" sz="2000" dirty="0" smtClean="0"/>
              <a:t>, dada uma rede com um número fixo de unidades e interconexões. </a:t>
            </a:r>
          </a:p>
          <a:p>
            <a:endParaRPr lang="pt-BR" sz="2000" dirty="0" smtClean="0"/>
          </a:p>
          <a:p>
            <a:r>
              <a:rPr lang="pt-BR" sz="2000" dirty="0" smtClean="0"/>
              <a:t>O algoritmo </a:t>
            </a:r>
            <a:r>
              <a:rPr lang="pt-BR" sz="2000" dirty="0" err="1" smtClean="0"/>
              <a:t>backpropagation</a:t>
            </a:r>
            <a:r>
              <a:rPr lang="pt-BR" sz="2000" dirty="0" smtClean="0"/>
              <a:t> emprega a </a:t>
            </a:r>
            <a:r>
              <a:rPr lang="pt-BR" sz="2000" b="1" dirty="0" smtClean="0"/>
              <a:t>descida do gradiente </a:t>
            </a:r>
            <a:r>
              <a:rPr lang="pt-BR" sz="2000" dirty="0" smtClean="0"/>
              <a:t>para minimizar o erro quadrático entre a saída da rede e os valores alvos para estas saídas.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pPr algn="ctr">
              <a:buNone/>
            </a:pPr>
            <a:r>
              <a:rPr lang="pt-BR" sz="1400" dirty="0" smtClean="0"/>
              <a:t>0.119   0.059   0.253   0.246</a:t>
            </a:r>
          </a:p>
          <a:p>
            <a:pPr algn="ctr">
              <a:buNone/>
            </a:pPr>
            <a:r>
              <a:rPr lang="pt-BR" sz="1400" dirty="0" smtClean="0"/>
              <a:t>0          0         1         0</a:t>
            </a:r>
            <a:endParaRPr lang="pt-B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1452" y="4668376"/>
            <a:ext cx="219834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  <a:latin typeface="+mn-lt"/>
              </a:rPr>
              <a:t>Valor de saida da rede</a:t>
            </a:r>
            <a:endParaRPr lang="pt-BR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4869160"/>
            <a:ext cx="2304256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  <a:latin typeface="+mn-lt"/>
              </a:rPr>
              <a:t>Valor da saida buscada</a:t>
            </a:r>
            <a:endParaRPr lang="pt-BR" sz="14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767608" y="4835252"/>
            <a:ext cx="326132" cy="0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5891004" y="5047084"/>
            <a:ext cx="360040" cy="1588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98536" y="5517232"/>
            <a:ext cx="5832648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  <a:latin typeface="+mn-lt"/>
              </a:rPr>
              <a:t>Erro (E) = (Valor da saida buscada) – (Valor de saida da rede) </a:t>
            </a:r>
            <a:endParaRPr lang="pt-BR" sz="14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Backpropagation</a:t>
            </a:r>
            <a:endParaRPr lang="pt-BR" dirty="0"/>
          </a:p>
        </p:txBody>
      </p:sp>
      <p:grpSp>
        <p:nvGrpSpPr>
          <p:cNvPr id="82" name="Group 81"/>
          <p:cNvGrpSpPr/>
          <p:nvPr/>
        </p:nvGrpSpPr>
        <p:grpSpPr>
          <a:xfrm>
            <a:off x="3131840" y="1894020"/>
            <a:ext cx="3263110" cy="3695220"/>
            <a:chOff x="3131840" y="1894020"/>
            <a:chExt cx="3263110" cy="3695220"/>
          </a:xfrm>
        </p:grpSpPr>
        <p:grpSp>
          <p:nvGrpSpPr>
            <p:cNvPr id="5" name="Group 3"/>
            <p:cNvGrpSpPr/>
            <p:nvPr/>
          </p:nvGrpSpPr>
          <p:grpSpPr>
            <a:xfrm rot="5400000">
              <a:off x="2279082" y="2746778"/>
              <a:ext cx="3695220" cy="1989704"/>
              <a:chOff x="1835696" y="2780928"/>
              <a:chExt cx="4680520" cy="2520240"/>
            </a:xfrm>
          </p:grpSpPr>
          <p:grpSp>
            <p:nvGrpSpPr>
              <p:cNvPr id="44" name="Group 81"/>
              <p:cNvGrpSpPr/>
              <p:nvPr/>
            </p:nvGrpSpPr>
            <p:grpSpPr>
              <a:xfrm>
                <a:off x="1835696" y="2780928"/>
                <a:ext cx="4680520" cy="2160240"/>
                <a:chOff x="1403648" y="2780928"/>
                <a:chExt cx="4680520" cy="2160240"/>
              </a:xfrm>
            </p:grpSpPr>
            <p:sp>
              <p:nvSpPr>
                <p:cNvPr id="50" name="Oval 49"/>
                <p:cNvSpPr/>
                <p:nvPr/>
              </p:nvSpPr>
              <p:spPr bwMode="auto">
                <a:xfrm>
                  <a:off x="1403648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2411760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3419872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427984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5508104" y="4365104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2267744" y="2780928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3419872" y="2780928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4572000" y="2780928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endParaRPr>
                </a:p>
              </p:txBody>
            </p:sp>
            <p:cxnSp>
              <p:nvCxnSpPr>
                <p:cNvPr id="58" name="Straight Arrow Connector 57"/>
                <p:cNvCxnSpPr>
                  <a:stCxn id="50" idx="0"/>
                  <a:endCxn id="55" idx="4"/>
                </p:cNvCxnSpPr>
                <p:nvPr/>
              </p:nvCxnSpPr>
              <p:spPr bwMode="auto">
                <a:xfrm rot="5400000" flipH="1" flipV="1">
                  <a:off x="1619672" y="3429000"/>
                  <a:ext cx="1008112" cy="864096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9" name="Straight Arrow Connector 58"/>
                <p:cNvCxnSpPr>
                  <a:stCxn id="50" idx="0"/>
                  <a:endCxn id="57" idx="4"/>
                </p:cNvCxnSpPr>
                <p:nvPr/>
              </p:nvCxnSpPr>
              <p:spPr bwMode="auto">
                <a:xfrm rot="5400000" flipH="1" flipV="1">
                  <a:off x="2771800" y="2276872"/>
                  <a:ext cx="1008112" cy="316835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0" name="Straight Arrow Connector 59"/>
                <p:cNvCxnSpPr>
                  <a:stCxn id="50" idx="0"/>
                  <a:endCxn id="56" idx="4"/>
                </p:cNvCxnSpPr>
                <p:nvPr/>
              </p:nvCxnSpPr>
              <p:spPr bwMode="auto">
                <a:xfrm rot="5400000" flipH="1" flipV="1">
                  <a:off x="2195736" y="2852936"/>
                  <a:ext cx="1008112" cy="2016224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1" name="Straight Arrow Connector 60"/>
                <p:cNvCxnSpPr>
                  <a:stCxn id="51" idx="0"/>
                  <a:endCxn id="55" idx="4"/>
                </p:cNvCxnSpPr>
                <p:nvPr/>
              </p:nvCxnSpPr>
              <p:spPr bwMode="auto">
                <a:xfrm rot="16200000" flipV="1">
                  <a:off x="2123728" y="3789040"/>
                  <a:ext cx="1008112" cy="144016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2" name="Straight Arrow Connector 61"/>
                <p:cNvCxnSpPr>
                  <a:stCxn id="51" idx="0"/>
                  <a:endCxn id="57" idx="4"/>
                </p:cNvCxnSpPr>
                <p:nvPr/>
              </p:nvCxnSpPr>
              <p:spPr bwMode="auto">
                <a:xfrm rot="5400000" flipH="1" flipV="1">
                  <a:off x="3275856" y="2780928"/>
                  <a:ext cx="1008112" cy="2160240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3" name="Straight Arrow Connector 62"/>
                <p:cNvCxnSpPr>
                  <a:stCxn id="51" idx="0"/>
                  <a:endCxn id="56" idx="4"/>
                </p:cNvCxnSpPr>
                <p:nvPr/>
              </p:nvCxnSpPr>
              <p:spPr bwMode="auto">
                <a:xfrm rot="5400000" flipH="1" flipV="1">
                  <a:off x="2699792" y="3356992"/>
                  <a:ext cx="1008112" cy="100811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4" name="Straight Arrow Connector 63"/>
                <p:cNvCxnSpPr>
                  <a:stCxn id="52" idx="0"/>
                  <a:endCxn id="56" idx="4"/>
                </p:cNvCxnSpPr>
                <p:nvPr/>
              </p:nvCxnSpPr>
              <p:spPr bwMode="auto">
                <a:xfrm rot="5400000" flipH="1" flipV="1">
                  <a:off x="3203848" y="3861048"/>
                  <a:ext cx="1008112" cy="1588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5" name="Straight Arrow Connector 64"/>
                <p:cNvCxnSpPr>
                  <a:stCxn id="52" idx="0"/>
                  <a:endCxn id="57" idx="4"/>
                </p:cNvCxnSpPr>
                <p:nvPr/>
              </p:nvCxnSpPr>
              <p:spPr bwMode="auto">
                <a:xfrm rot="5400000" flipH="1" flipV="1">
                  <a:off x="3779912" y="3284984"/>
                  <a:ext cx="1008112" cy="1152128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6" name="Straight Arrow Connector 65"/>
                <p:cNvCxnSpPr>
                  <a:stCxn id="52" idx="0"/>
                  <a:endCxn id="55" idx="4"/>
                </p:cNvCxnSpPr>
                <p:nvPr/>
              </p:nvCxnSpPr>
              <p:spPr bwMode="auto">
                <a:xfrm rot="16200000" flipV="1">
                  <a:off x="2627784" y="3284984"/>
                  <a:ext cx="1008112" cy="1152128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7" name="Straight Arrow Connector 66"/>
                <p:cNvCxnSpPr>
                  <a:stCxn id="53" idx="0"/>
                  <a:endCxn id="57" idx="4"/>
                </p:cNvCxnSpPr>
                <p:nvPr/>
              </p:nvCxnSpPr>
              <p:spPr bwMode="auto">
                <a:xfrm rot="5400000" flipH="1" flipV="1">
                  <a:off x="4283968" y="3789040"/>
                  <a:ext cx="1008112" cy="144016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8" name="Straight Arrow Connector 67"/>
                <p:cNvCxnSpPr>
                  <a:stCxn id="53" idx="0"/>
                  <a:endCxn id="55" idx="4"/>
                </p:cNvCxnSpPr>
                <p:nvPr/>
              </p:nvCxnSpPr>
              <p:spPr bwMode="auto">
                <a:xfrm rot="16200000" flipV="1">
                  <a:off x="3131840" y="2780928"/>
                  <a:ext cx="1008112" cy="2160240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9" name="Straight Arrow Connector 68"/>
                <p:cNvCxnSpPr>
                  <a:stCxn id="53" idx="0"/>
                  <a:endCxn id="56" idx="4"/>
                </p:cNvCxnSpPr>
                <p:nvPr/>
              </p:nvCxnSpPr>
              <p:spPr bwMode="auto">
                <a:xfrm rot="16200000" flipV="1">
                  <a:off x="3707904" y="3356992"/>
                  <a:ext cx="1008112" cy="100811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0" name="Straight Arrow Connector 69"/>
                <p:cNvCxnSpPr>
                  <a:stCxn id="54" idx="0"/>
                  <a:endCxn id="57" idx="4"/>
                </p:cNvCxnSpPr>
                <p:nvPr/>
              </p:nvCxnSpPr>
              <p:spPr bwMode="auto">
                <a:xfrm rot="16200000" flipV="1">
                  <a:off x="4824028" y="3392996"/>
                  <a:ext cx="1008112" cy="936104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1" name="Straight Arrow Connector 70"/>
                <p:cNvCxnSpPr>
                  <a:stCxn id="54" idx="0"/>
                  <a:endCxn id="55" idx="4"/>
                </p:cNvCxnSpPr>
                <p:nvPr/>
              </p:nvCxnSpPr>
              <p:spPr bwMode="auto">
                <a:xfrm rot="16200000" flipV="1">
                  <a:off x="3671900" y="2240868"/>
                  <a:ext cx="1008112" cy="3240360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2" name="Straight Arrow Connector 71"/>
                <p:cNvCxnSpPr>
                  <a:stCxn id="54" idx="0"/>
                  <a:endCxn id="56" idx="4"/>
                </p:cNvCxnSpPr>
                <p:nvPr/>
              </p:nvCxnSpPr>
              <p:spPr bwMode="auto">
                <a:xfrm rot="16200000" flipV="1">
                  <a:off x="4247964" y="2816932"/>
                  <a:ext cx="1008112" cy="2088232"/>
                </a:xfrm>
                <a:prstGeom prst="straightConnector1">
                  <a:avLst/>
                </a:prstGeom>
                <a:solidFill>
                  <a:schemeClr val="hlink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45" name="Straight Arrow Connector 44"/>
              <p:cNvCxnSpPr/>
              <p:nvPr/>
            </p:nvCxnSpPr>
            <p:spPr bwMode="auto">
              <a:xfrm rot="5400000" flipH="1" flipV="1">
                <a:off x="1944522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rot="5400000" flipH="1" flipV="1">
                <a:off x="2952634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rot="5400000" flipH="1" flipV="1">
                <a:off x="3960746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 rot="5400000" flipH="1" flipV="1">
                <a:off x="4968858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rot="5400000" flipH="1" flipV="1">
                <a:off x="6048978" y="5120374"/>
                <a:ext cx="360000" cy="1588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4" name="Straight Arrow Connector 13"/>
            <p:cNvCxnSpPr>
              <a:stCxn id="55" idx="0"/>
              <a:endCxn id="30" idx="4"/>
            </p:cNvCxnSpPr>
            <p:nvPr/>
          </p:nvCxnSpPr>
          <p:spPr bwMode="auto">
            <a:xfrm>
              <a:off x="5121544" y="2803613"/>
              <a:ext cx="818610" cy="527419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55" idx="0"/>
              <a:endCxn id="31" idx="4"/>
            </p:cNvCxnSpPr>
            <p:nvPr/>
          </p:nvCxnSpPr>
          <p:spPr bwMode="auto">
            <a:xfrm>
              <a:off x="5121544" y="2803613"/>
              <a:ext cx="818610" cy="1424771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56" idx="0"/>
              <a:endCxn id="30" idx="4"/>
            </p:cNvCxnSpPr>
            <p:nvPr/>
          </p:nvCxnSpPr>
          <p:spPr bwMode="auto">
            <a:xfrm flipV="1">
              <a:off x="5121544" y="3331032"/>
              <a:ext cx="818610" cy="38217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56" idx="0"/>
              <a:endCxn id="31" idx="4"/>
            </p:cNvCxnSpPr>
            <p:nvPr/>
          </p:nvCxnSpPr>
          <p:spPr bwMode="auto">
            <a:xfrm>
              <a:off x="5121544" y="3713206"/>
              <a:ext cx="818610" cy="51517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57" idx="0"/>
              <a:endCxn id="30" idx="4"/>
            </p:cNvCxnSpPr>
            <p:nvPr/>
          </p:nvCxnSpPr>
          <p:spPr bwMode="auto">
            <a:xfrm flipV="1">
              <a:off x="5121544" y="3331032"/>
              <a:ext cx="818610" cy="129176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57" idx="0"/>
              <a:endCxn id="31" idx="4"/>
            </p:cNvCxnSpPr>
            <p:nvPr/>
          </p:nvCxnSpPr>
          <p:spPr bwMode="auto">
            <a:xfrm flipV="1">
              <a:off x="5121544" y="4228384"/>
              <a:ext cx="818610" cy="39441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Oval 29"/>
            <p:cNvSpPr/>
            <p:nvPr/>
          </p:nvSpPr>
          <p:spPr bwMode="auto">
            <a:xfrm rot="5400000">
              <a:off x="5940154" y="3103634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 rot="5400000">
              <a:off x="5940154" y="4000986"/>
              <a:ext cx="454796" cy="454796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Backpropagation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pt-BR" sz="1000" dirty="0" smtClean="0"/>
              <a:t>Inicializa cada peso </a:t>
            </a:r>
            <a:r>
              <a:rPr lang="pt-BR" sz="1000" dirty="0" err="1" smtClean="0"/>
              <a:t>w</a:t>
            </a:r>
            <a:r>
              <a:rPr lang="pt-BR" sz="1000" baseline="-25000" dirty="0" err="1" smtClean="0"/>
              <a:t>i</a:t>
            </a:r>
            <a:r>
              <a:rPr lang="pt-BR" sz="1000" dirty="0" smtClean="0"/>
              <a:t> com um pequeno valor randômico.</a:t>
            </a:r>
          </a:p>
          <a:p>
            <a:pPr>
              <a:buNone/>
            </a:pPr>
            <a:r>
              <a:rPr lang="pt-BR" sz="1000" b="1" dirty="0" smtClean="0"/>
              <a:t>Enquanto</a:t>
            </a:r>
            <a:r>
              <a:rPr lang="pt-BR" sz="1000" dirty="0" smtClean="0"/>
              <a:t> condição de </a:t>
            </a:r>
            <a:r>
              <a:rPr lang="pt-BR" sz="1000" dirty="0" smtClean="0"/>
              <a:t>parada não </a:t>
            </a:r>
            <a:r>
              <a:rPr lang="pt-BR" sz="1000" dirty="0" smtClean="0"/>
              <a:t>for atingida </a:t>
            </a:r>
            <a:r>
              <a:rPr lang="pt-BR" sz="1000" b="1" dirty="0" smtClean="0"/>
              <a:t>faça</a:t>
            </a:r>
          </a:p>
          <a:p>
            <a:pPr>
              <a:buNone/>
            </a:pPr>
            <a:r>
              <a:rPr lang="pt-BR" sz="1000" b="1" dirty="0" smtClean="0"/>
              <a:t>{</a:t>
            </a: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	</a:t>
            </a:r>
            <a:r>
              <a:rPr lang="pt-BR" sz="1000" b="1" dirty="0" smtClean="0"/>
              <a:t>Para cada</a:t>
            </a:r>
            <a:r>
              <a:rPr lang="pt-BR" sz="1000" dirty="0" smtClean="0"/>
              <a:t> exemplo de treinamento </a:t>
            </a:r>
            <a:r>
              <a:rPr lang="pt-BR" sz="1000" b="1" dirty="0" smtClean="0"/>
              <a:t>faça</a:t>
            </a:r>
          </a:p>
          <a:p>
            <a:pPr>
              <a:buNone/>
            </a:pPr>
            <a:r>
              <a:rPr lang="pt-BR" sz="1000" b="1" dirty="0" smtClean="0"/>
              <a:t>	{</a:t>
            </a: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		Entre com os dados do exemplo na rede e calcule a saída da rede (o</a:t>
            </a:r>
            <a:r>
              <a:rPr lang="pt-BR" sz="1000" baseline="-25000" dirty="0" smtClean="0"/>
              <a:t>k</a:t>
            </a:r>
            <a:r>
              <a:rPr lang="pt-BR" sz="1000" dirty="0" smtClean="0"/>
              <a:t>)</a:t>
            </a:r>
          </a:p>
          <a:p>
            <a:pPr>
              <a:buNone/>
            </a:pPr>
            <a:r>
              <a:rPr lang="pt-BR" sz="1000" dirty="0" smtClean="0"/>
              <a:t>		</a:t>
            </a:r>
            <a:r>
              <a:rPr lang="pt-BR" sz="1000" b="1" dirty="0" smtClean="0"/>
              <a:t>Para cada</a:t>
            </a:r>
            <a:r>
              <a:rPr lang="pt-BR" sz="1000" dirty="0" smtClean="0"/>
              <a:t> unidade de saída k </a:t>
            </a:r>
            <a:r>
              <a:rPr lang="pt-BR" sz="1000" b="1" dirty="0" smtClean="0"/>
              <a:t>faça</a:t>
            </a:r>
          </a:p>
          <a:p>
            <a:pPr>
              <a:buNone/>
            </a:pPr>
            <a:r>
              <a:rPr lang="pt-BR" sz="1000" b="1" dirty="0" smtClean="0"/>
              <a:t>		{</a:t>
            </a:r>
          </a:p>
          <a:p>
            <a:pPr>
              <a:buNone/>
            </a:pPr>
            <a:endParaRPr lang="pt-BR" sz="1000" b="1" dirty="0" smtClean="0"/>
          </a:p>
          <a:p>
            <a:pPr>
              <a:buNone/>
            </a:pPr>
            <a:r>
              <a:rPr lang="pt-BR" sz="1000" b="1" dirty="0" smtClean="0"/>
              <a:t>		}</a:t>
            </a:r>
          </a:p>
          <a:p>
            <a:pPr>
              <a:buNone/>
            </a:pPr>
            <a:r>
              <a:rPr lang="pt-BR" sz="1000" b="1" dirty="0" smtClean="0"/>
              <a:t>		Para cada</a:t>
            </a:r>
            <a:r>
              <a:rPr lang="pt-BR" sz="1000" dirty="0" smtClean="0"/>
              <a:t> unidade oculta h </a:t>
            </a:r>
            <a:r>
              <a:rPr lang="pt-BR" sz="1000" b="1" dirty="0" smtClean="0"/>
              <a:t>faça</a:t>
            </a:r>
          </a:p>
          <a:p>
            <a:pPr>
              <a:buNone/>
            </a:pPr>
            <a:r>
              <a:rPr lang="pt-BR" sz="1000" b="1" dirty="0" smtClean="0"/>
              <a:t>		{</a:t>
            </a:r>
          </a:p>
          <a:p>
            <a:pPr>
              <a:buNone/>
            </a:pPr>
            <a:r>
              <a:rPr lang="pt-BR" sz="1000" b="1" dirty="0" smtClean="0"/>
              <a:t>	</a:t>
            </a:r>
          </a:p>
          <a:p>
            <a:pPr>
              <a:buNone/>
            </a:pPr>
            <a:r>
              <a:rPr lang="pt-BR" sz="1000" b="1" dirty="0" smtClean="0"/>
              <a:t>		</a:t>
            </a:r>
          </a:p>
          <a:p>
            <a:pPr>
              <a:buNone/>
            </a:pPr>
            <a:r>
              <a:rPr lang="pt-BR" sz="1000" b="1" dirty="0" smtClean="0"/>
              <a:t>		}</a:t>
            </a:r>
          </a:p>
          <a:p>
            <a:pPr>
              <a:buNone/>
            </a:pPr>
            <a:r>
              <a:rPr lang="pt-BR" sz="1000" b="1" dirty="0" smtClean="0"/>
              <a:t>		Para cada</a:t>
            </a:r>
            <a:r>
              <a:rPr lang="pt-BR" sz="1000" dirty="0" smtClean="0"/>
              <a:t> peso </a:t>
            </a:r>
            <a:r>
              <a:rPr lang="pt-BR" sz="1000" dirty="0" err="1" smtClean="0"/>
              <a:t>w</a:t>
            </a:r>
            <a:r>
              <a:rPr lang="pt-BR" sz="1000" baseline="-25000" dirty="0" err="1" smtClean="0"/>
              <a:t>j</a:t>
            </a:r>
            <a:r>
              <a:rPr lang="pt-BR" sz="1000" dirty="0" smtClean="0"/>
              <a:t> da rede </a:t>
            </a:r>
            <a:r>
              <a:rPr lang="pt-BR" sz="1000" b="1" dirty="0" smtClean="0"/>
              <a:t>faça</a:t>
            </a:r>
          </a:p>
          <a:p>
            <a:pPr>
              <a:buNone/>
            </a:pPr>
            <a:r>
              <a:rPr lang="pt-BR" sz="1000" b="1" dirty="0" smtClean="0"/>
              <a:t>		{</a:t>
            </a:r>
          </a:p>
          <a:p>
            <a:pPr>
              <a:buNone/>
            </a:pPr>
            <a:r>
              <a:rPr lang="pt-BR" sz="1000" b="1" dirty="0" smtClean="0"/>
              <a:t>	</a:t>
            </a:r>
          </a:p>
          <a:p>
            <a:pPr>
              <a:buNone/>
            </a:pPr>
            <a:endParaRPr lang="pt-BR" sz="1000" b="1" dirty="0" smtClean="0"/>
          </a:p>
          <a:p>
            <a:pPr>
              <a:buNone/>
            </a:pPr>
            <a:r>
              <a:rPr lang="pt-BR" sz="1000" b="1" dirty="0" smtClean="0"/>
              <a:t>	</a:t>
            </a:r>
          </a:p>
          <a:p>
            <a:pPr>
              <a:buNone/>
            </a:pPr>
            <a:r>
              <a:rPr lang="pt-BR" sz="1000" b="1" dirty="0" smtClean="0"/>
              <a:t>		}</a:t>
            </a:r>
          </a:p>
          <a:p>
            <a:pPr>
              <a:buNone/>
            </a:pPr>
            <a:r>
              <a:rPr lang="pt-BR" sz="1000" b="1" dirty="0" smtClean="0"/>
              <a:t>	}	</a:t>
            </a:r>
          </a:p>
          <a:p>
            <a:pPr>
              <a:buNone/>
            </a:pPr>
            <a:r>
              <a:rPr lang="pt-BR" sz="1000" b="1" dirty="0" smtClean="0"/>
              <a:t>}</a:t>
            </a:r>
            <a:endParaRPr lang="pt-BR" sz="1000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193072" y="3084200"/>
          <a:ext cx="1800200" cy="283770"/>
        </p:xfrm>
        <a:graphic>
          <a:graphicData uri="http://schemas.openxmlformats.org/presentationml/2006/ole">
            <p:oleObj spid="_x0000_s39938" name="Equation" r:id="rId3" imgW="1447560" imgH="22860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199164" y="3854490"/>
          <a:ext cx="1981458" cy="446226"/>
        </p:xfrm>
        <a:graphic>
          <a:graphicData uri="http://schemas.openxmlformats.org/presentationml/2006/ole">
            <p:oleObj spid="_x0000_s39939" name="Equation" r:id="rId4" imgW="1638000" imgH="36828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211388" y="4775835"/>
          <a:ext cx="1719262" cy="584200"/>
        </p:xfrm>
        <a:graphic>
          <a:graphicData uri="http://schemas.openxmlformats.org/presentationml/2006/ole">
            <p:oleObj spid="_x0000_s39940" name="Equation" r:id="rId5" imgW="14223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Backpropagation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O </a:t>
            </a:r>
            <a:r>
              <a:rPr lang="pt-BR" sz="2000" dirty="0" err="1" smtClean="0"/>
              <a:t>backpropagation</a:t>
            </a:r>
            <a:r>
              <a:rPr lang="pt-BR" sz="2000" dirty="0" smtClean="0"/>
              <a:t> </a:t>
            </a:r>
            <a:r>
              <a:rPr lang="pt-BR" sz="2000" b="1" dirty="0" smtClean="0"/>
              <a:t>não é um algoritmo ótimo</a:t>
            </a:r>
            <a:r>
              <a:rPr lang="pt-BR" sz="2000" dirty="0" smtClean="0"/>
              <a:t> e não garante sempre a melhor resposta.</a:t>
            </a:r>
          </a:p>
          <a:p>
            <a:endParaRPr lang="pt-BR" sz="2000" dirty="0" smtClean="0"/>
          </a:p>
          <a:p>
            <a:r>
              <a:rPr lang="pt-BR" sz="2000" dirty="0" smtClean="0"/>
              <a:t>O algoritmo de descida do gradiente pode ficar preso em um erro </a:t>
            </a:r>
            <a:r>
              <a:rPr lang="pt-BR" sz="2000" b="1" dirty="0" smtClean="0"/>
              <a:t>mínimo local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É possível refazer o treinamento variando os valores iniciais dos pesos.</a:t>
            </a:r>
          </a:p>
          <a:p>
            <a:endParaRPr lang="pt-BR" sz="2000" dirty="0" smtClean="0"/>
          </a:p>
          <a:p>
            <a:r>
              <a:rPr lang="pt-BR" sz="2000" dirty="0" err="1" smtClean="0"/>
              <a:t>Backpropagation</a:t>
            </a:r>
            <a:r>
              <a:rPr lang="pt-BR" sz="2000" dirty="0" smtClean="0"/>
              <a:t> é o algoritmo de aprendizagem mais comum, porém existem muitos outros.</a:t>
            </a:r>
            <a:endParaRPr 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Comportamento inteligente </a:t>
            </a:r>
            <a:r>
              <a:rPr lang="pt-BR" sz="2000" dirty="0" smtClean="0"/>
              <a:t>é uma propriedade emergente de um grande número de </a:t>
            </a:r>
            <a:r>
              <a:rPr lang="pt-BR" sz="2000" b="1" dirty="0" smtClean="0"/>
              <a:t>unidades simples </a:t>
            </a:r>
            <a:r>
              <a:rPr lang="pt-BR" sz="2000" dirty="0" smtClean="0"/>
              <a:t>ao contrário do que acontece com regras e algoritmos simbólicos.  </a:t>
            </a:r>
          </a:p>
          <a:p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Neurônios ligam e desligam em alguns milissegundos,  enquanto o hardware atual faz o mesmo em nano segundos.</a:t>
            </a:r>
          </a:p>
          <a:p>
            <a:pPr>
              <a:lnSpc>
                <a:spcPct val="80000"/>
              </a:lnSpc>
            </a:pPr>
            <a:endParaRPr lang="pt-BR" sz="2000" dirty="0" smtClean="0"/>
          </a:p>
          <a:p>
            <a:pPr lvl="1">
              <a:lnSpc>
                <a:spcPct val="80000"/>
              </a:lnSpc>
            </a:pPr>
            <a:r>
              <a:rPr lang="pt-BR" sz="1600" dirty="0" smtClean="0"/>
              <a:t>Entretanto, o cérebro realiza tarefas cognitivas complexas (visão, reconhecimento de voz) em décimos de segundo.</a:t>
            </a:r>
          </a:p>
          <a:p>
            <a:pPr>
              <a:lnSpc>
                <a:spcPct val="80000"/>
              </a:lnSpc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O cérebro deve estar utilizando um </a:t>
            </a:r>
            <a:r>
              <a:rPr lang="pt-BR" sz="2000" b="1" dirty="0" smtClean="0"/>
              <a:t>paralelismo massivo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Computadores Convencionais: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Rápidos para cálculos aritméticos.</a:t>
            </a:r>
          </a:p>
          <a:p>
            <a:pPr lvl="1"/>
            <a:r>
              <a:rPr lang="pt-BR" sz="2000" dirty="0" smtClean="0"/>
              <a:t>Soluções algorítmicas precisas.</a:t>
            </a:r>
          </a:p>
          <a:p>
            <a:pPr lvl="1"/>
            <a:endParaRPr lang="pt-BR" sz="2000" dirty="0" smtClean="0"/>
          </a:p>
          <a:p>
            <a:r>
              <a:rPr lang="pt-BR" sz="2400" b="1" dirty="0" smtClean="0"/>
              <a:t>Computadores Neurais: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Tratam bem dados ruidosos. </a:t>
            </a:r>
          </a:p>
          <a:p>
            <a:pPr lvl="1"/>
            <a:r>
              <a:rPr lang="pt-BR" sz="2000" dirty="0" smtClean="0"/>
              <a:t>Paralelismo.</a:t>
            </a:r>
          </a:p>
          <a:p>
            <a:pPr lvl="1"/>
            <a:r>
              <a:rPr lang="pt-BR" sz="2000" dirty="0" smtClean="0"/>
              <a:t>Adaptação.</a:t>
            </a:r>
          </a:p>
          <a:p>
            <a:pPr lvl="1"/>
            <a:endParaRPr lang="pt-BR" sz="2000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4968552" cy="4104456"/>
          </a:xfrm>
        </p:spPr>
        <p:txBody>
          <a:bodyPr/>
          <a:lstStyle/>
          <a:p>
            <a:r>
              <a:rPr lang="pt-BR" sz="2100" dirty="0" smtClean="0"/>
              <a:t>O </a:t>
            </a:r>
            <a:r>
              <a:rPr lang="pt-BR" sz="2100" b="1" dirty="0" smtClean="0"/>
              <a:t>cérebro humano </a:t>
            </a:r>
            <a:r>
              <a:rPr lang="pt-BR" sz="2100" dirty="0" smtClean="0"/>
              <a:t>tem sido extensamente estudado, mas ainda não somos capazes de </a:t>
            </a:r>
            <a:r>
              <a:rPr lang="pt-BR" sz="2100" b="1" dirty="0" smtClean="0"/>
              <a:t>entender completamente </a:t>
            </a:r>
            <a:r>
              <a:rPr lang="pt-BR" sz="2100" dirty="0" smtClean="0"/>
              <a:t>o seu funcionando. </a:t>
            </a:r>
          </a:p>
          <a:p>
            <a:endParaRPr lang="pt-BR" sz="2100" dirty="0" smtClean="0"/>
          </a:p>
          <a:p>
            <a:endParaRPr lang="pt-BR" sz="2100" dirty="0" smtClean="0"/>
          </a:p>
          <a:p>
            <a:r>
              <a:rPr lang="pt-BR" sz="2100" dirty="0" smtClean="0"/>
              <a:t>O cérebro é </a:t>
            </a:r>
            <a:r>
              <a:rPr lang="pt-BR" sz="2100" b="1" dirty="0" smtClean="0"/>
              <a:t>muito complexo</a:t>
            </a:r>
            <a:r>
              <a:rPr lang="pt-BR" sz="2100" dirty="0" smtClean="0"/>
              <a:t>, até mesmo o comportamento de um simples </a:t>
            </a:r>
            <a:r>
              <a:rPr lang="pt-BR" sz="2100" b="1" dirty="0" smtClean="0"/>
              <a:t>neurônio</a:t>
            </a:r>
            <a:r>
              <a:rPr lang="pt-BR" sz="2100" dirty="0" smtClean="0"/>
              <a:t> é extremamente complexo.</a:t>
            </a:r>
            <a:endParaRPr lang="pt-BR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6944"/>
          <a:stretch>
            <a:fillRect/>
          </a:stretch>
        </p:blipFill>
        <p:spPr bwMode="auto">
          <a:xfrm>
            <a:off x="5724128" y="1787217"/>
            <a:ext cx="2592288" cy="19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Neuronio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100" b="1" dirty="0" smtClean="0"/>
              <a:t>Estrutura de um Neuronio:</a:t>
            </a:r>
          </a:p>
          <a:p>
            <a:endParaRPr lang="pt-BR" sz="2000" b="1" dirty="0" smtClean="0"/>
          </a:p>
          <a:p>
            <a:pPr lvl="1"/>
            <a:r>
              <a:rPr lang="pt-BR" sz="1600" dirty="0" smtClean="0"/>
              <a:t>Corpo celular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/>
              <a:t>Dendritos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/>
              <a:t>Axônio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/>
              <a:t>Terminais sinápticos</a:t>
            </a:r>
            <a:endParaRPr lang="pt-BR" sz="1600" dirty="0"/>
          </a:p>
        </p:txBody>
      </p:sp>
      <p:pic>
        <p:nvPicPr>
          <p:cNvPr id="4" name="Picture 4" descr="neuron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821" y="1754500"/>
            <a:ext cx="2900587" cy="389150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 bwMode="auto">
          <a:xfrm>
            <a:off x="3779912" y="4293096"/>
            <a:ext cx="2160240" cy="144016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2339752" y="3573016"/>
            <a:ext cx="5184576" cy="144016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699792" y="2996952"/>
            <a:ext cx="2952328" cy="144016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059832" y="2564904"/>
            <a:ext cx="3168352" cy="72008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Funcionamento de um Neurônio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Através dos </a:t>
            </a:r>
            <a:r>
              <a:rPr lang="pt-BR" sz="2000" b="1" dirty="0" smtClean="0"/>
              <a:t>dentritos</a:t>
            </a:r>
            <a:r>
              <a:rPr lang="pt-BR" sz="2000" dirty="0" smtClean="0"/>
              <a:t>, o neurônio recebe sinais de outros neurônios a ele conectados por meio das </a:t>
            </a:r>
            <a:r>
              <a:rPr lang="pt-BR" sz="2000" b="1" dirty="0" smtClean="0"/>
              <a:t>sinapses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Os sinais são acumulados no </a:t>
            </a:r>
            <a:r>
              <a:rPr lang="pt-BR" sz="2000" b="1" dirty="0" smtClean="0"/>
              <a:t>corpo</a:t>
            </a:r>
            <a:r>
              <a:rPr lang="pt-BR" sz="2000" dirty="0" smtClean="0"/>
              <a:t> do neurônio.</a:t>
            </a:r>
          </a:p>
          <a:p>
            <a:endParaRPr lang="pt-BR" sz="2000" dirty="0" smtClean="0"/>
          </a:p>
          <a:p>
            <a:r>
              <a:rPr lang="pt-BR" sz="2000" dirty="0" smtClean="0"/>
              <a:t>Quando a soma dos sinais passa de um certo limiar (~ 50mV) um sinal é propagado no </a:t>
            </a:r>
            <a:r>
              <a:rPr lang="pt-BR" sz="2000" b="1" dirty="0" smtClean="0"/>
              <a:t>axônio</a:t>
            </a:r>
            <a:r>
              <a:rPr lang="pt-BR" sz="2000" dirty="0" smtClean="0"/>
              <a:t>.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As </a:t>
            </a:r>
            <a:r>
              <a:rPr lang="pt-BR" sz="2000" b="1" dirty="0" smtClean="0"/>
              <a:t>sinapses</a:t>
            </a:r>
            <a:r>
              <a:rPr lang="pt-BR" sz="2000" dirty="0" smtClean="0"/>
              <a:t> tem um peso que pode ser:</a:t>
            </a:r>
          </a:p>
          <a:p>
            <a:pPr lvl="1"/>
            <a:r>
              <a:rPr lang="pt-BR" sz="1600" dirty="0" err="1" smtClean="0"/>
              <a:t>excitatório</a:t>
            </a:r>
            <a:r>
              <a:rPr lang="pt-BR" sz="1600" dirty="0" smtClean="0"/>
              <a:t>: incrementam a soma dos sinais.</a:t>
            </a:r>
          </a:p>
          <a:p>
            <a:pPr lvl="1"/>
            <a:r>
              <a:rPr lang="pt-BR" sz="1600" dirty="0" smtClean="0"/>
              <a:t>inibidor: decrementam.</a:t>
            </a:r>
            <a:endParaRPr lang="pt-B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Características do Cérebro Humano:</a:t>
            </a:r>
          </a:p>
          <a:p>
            <a:pPr lvl="1"/>
            <a:r>
              <a:rPr lang="pt-BR" sz="1800" dirty="0" smtClean="0"/>
              <a:t>10</a:t>
            </a:r>
            <a:r>
              <a:rPr lang="pt-BR" sz="1800" baseline="30000" dirty="0" smtClean="0"/>
              <a:t>11 </a:t>
            </a:r>
            <a:r>
              <a:rPr lang="pt-BR" sz="1800" dirty="0" smtClean="0"/>
              <a:t>neurônios.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Cada neurônio tem em media 10</a:t>
            </a:r>
            <a:r>
              <a:rPr lang="pt-BR" sz="1800" baseline="30000" dirty="0" smtClean="0"/>
              <a:t>4</a:t>
            </a:r>
            <a:r>
              <a:rPr lang="pt-BR" sz="1800" dirty="0" smtClean="0"/>
              <a:t> conexões.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Milhares de operações por segundo.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Neurônios morrem </a:t>
            </a:r>
            <a:r>
              <a:rPr lang="pt-BR" sz="1800" dirty="0" err="1" smtClean="0"/>
              <a:t>frequentemente</a:t>
            </a:r>
            <a:r>
              <a:rPr lang="pt-BR" sz="1800" dirty="0" smtClean="0"/>
              <a:t> e nunca são substituídos.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Reconhecimento de faces em aproximadamente 0.1 segundos.</a:t>
            </a:r>
          </a:p>
          <a:p>
            <a:pPr lvl="1"/>
            <a:endParaRPr lang="pt-BR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17258</TotalTime>
  <Words>1383</Words>
  <Application>Microsoft Office PowerPoint</Application>
  <PresentationFormat>On-screen Show (4:3)</PresentationFormat>
  <Paragraphs>442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445TGp_tech_dark_ani</vt:lpstr>
      <vt:lpstr>Equation</vt:lpstr>
      <vt:lpstr>INF 1771 – Inteligência Artificial</vt:lpstr>
      <vt:lpstr>Formas de Aprendizado</vt:lpstr>
      <vt:lpstr>Introdução</vt:lpstr>
      <vt:lpstr>Introdução</vt:lpstr>
      <vt:lpstr>Introdução</vt:lpstr>
      <vt:lpstr>Introdução</vt:lpstr>
      <vt:lpstr>Neuronio</vt:lpstr>
      <vt:lpstr>Funcionamento de um Neurônio</vt:lpstr>
      <vt:lpstr>Introdução</vt:lpstr>
      <vt:lpstr>Introdução</vt:lpstr>
      <vt:lpstr>Introdução</vt:lpstr>
      <vt:lpstr>Aprendizagem de Perceptron</vt:lpstr>
      <vt:lpstr>Perceptron</vt:lpstr>
      <vt:lpstr>Rede de Perceptrons</vt:lpstr>
      <vt:lpstr>Aprendizado de Perceptrons</vt:lpstr>
      <vt:lpstr>Aprendizado de Perceptrons</vt:lpstr>
      <vt:lpstr>Treinando um Neuronio</vt:lpstr>
      <vt:lpstr>Treinando um Neuronio</vt:lpstr>
      <vt:lpstr>Treinando um Neuronio</vt:lpstr>
      <vt:lpstr>Limitações</vt:lpstr>
      <vt:lpstr>Redes Multicamadas</vt:lpstr>
      <vt:lpstr>Operador XOR</vt:lpstr>
      <vt:lpstr>Redes Multicamadas</vt:lpstr>
      <vt:lpstr>Redes Multicamadas</vt:lpstr>
      <vt:lpstr>Redes Multicamadas</vt:lpstr>
      <vt:lpstr>Redes Multicamadas</vt:lpstr>
      <vt:lpstr>Redes Multicamadas</vt:lpstr>
      <vt:lpstr>Função Sigmoidal</vt:lpstr>
      <vt:lpstr>Função Sigmoidal</vt:lpstr>
      <vt:lpstr>Backpropagation</vt:lpstr>
      <vt:lpstr>Descida do Gradiente</vt:lpstr>
      <vt:lpstr>Backpropagation</vt:lpstr>
      <vt:lpstr>Backpropagation</vt:lpstr>
      <vt:lpstr>Backpropagation</vt:lpstr>
      <vt:lpstr>Backpropagation</vt:lpstr>
    </vt:vector>
  </TitlesOfParts>
  <Company>BreakDownSoft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Redes Neurais</dc:title>
  <dc:creator>Edirlei E. Soares de Lima</dc:creator>
  <cp:lastModifiedBy>Edirlei</cp:lastModifiedBy>
  <cp:revision>1560</cp:revision>
  <dcterms:created xsi:type="dcterms:W3CDTF">2008-12-04T05:04:49Z</dcterms:created>
  <dcterms:modified xsi:type="dcterms:W3CDTF">2011-06-13T13:23:45Z</dcterms:modified>
</cp:coreProperties>
</file>