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56" r:id="rId2"/>
    <p:sldId id="258" r:id="rId3"/>
    <p:sldId id="257" r:id="rId4"/>
    <p:sldId id="259" r:id="rId5"/>
    <p:sldId id="260" r:id="rId6"/>
    <p:sldId id="265" r:id="rId7"/>
    <p:sldId id="266" r:id="rId8"/>
    <p:sldId id="268" r:id="rId9"/>
    <p:sldId id="263" r:id="rId10"/>
    <p:sldId id="267" r:id="rId11"/>
    <p:sldId id="264" r:id="rId12"/>
    <p:sldId id="269" r:id="rId13"/>
    <p:sldId id="261" r:id="rId14"/>
    <p:sldId id="262" r:id="rId15"/>
    <p:sldId id="275" r:id="rId16"/>
    <p:sldId id="271" r:id="rId17"/>
    <p:sldId id="272" r:id="rId18"/>
    <p:sldId id="273" r:id="rId19"/>
    <p:sldId id="274" r:id="rId20"/>
    <p:sldId id="276" r:id="rId21"/>
    <p:sldId id="278" r:id="rId22"/>
    <p:sldId id="279" r:id="rId23"/>
    <p:sldId id="280" r:id="rId24"/>
    <p:sldId id="281" r:id="rId25"/>
    <p:sldId id="277" r:id="rId26"/>
    <p:sldId id="282" r:id="rId27"/>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Garamond" pitchFamily="18" charset="0"/>
        <a:ea typeface="+mn-ea"/>
        <a:cs typeface="+mn-cs"/>
      </a:defRPr>
    </a:lvl1pPr>
    <a:lvl2pPr marL="457200" algn="ctr" rtl="0" eaLnBrk="0" fontAlgn="base" hangingPunct="0">
      <a:spcBef>
        <a:spcPct val="0"/>
      </a:spcBef>
      <a:spcAft>
        <a:spcPct val="0"/>
      </a:spcAft>
      <a:defRPr kern="1200">
        <a:solidFill>
          <a:schemeClr val="tx1"/>
        </a:solidFill>
        <a:latin typeface="Garamond" pitchFamily="18" charset="0"/>
        <a:ea typeface="+mn-ea"/>
        <a:cs typeface="+mn-cs"/>
      </a:defRPr>
    </a:lvl2pPr>
    <a:lvl3pPr marL="914400" algn="ctr"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ctr"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ctr"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161A9"/>
    <a:srgbClr val="FFFFFF"/>
    <a:srgbClr val="F8F8F8"/>
    <a:srgbClr val="777777"/>
    <a:srgbClr val="808080"/>
    <a:srgbClr val="969696"/>
    <a:srgbClr val="CDC8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3838" autoAdjust="0"/>
  </p:normalViewPr>
  <p:slideViewPr>
    <p:cSldViewPr>
      <p:cViewPr varScale="1">
        <p:scale>
          <a:sx n="73" d="100"/>
          <a:sy n="73" d="100"/>
        </p:scale>
        <p:origin x="-12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504" y="-90"/>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a:latin typeface="Arial" charset="0"/>
              </a:defRPr>
            </a:lvl1pPr>
          </a:lstStyle>
          <a:p>
            <a:pPr>
              <a:defRPr/>
            </a:pPr>
            <a:endParaRPr lang="pt-BR" dirty="0"/>
          </a:p>
        </p:txBody>
      </p:sp>
      <p:sp>
        <p:nvSpPr>
          <p:cNvPr id="13926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pt-BR" dirty="0"/>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3927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a:latin typeface="Arial" charset="0"/>
              </a:defRPr>
            </a:lvl1pPr>
          </a:lstStyle>
          <a:p>
            <a:pPr>
              <a:defRPr/>
            </a:pPr>
            <a:endParaRPr lang="pt-BR" dirty="0"/>
          </a:p>
        </p:txBody>
      </p:sp>
      <p:sp>
        <p:nvSpPr>
          <p:cNvPr id="13927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2273A875-7D75-47D8-845F-B3FACB6F7174}" type="slidenum">
              <a:rPr lang="pt-BR"/>
              <a:pPr>
                <a:defRPr/>
              </a:pPr>
              <a:t>‹nº›</a:t>
            </a:fld>
            <a:endParaRPr lang="pt-B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pt-B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273A875-7D75-47D8-845F-B3FACB6F7174}" type="slidenum">
              <a:rPr lang="pt-BR" smtClean="0"/>
              <a:pPr>
                <a:defRPr/>
              </a:pPr>
              <a:t>11</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gradFill>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82949" name="Picture 5"/>
          <p:cNvPicPr>
            <a:picLocks noChangeAspect="1" noChangeArrowheads="1"/>
          </p:cNvPicPr>
          <p:nvPr userDrawn="1"/>
        </p:nvPicPr>
        <p:blipFill>
          <a:blip r:embed="rId2" cstate="print"/>
          <a:srcRect/>
          <a:stretch>
            <a:fillRect/>
          </a:stretch>
        </p:blipFill>
        <p:spPr bwMode="gray">
          <a:xfrm>
            <a:off x="0" y="1"/>
            <a:ext cx="9144000" cy="6885384"/>
          </a:xfrm>
          <a:prstGeom prst="rect">
            <a:avLst/>
          </a:prstGeom>
          <a:noFill/>
          <a:ln w="9525" cap="flat" cmpd="sng" algn="ctr">
            <a:noFill/>
            <a:prstDash val="solid"/>
            <a:miter lim="800000"/>
            <a:headEnd type="none" w="med" len="med"/>
            <a:tailEnd type="none" w="med" len="med"/>
          </a:ln>
        </p:spPr>
      </p:pic>
      <p:sp>
        <p:nvSpPr>
          <p:cNvPr id="35851" name="Rectangle 11"/>
          <p:cNvSpPr>
            <a:spLocks noGrp="1" noChangeArrowheads="1"/>
          </p:cNvSpPr>
          <p:nvPr>
            <p:ph type="ctrTitle" sz="quarter"/>
          </p:nvPr>
        </p:nvSpPr>
        <p:spPr bwMode="gray">
          <a:xfrm>
            <a:off x="2819400" y="914400"/>
            <a:ext cx="6097588" cy="1371600"/>
          </a:xfrm>
        </p:spPr>
        <p:txBody>
          <a:bodyPr/>
          <a:lstStyle>
            <a:lvl1pPr algn="r">
              <a:defRPr sz="4400"/>
            </a:lvl1pPr>
          </a:lstStyle>
          <a:p>
            <a:r>
              <a:rPr lang="en-US"/>
              <a:t>Clique para editar o estilo do título mestre</a:t>
            </a:r>
          </a:p>
        </p:txBody>
      </p:sp>
      <p:sp>
        <p:nvSpPr>
          <p:cNvPr id="35852" name="Rectangle 12"/>
          <p:cNvSpPr>
            <a:spLocks noGrp="1" noChangeArrowheads="1"/>
          </p:cNvSpPr>
          <p:nvPr>
            <p:ph type="subTitle" sz="quarter" idx="1"/>
          </p:nvPr>
        </p:nvSpPr>
        <p:spPr bwMode="gray">
          <a:xfrm>
            <a:off x="3505200" y="2590800"/>
            <a:ext cx="5410200" cy="609600"/>
          </a:xfrm>
          <a:prstGeom prst="rect">
            <a:avLst/>
          </a:prstGeom>
        </p:spPr>
        <p:txBody>
          <a:bodyPr/>
          <a:lstStyle>
            <a:lvl1pPr marL="0" indent="0" algn="r">
              <a:buFont typeface="Wingdings" pitchFamily="2" charset="2"/>
              <a:buNone/>
              <a:defRPr sz="2400">
                <a:latin typeface="Arial" charset="0"/>
              </a:defRPr>
            </a:lvl1pPr>
          </a:lstStyle>
          <a:p>
            <a:r>
              <a:rPr lang="en-US"/>
              <a:t>Clique para editar o estilo do subtítulo mestre</a:t>
            </a:r>
          </a:p>
        </p:txBody>
      </p:sp>
      <p:sp>
        <p:nvSpPr>
          <p:cNvPr id="7" name="Rectangle 13"/>
          <p:cNvSpPr>
            <a:spLocks noGrp="1" noChangeArrowheads="1"/>
          </p:cNvSpPr>
          <p:nvPr>
            <p:ph type="dt" sz="quarter" idx="10"/>
          </p:nvPr>
        </p:nvSpPr>
        <p:spPr>
          <a:xfrm>
            <a:off x="457200" y="6564313"/>
            <a:ext cx="2133600" cy="217487"/>
          </a:xfrm>
        </p:spPr>
        <p:txBody>
          <a:bodyPr/>
          <a:lstStyle>
            <a:lvl1pPr>
              <a:defRPr>
                <a:solidFill>
                  <a:schemeClr val="tx1"/>
                </a:solidFill>
              </a:defRPr>
            </a:lvl1pPr>
          </a:lstStyle>
          <a:p>
            <a:pPr>
              <a:defRPr/>
            </a:pPr>
            <a:endParaRPr lang="en-US" dirty="0"/>
          </a:p>
        </p:txBody>
      </p:sp>
      <p:sp>
        <p:nvSpPr>
          <p:cNvPr id="8" name="Rectangle 15"/>
          <p:cNvSpPr>
            <a:spLocks noGrp="1" noChangeArrowheads="1"/>
          </p:cNvSpPr>
          <p:nvPr>
            <p:ph type="sldNum" sz="quarter" idx="11"/>
          </p:nvPr>
        </p:nvSpPr>
        <p:spPr bwMode="gray">
          <a:xfrm>
            <a:off x="3048000" y="6553200"/>
            <a:ext cx="2743200" cy="217488"/>
          </a:xfrm>
        </p:spPr>
        <p:txBody>
          <a:bodyPr/>
          <a:lstStyle>
            <a:lvl1pPr>
              <a:defRPr>
                <a:solidFill>
                  <a:schemeClr val="tx1"/>
                </a:solidFill>
              </a:defRPr>
            </a:lvl1pPr>
          </a:lstStyle>
          <a:p>
            <a:pPr>
              <a:defRPr/>
            </a:pPr>
            <a:fld id="{AB1D3DE7-B54B-440F-9457-FC4D2C27E35C}" type="slidenum">
              <a:rPr lang="en-US"/>
              <a:pPr>
                <a:defRPr/>
              </a:pPr>
              <a:t>‹nº›</a:t>
            </a:fld>
            <a:endParaRPr lang="en-US" dirty="0"/>
          </a:p>
        </p:txBody>
      </p:sp>
      <p:sp>
        <p:nvSpPr>
          <p:cNvPr id="9" name="Rectangle 8"/>
          <p:cNvSpPr>
            <a:spLocks noGrp="1" noChangeArrowheads="1"/>
          </p:cNvSpPr>
          <p:nvPr>
            <p:ph type="ftr" sz="quarter" idx="12"/>
          </p:nvPr>
        </p:nvSpPr>
        <p:spPr>
          <a:xfrm>
            <a:off x="5791200" y="6477000"/>
            <a:ext cx="3124200" cy="304800"/>
          </a:xfrm>
        </p:spPr>
        <p:txBody>
          <a:bodyPr/>
          <a:lstStyle>
            <a:lvl1pPr>
              <a:defRPr b="1"/>
            </a:lvl1pPr>
          </a:lstStyle>
          <a:p>
            <a:pPr>
              <a:defRPr/>
            </a:pPr>
            <a:endParaRPr lang="pt-B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900075C-5D83-41E4-ACCD-BE744A465BD6}" type="slidenum">
              <a:rPr lang="en-US"/>
              <a:pPr>
                <a:defRPr/>
              </a:pPr>
              <a:t>‹nº›</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t-BR" dirty="0"/>
          </a:p>
        </p:txBody>
      </p:sp>
      <p:sp>
        <p:nvSpPr>
          <p:cNvPr id="11" name="Text Placeholder 10"/>
          <p:cNvSpPr>
            <a:spLocks noGrp="1"/>
          </p:cNvSpPr>
          <p:nvPr>
            <p:ph type="body" sz="quarter" idx="13"/>
          </p:nvPr>
        </p:nvSpPr>
        <p:spPr>
          <a:xfrm>
            <a:off x="755576" y="1628800"/>
            <a:ext cx="7560840" cy="4104456"/>
          </a:xfrm>
          <a:prstGeom prst="rect">
            <a:avLst/>
          </a:prstGeom>
        </p:spPr>
        <p:txBody>
          <a:bodyPr/>
          <a:lstStyle>
            <a:lvl1pPr>
              <a:buFontTx/>
              <a:buBlip>
                <a:blip r:embed="rId3"/>
              </a:buBlip>
              <a:defRPr>
                <a:solidFill>
                  <a:schemeClr val="bg2"/>
                </a:solidFill>
                <a:effectLst/>
              </a:defRPr>
            </a:lvl1pPr>
            <a:lvl2pPr>
              <a:buFontTx/>
              <a:buBlip>
                <a:blip r:embed="rId3"/>
              </a:buBlip>
              <a:defRPr>
                <a:solidFill>
                  <a:schemeClr val="bg2"/>
                </a:solidFill>
                <a:effectLst/>
              </a:defRPr>
            </a:lvl2pPr>
            <a:lvl3pPr>
              <a:buFontTx/>
              <a:buBlip>
                <a:blip r:embed="rId3"/>
              </a:buBlip>
              <a:defRPr>
                <a:solidFill>
                  <a:schemeClr val="bg2"/>
                </a:solidFill>
                <a:effectLst/>
              </a:defRPr>
            </a:lvl3pPr>
            <a:lvl4pPr>
              <a:buFontTx/>
              <a:buBlip>
                <a:blip r:embed="rId3"/>
              </a:buBlip>
              <a:defRPr>
                <a:solidFill>
                  <a:schemeClr val="bg2"/>
                </a:solidFill>
                <a:effectLst/>
              </a:defRPr>
            </a:lvl4pPr>
            <a:lvl5pPr>
              <a:buFontTx/>
              <a:buBlip>
                <a:blip r:embed="rId3"/>
              </a:buBlip>
              <a:defRPr>
                <a:solidFill>
                  <a:schemeClr val="bg2"/>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34956" name="Line 140"/>
          <p:cNvSpPr>
            <a:spLocks noChangeShapeType="1"/>
          </p:cNvSpPr>
          <p:nvPr/>
        </p:nvSpPr>
        <p:spPr bwMode="auto">
          <a:xfrm>
            <a:off x="1752600" y="990600"/>
            <a:ext cx="6934200" cy="0"/>
          </a:xfrm>
          <a:prstGeom prst="line">
            <a:avLst/>
          </a:prstGeom>
          <a:noFill/>
          <a:ln w="9525">
            <a:solidFill>
              <a:schemeClr val="tx1"/>
            </a:solidFill>
            <a:round/>
            <a:headEnd/>
            <a:tailEnd/>
          </a:ln>
          <a:effectLst/>
        </p:spPr>
        <p:txBody>
          <a:bodyPr/>
          <a:lstStyle/>
          <a:p>
            <a:pPr>
              <a:defRPr/>
            </a:pPr>
            <a:endParaRPr lang="en-US" dirty="0"/>
          </a:p>
        </p:txBody>
      </p:sp>
      <p:sp>
        <p:nvSpPr>
          <p:cNvPr id="34818" name="Rectangle 2"/>
          <p:cNvSpPr>
            <a:spLocks noGrp="1" noChangeArrowheads="1"/>
          </p:cNvSpPr>
          <p:nvPr>
            <p:ph type="dt" sz="half" idx="2"/>
          </p:nvPr>
        </p:nvSpPr>
        <p:spPr bwMode="gray">
          <a:xfrm>
            <a:off x="0" y="6400800"/>
            <a:ext cx="2133600" cy="273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bg2"/>
                </a:solidFill>
                <a:latin typeface="Arial" charset="0"/>
              </a:defRPr>
            </a:lvl1pPr>
          </a:lstStyle>
          <a:p>
            <a:pPr>
              <a:defRPr/>
            </a:pPr>
            <a:endParaRPr lang="en-US" dirty="0"/>
          </a:p>
        </p:txBody>
      </p:sp>
      <p:sp>
        <p:nvSpPr>
          <p:cNvPr id="34819" name="Rectangle 3"/>
          <p:cNvSpPr>
            <a:spLocks noGrp="1" noChangeArrowheads="1"/>
          </p:cNvSpPr>
          <p:nvPr>
            <p:ph type="sldNum" sz="quarter" idx="4"/>
          </p:nvPr>
        </p:nvSpPr>
        <p:spPr bwMode="white">
          <a:xfrm>
            <a:off x="3733800" y="6584950"/>
            <a:ext cx="2133600" cy="273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bg2"/>
                </a:solidFill>
                <a:latin typeface="Arial" charset="0"/>
              </a:defRPr>
            </a:lvl1pPr>
          </a:lstStyle>
          <a:p>
            <a:pPr>
              <a:defRPr/>
            </a:pPr>
            <a:fld id="{FA2BF26D-74B1-4A1D-9D87-718D6F4AD37E}" type="slidenum">
              <a:rPr lang="en-US"/>
              <a:pPr>
                <a:defRPr/>
              </a:pPr>
              <a:t>‹nº›</a:t>
            </a:fld>
            <a:endParaRPr lang="en-US" dirty="0"/>
          </a:p>
        </p:txBody>
      </p:sp>
      <p:sp>
        <p:nvSpPr>
          <p:cNvPr id="34829" name="Rectangle 13"/>
          <p:cNvSpPr>
            <a:spLocks noGrp="1" noRot="1" noChangeArrowheads="1"/>
          </p:cNvSpPr>
          <p:nvPr>
            <p:ph type="title"/>
          </p:nvPr>
        </p:nvSpPr>
        <p:spPr bwMode="auto">
          <a:xfrm>
            <a:off x="1905000" y="228600"/>
            <a:ext cx="67818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Clique para editar o estilo do título mestre</a:t>
            </a:r>
          </a:p>
        </p:txBody>
      </p:sp>
      <p:sp>
        <p:nvSpPr>
          <p:cNvPr id="34830" name="Rectangle 14"/>
          <p:cNvSpPr>
            <a:spLocks noGrp="1" noChangeArrowheads="1"/>
          </p:cNvSpPr>
          <p:nvPr>
            <p:ph type="ftr" sz="quarter" idx="3"/>
          </p:nvPr>
        </p:nvSpPr>
        <p:spPr bwMode="gray">
          <a:xfrm>
            <a:off x="5943600" y="6451600"/>
            <a:ext cx="2895600" cy="273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endParaRPr lang="pt-BR" dirty="0"/>
          </a:p>
        </p:txBody>
      </p:sp>
      <p:sp>
        <p:nvSpPr>
          <p:cNvPr id="34847" name="Rectangle 31"/>
          <p:cNvSpPr>
            <a:spLocks noChangeArrowheads="1"/>
          </p:cNvSpPr>
          <p:nvPr/>
        </p:nvSpPr>
        <p:spPr bwMode="gray">
          <a:xfrm>
            <a:off x="514350" y="319088"/>
            <a:ext cx="857250" cy="366712"/>
          </a:xfrm>
          <a:prstGeom prst="rect">
            <a:avLst/>
          </a:prstGeom>
          <a:noFill/>
          <a:ln w="9525">
            <a:noFill/>
            <a:miter lim="800000"/>
            <a:headEnd/>
            <a:tailEnd/>
          </a:ln>
          <a:effectLst/>
        </p:spPr>
        <p:txBody>
          <a:bodyPr wrap="none">
            <a:spAutoFit/>
          </a:bodyPr>
          <a:lstStyle/>
          <a:p>
            <a:pPr algn="l">
              <a:defRPr/>
            </a:pPr>
            <a:r>
              <a:rPr lang="en-US" b="1" dirty="0">
                <a:solidFill>
                  <a:schemeClr val="bg2"/>
                </a:solidFill>
                <a:latin typeface="Arial" charset="0"/>
              </a:rPr>
              <a:t>LOGO</a:t>
            </a:r>
          </a:p>
        </p:txBody>
      </p:sp>
      <p:pic>
        <p:nvPicPr>
          <p:cNvPr id="8202" name="Picture 10" descr="C:\Users\edirlei\Downloads\1UP Mushroom_256.png"/>
          <p:cNvPicPr>
            <a:picLocks noChangeAspect="1" noChangeArrowheads="1"/>
          </p:cNvPicPr>
          <p:nvPr userDrawn="1"/>
        </p:nvPicPr>
        <p:blipFill>
          <a:blip r:embed="rId5" cstate="print"/>
          <a:srcRect/>
          <a:stretch>
            <a:fillRect/>
          </a:stretch>
        </p:blipFill>
        <p:spPr bwMode="auto">
          <a:xfrm>
            <a:off x="467544" y="188640"/>
            <a:ext cx="1008112" cy="1008112"/>
          </a:xfrm>
          <a:prstGeom prst="rect">
            <a:avLst/>
          </a:prstGeom>
          <a:noFill/>
        </p:spPr>
      </p:pic>
      <p:sp>
        <p:nvSpPr>
          <p:cNvPr id="11" name="AutoShape 16"/>
          <p:cNvSpPr>
            <a:spLocks noChangeArrowheads="1"/>
          </p:cNvSpPr>
          <p:nvPr userDrawn="1"/>
        </p:nvSpPr>
        <p:spPr bwMode="gray">
          <a:xfrm>
            <a:off x="504825" y="1368425"/>
            <a:ext cx="8181975" cy="4564063"/>
          </a:xfrm>
          <a:prstGeom prst="roundRect">
            <a:avLst>
              <a:gd name="adj" fmla="val 16667"/>
            </a:avLst>
          </a:prstGeom>
          <a:solidFill>
            <a:srgbClr val="FFFFFF">
              <a:alpha val="50195"/>
            </a:srgbClr>
          </a:solidFill>
          <a:ln w="9525">
            <a:noFill/>
            <a:round/>
            <a:headEnd/>
            <a:tailEnd/>
          </a:ln>
        </p:spPr>
        <p:txBody>
          <a:bodyPr wrap="none" anchor="ctr"/>
          <a:lstStyle/>
          <a:p>
            <a:endParaRPr lang="pt-BR" dirty="0"/>
          </a:p>
        </p:txBody>
      </p:sp>
      <p:sp>
        <p:nvSpPr>
          <p:cNvPr id="12" name="AutoShape 17"/>
          <p:cNvSpPr>
            <a:spLocks noChangeArrowheads="1"/>
          </p:cNvSpPr>
          <p:nvPr userDrawn="1"/>
        </p:nvSpPr>
        <p:spPr bwMode="invGray">
          <a:xfrm>
            <a:off x="395288" y="1457325"/>
            <a:ext cx="8239125" cy="4564063"/>
          </a:xfrm>
          <a:prstGeom prst="roundRect">
            <a:avLst>
              <a:gd name="adj" fmla="val 16667"/>
            </a:avLst>
          </a:prstGeom>
          <a:solidFill>
            <a:srgbClr val="FFFFFF">
              <a:alpha val="70195"/>
            </a:srgbClr>
          </a:solidFill>
          <a:ln w="9525">
            <a:noFill/>
            <a:round/>
            <a:headEnd/>
            <a:tailEnd/>
          </a:ln>
        </p:spPr>
        <p:txBody>
          <a:bodyPr wrap="none" anchor="ctr"/>
          <a:lstStyle/>
          <a:p>
            <a:endParaRPr lang="pt-BR" dirty="0"/>
          </a:p>
        </p:txBody>
      </p:sp>
    </p:spTree>
  </p:cSld>
  <p:clrMap bg1="dk2" tx1="lt1" bg2="dk1" tx2="lt2" accent1="accent1" accent2="accent2" accent3="accent3" accent4="accent4" accent5="accent5" accent6="accent6" hlink="hlink" folHlink="folHlink"/>
  <p:sldLayoutIdLst>
    <p:sldLayoutId id="2147483871" r:id="rId1"/>
    <p:sldLayoutId id="214748386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47"/>
                                        </p:tgtEl>
                                        <p:attrNameLst>
                                          <p:attrName>style.visibility</p:attrName>
                                        </p:attrNameLst>
                                      </p:cBhvr>
                                      <p:to>
                                        <p:strVal val="visible"/>
                                      </p:to>
                                    </p:set>
                                    <p:animEffect transition="in" filter="fade">
                                      <p:cBhvr>
                                        <p:cTn id="7" dur="2000"/>
                                        <p:tgtEl>
                                          <p:spTgt spid="348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956"/>
                                        </p:tgtEl>
                                        <p:attrNameLst>
                                          <p:attrName>style.visibility</p:attrName>
                                        </p:attrNameLst>
                                      </p:cBhvr>
                                      <p:to>
                                        <p:strVal val="visible"/>
                                      </p:to>
                                    </p:set>
                                    <p:animEffect transition="in" filter="wipe(left)">
                                      <p:cBhvr>
                                        <p:cTn id="10" dur="500"/>
                                        <p:tgtEl>
                                          <p:spTgt spid="349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29"/>
                                        </p:tgtEl>
                                        <p:attrNameLst>
                                          <p:attrName>style.visibility</p:attrName>
                                        </p:attrNameLst>
                                      </p:cBhvr>
                                      <p:to>
                                        <p:strVal val="visible"/>
                                      </p:to>
                                    </p:set>
                                    <p:animEffect transition="in" filter="fade">
                                      <p:cBhvr>
                                        <p:cTn id="13" dur="1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56" grpId="0" animBg="1"/>
      <p:bldP spid="34829" grpId="0"/>
      <p:bldP spid="34847" grpId="0"/>
    </p:bldLst>
  </p:timing>
  <p:txStyles>
    <p:titleStyle>
      <a:lvl1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2pPr>
      <a:lvl3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3pPr>
      <a:lvl4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4pPr>
      <a:lvl5pPr algn="l" rtl="0" eaLnBrk="0" fontAlgn="base" hangingPunct="0">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5pPr>
      <a:lvl6pPr marL="457200" algn="l" rtl="0" fontAlgn="base">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6pPr>
      <a:lvl7pPr marL="914400" algn="l" rtl="0" fontAlgn="base">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7pPr>
      <a:lvl8pPr marL="1371600" algn="l" rtl="0" fontAlgn="base">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8pPr>
      <a:lvl9pPr marL="1828800" algn="l" rtl="0" fontAlgn="base">
        <a:spcBef>
          <a:spcPct val="0"/>
        </a:spcBef>
        <a:spcAft>
          <a:spcPct val="0"/>
        </a:spcAft>
        <a:defRPr sz="4000" b="1">
          <a:solidFill>
            <a:schemeClr val="tx1"/>
          </a:solidFill>
          <a:effectLst>
            <a:outerShdw blurRad="38100" dist="38100" dir="2700000" algn="tl">
              <a:srgbClr val="000000"/>
            </a:outerShdw>
          </a:effectLst>
          <a:latin typeface="Lucida Sans Unicode"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23528" y="836712"/>
            <a:ext cx="8568952" cy="2078037"/>
          </a:xfrm>
          <a:effectLst>
            <a:outerShdw dist="53882" dir="2700000" algn="ctr" rotWithShape="0">
              <a:schemeClr val="bg2"/>
            </a:outerShdw>
          </a:effectLst>
        </p:spPr>
        <p:txBody>
          <a:bodyPr/>
          <a:lstStyle/>
          <a:p>
            <a:pPr algn="ctr" eaLnBrk="1" hangingPunct="1">
              <a:defRPr/>
            </a:pPr>
            <a:r>
              <a:rPr lang="en-US" sz="3600" dirty="0" smtClean="0"/>
              <a:t>INF 1771 – Inteligência Artificial</a:t>
            </a:r>
          </a:p>
        </p:txBody>
      </p:sp>
      <p:sp>
        <p:nvSpPr>
          <p:cNvPr id="37891" name="Rectangle 3"/>
          <p:cNvSpPr>
            <a:spLocks noGrp="1" noChangeArrowheads="1"/>
          </p:cNvSpPr>
          <p:nvPr>
            <p:ph type="subTitle" idx="1"/>
          </p:nvPr>
        </p:nvSpPr>
        <p:spPr>
          <a:xfrm>
            <a:off x="1115616" y="2420888"/>
            <a:ext cx="7128792" cy="476871"/>
          </a:xfrm>
        </p:spPr>
        <p:txBody>
          <a:bodyPr/>
          <a:lstStyle/>
          <a:p>
            <a:pPr algn="ctr" eaLnBrk="1" hangingPunct="1">
              <a:lnSpc>
                <a:spcPct val="80000"/>
              </a:lnSpc>
              <a:defRPr/>
            </a:pPr>
            <a:r>
              <a:rPr lang="pt-BR" sz="2800" dirty="0" smtClean="0"/>
              <a:t>Aula 18 – Aprendizado de Máquina</a:t>
            </a:r>
          </a:p>
        </p:txBody>
      </p:sp>
      <p:sp>
        <p:nvSpPr>
          <p:cNvPr id="5" name="Rectangle 3"/>
          <p:cNvSpPr txBox="1">
            <a:spLocks noChangeArrowheads="1"/>
          </p:cNvSpPr>
          <p:nvPr/>
        </p:nvSpPr>
        <p:spPr bwMode="gray">
          <a:xfrm>
            <a:off x="755650" y="5229225"/>
            <a:ext cx="5005388" cy="576263"/>
          </a:xfrm>
          <a:prstGeom prst="rect">
            <a:avLst/>
          </a:prstGeom>
          <a:noFill/>
          <a:ln w="9525">
            <a:noFill/>
            <a:miter lim="800000"/>
            <a:headEnd/>
            <a:tailEnd/>
          </a:ln>
          <a:effectLst/>
        </p:spPr>
        <p:txBody>
          <a:bodyPr/>
          <a:lstStyle/>
          <a:p>
            <a:pPr algn="l" eaLnBrk="1" hangingPunct="1">
              <a:lnSpc>
                <a:spcPct val="80000"/>
              </a:lnSpc>
              <a:spcBef>
                <a:spcPct val="20000"/>
              </a:spcBef>
              <a:buClr>
                <a:schemeClr val="hlink"/>
              </a:buClr>
              <a:buSzPct val="70000"/>
              <a:defRPr/>
            </a:pPr>
            <a:endParaRPr lang="pt-BR" sz="2800" kern="0" dirty="0">
              <a:effectLst>
                <a:outerShdw blurRad="38100" dist="38100" dir="2700000" algn="tl">
                  <a:srgbClr val="000000"/>
                </a:outerShdw>
              </a:effectLst>
              <a:latin typeface="Arial" charset="0"/>
            </a:endParaRPr>
          </a:p>
        </p:txBody>
      </p:sp>
      <p:sp>
        <p:nvSpPr>
          <p:cNvPr id="6" name="Rectangle 3"/>
          <p:cNvSpPr txBox="1">
            <a:spLocks noChangeArrowheads="1"/>
          </p:cNvSpPr>
          <p:nvPr/>
        </p:nvSpPr>
        <p:spPr bwMode="gray">
          <a:xfrm>
            <a:off x="5796136" y="6525344"/>
            <a:ext cx="3312368" cy="288032"/>
          </a:xfrm>
          <a:prstGeom prst="rect">
            <a:avLst/>
          </a:prstGeom>
        </p:spPr>
        <p: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itchFamily="2" charset="2"/>
              <a:buNone/>
              <a:tabLst/>
              <a:defRPr/>
            </a:pPr>
            <a:r>
              <a:rPr kumimoji="0" lang="pt-B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Edirlei Soares</a:t>
            </a:r>
            <a:r>
              <a:rPr kumimoji="0" lang="pt-B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Arial" charset="0"/>
                <a:ea typeface="+mn-ea"/>
                <a:cs typeface="+mn-cs"/>
              </a:rPr>
              <a:t> de Lima</a:t>
            </a:r>
            <a:endParaRPr kumimoji="0" lang="pt-B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Aprendizado Supervisionado</a:t>
            </a:r>
            <a:endParaRPr lang="pt-BR" sz="3600" dirty="0"/>
          </a:p>
        </p:txBody>
      </p:sp>
      <p:sp>
        <p:nvSpPr>
          <p:cNvPr id="3" name="Text Placeholder 2"/>
          <p:cNvSpPr>
            <a:spLocks noGrp="1"/>
          </p:cNvSpPr>
          <p:nvPr>
            <p:ph type="body" sz="quarter" idx="13"/>
          </p:nvPr>
        </p:nvSpPr>
        <p:spPr/>
        <p:txBody>
          <a:bodyPr/>
          <a:lstStyle/>
          <a:p>
            <a:r>
              <a:rPr lang="pt-BR" sz="2400" b="1" dirty="0" smtClean="0"/>
              <a:t>Exemplo:</a:t>
            </a:r>
          </a:p>
          <a:p>
            <a:pPr lvl="1"/>
            <a:r>
              <a:rPr lang="pt-BR" sz="1800" dirty="0" smtClean="0"/>
              <a:t>Considerando um agente treinando para ser se tornar um motorista de táxi. Toda vez que o instrutor gritar "freio!" o agente pode aprender uma condição de quando ele deve frear.</a:t>
            </a:r>
          </a:p>
          <a:p>
            <a:pPr lvl="1"/>
            <a:endParaRPr lang="pt-BR" sz="1800" dirty="0" smtClean="0"/>
          </a:p>
          <a:p>
            <a:pPr lvl="1"/>
            <a:r>
              <a:rPr lang="pt-BR" sz="1800" dirty="0" smtClean="0"/>
              <a:t>A entrada é formada pelos dados percebidos pelo agente através de sensores. A saída é dada pelo instrutor que diz quando se deve frear, virar a direita, virar a esquerda, etc.</a:t>
            </a:r>
          </a:p>
          <a:p>
            <a:pPr lvl="1"/>
            <a:endParaRPr lang="pt-BR" sz="1800" dirty="0" smtClean="0"/>
          </a:p>
          <a:p>
            <a:endParaRPr lang="pt-B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smtClean="0"/>
              <a:t>Aprendizado Não Supervisionado</a:t>
            </a:r>
            <a:endParaRPr lang="pt-BR" sz="3200" dirty="0"/>
          </a:p>
        </p:txBody>
      </p:sp>
      <p:sp>
        <p:nvSpPr>
          <p:cNvPr id="3" name="Text Placeholder 2"/>
          <p:cNvSpPr>
            <a:spLocks noGrp="1"/>
          </p:cNvSpPr>
          <p:nvPr>
            <p:ph type="body" sz="quarter" idx="13"/>
          </p:nvPr>
        </p:nvSpPr>
        <p:spPr/>
        <p:txBody>
          <a:bodyPr/>
          <a:lstStyle/>
          <a:p>
            <a:r>
              <a:rPr lang="pt-BR" sz="2400" dirty="0" smtClean="0"/>
              <a:t>O agente </a:t>
            </a:r>
            <a:r>
              <a:rPr lang="pt-BR" sz="2400" b="1" dirty="0" smtClean="0"/>
              <a:t>reconhece padrões nos dados de entrada</a:t>
            </a:r>
            <a:r>
              <a:rPr lang="pt-BR" sz="2400" dirty="0" smtClean="0"/>
              <a:t>, mesmo sem </a:t>
            </a:r>
            <a:r>
              <a:rPr lang="pt-BR" sz="2400" b="1" dirty="0" smtClean="0"/>
              <a:t>nenhum feedback de saída</a:t>
            </a:r>
            <a:r>
              <a:rPr lang="pt-BR" sz="2400" dirty="0" smtClean="0"/>
              <a:t>. </a:t>
            </a:r>
          </a:p>
          <a:p>
            <a:endParaRPr lang="pt-BR" sz="2400" dirty="0" smtClean="0"/>
          </a:p>
          <a:p>
            <a:r>
              <a:rPr lang="pt-BR" sz="2400" dirty="0" smtClean="0"/>
              <a:t>Por exemplo, um agente aprendendo a dirigir pode gradualmente desenvolver um conceito de dias de bom trafego e dias de trafego congestionado mesmo sem nunca ter recebido exemplos rotulados por um professor. </a:t>
            </a:r>
          </a:p>
          <a:p>
            <a:endParaRPr lang="pt-BR"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Aprendizado Por Reforço</a:t>
            </a:r>
            <a:endParaRPr lang="pt-BR" dirty="0"/>
          </a:p>
        </p:txBody>
      </p:sp>
      <p:sp>
        <p:nvSpPr>
          <p:cNvPr id="3" name="Text Placeholder 2"/>
          <p:cNvSpPr>
            <a:spLocks noGrp="1"/>
          </p:cNvSpPr>
          <p:nvPr>
            <p:ph type="body" sz="quarter" idx="13"/>
          </p:nvPr>
        </p:nvSpPr>
        <p:spPr/>
        <p:txBody>
          <a:bodyPr/>
          <a:lstStyle/>
          <a:p>
            <a:r>
              <a:rPr lang="pt-BR" sz="1800" dirty="0" smtClean="0"/>
              <a:t>O agente fica sabendo de uma série de reforços, </a:t>
            </a:r>
            <a:r>
              <a:rPr lang="pt-BR" sz="1800" b="1" dirty="0" smtClean="0"/>
              <a:t>recompensas ou punições</a:t>
            </a:r>
            <a:r>
              <a:rPr lang="pt-BR" sz="1800" dirty="0" smtClean="0"/>
              <a:t>.  </a:t>
            </a:r>
          </a:p>
          <a:p>
            <a:endParaRPr lang="pt-BR" sz="1800" dirty="0" smtClean="0"/>
          </a:p>
          <a:p>
            <a:r>
              <a:rPr lang="pt-BR" sz="1800" dirty="0" smtClean="0"/>
              <a:t>Por exemplo, a falta de uma gorjeta no final do percurso da ao agente de taxista uma indicação de que ele fez algo errado. Dois pontos extras por vitória no final de um jogo de xadrez, diz ao agente que fez algo certo. </a:t>
            </a:r>
          </a:p>
          <a:p>
            <a:endParaRPr lang="pt-BR" sz="1800" dirty="0" smtClean="0"/>
          </a:p>
          <a:p>
            <a:r>
              <a:rPr lang="pt-BR" sz="1800" dirty="0" smtClean="0"/>
              <a:t>Cabe ao agente para decidir qual das ações antes do reforço foram as maiores responsáveis ​​por isso.</a:t>
            </a:r>
          </a:p>
          <a:p>
            <a:endParaRPr lang="pt-BR" sz="1800" dirty="0" smtClean="0"/>
          </a:p>
          <a:p>
            <a:r>
              <a:rPr lang="pt-BR" sz="1800" dirty="0" err="1" smtClean="0"/>
              <a:t>Não</a:t>
            </a:r>
            <a:r>
              <a:rPr lang="pt-BR" sz="1800" dirty="0" smtClean="0"/>
              <a:t> damos a “resposta correta” para o sistema. O sistema faz uma hipótese e determina se essa hipótese foi boa ou ruim.</a:t>
            </a:r>
          </a:p>
          <a:p>
            <a:endParaRPr lang="pt-B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Fases da Aprendizagem</a:t>
            </a:r>
            <a:endParaRPr lang="pt-BR" sz="3600" dirty="0"/>
          </a:p>
        </p:txBody>
      </p:sp>
      <p:sp>
        <p:nvSpPr>
          <p:cNvPr id="3" name="Text Placeholder 2"/>
          <p:cNvSpPr>
            <a:spLocks noGrp="1"/>
          </p:cNvSpPr>
          <p:nvPr>
            <p:ph type="body" sz="quarter" idx="13"/>
          </p:nvPr>
        </p:nvSpPr>
        <p:spPr/>
        <p:txBody>
          <a:bodyPr/>
          <a:lstStyle/>
          <a:p>
            <a:r>
              <a:rPr lang="pt-BR" sz="2800" b="1" dirty="0" smtClean="0"/>
              <a:t>Treinamento</a:t>
            </a:r>
            <a:r>
              <a:rPr lang="pt-BR" sz="2800" dirty="0" smtClean="0"/>
              <a:t> (supervisionado)</a:t>
            </a:r>
          </a:p>
          <a:p>
            <a:pPr lvl="1"/>
            <a:r>
              <a:rPr lang="pt-BR" sz="2100" dirty="0" smtClean="0"/>
              <a:t>Apresenta-se exemplos ao sistema.  </a:t>
            </a:r>
          </a:p>
          <a:p>
            <a:pPr lvl="1"/>
            <a:r>
              <a:rPr lang="pt-BR" sz="2100" dirty="0" smtClean="0"/>
              <a:t>O sistema “aprende” a partir dos exemplos.</a:t>
            </a:r>
          </a:p>
          <a:p>
            <a:pPr lvl="1"/>
            <a:r>
              <a:rPr lang="pt-BR" sz="2100" dirty="0" smtClean="0"/>
              <a:t>O sistema modifica gradualmente os seus parâmetros para que a saída se aproxime da saída desejada.</a:t>
            </a:r>
          </a:p>
          <a:p>
            <a:endParaRPr lang="pt-BR" sz="1600" dirty="0" smtClean="0"/>
          </a:p>
          <a:p>
            <a:r>
              <a:rPr lang="pt-BR" sz="2800" b="1" dirty="0" smtClean="0"/>
              <a:t>Utilização</a:t>
            </a:r>
          </a:p>
          <a:p>
            <a:pPr lvl="1"/>
            <a:r>
              <a:rPr lang="pt-BR" sz="2100" dirty="0" smtClean="0"/>
              <a:t>Novos exemplos jamais visto são apresentados ao sistema.</a:t>
            </a:r>
          </a:p>
          <a:p>
            <a:pPr lvl="1"/>
            <a:r>
              <a:rPr lang="pt-BR" sz="2100" dirty="0" smtClean="0"/>
              <a:t>O sistema deve generalizar e reconhecê-los.</a:t>
            </a:r>
            <a:endParaRPr lang="pt-BR"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Tipos de Problemas</a:t>
            </a:r>
            <a:endParaRPr lang="pt-BR" dirty="0"/>
          </a:p>
        </p:txBody>
      </p:sp>
      <p:sp>
        <p:nvSpPr>
          <p:cNvPr id="3" name="Text Placeholder 2"/>
          <p:cNvSpPr>
            <a:spLocks noGrp="1"/>
          </p:cNvSpPr>
          <p:nvPr>
            <p:ph type="body" sz="quarter" idx="13"/>
          </p:nvPr>
        </p:nvSpPr>
        <p:spPr/>
        <p:txBody>
          <a:bodyPr/>
          <a:lstStyle/>
          <a:p>
            <a:r>
              <a:rPr lang="pt-BR" sz="2400" b="1" dirty="0" smtClean="0"/>
              <a:t>Classificação:</a:t>
            </a:r>
          </a:p>
          <a:p>
            <a:pPr lvl="1"/>
            <a:r>
              <a:rPr lang="pt-BR" sz="1900" dirty="0" smtClean="0"/>
              <a:t>Responde se uma determinada “entrada” pertence a uma certa classe.</a:t>
            </a:r>
          </a:p>
          <a:p>
            <a:pPr lvl="1"/>
            <a:r>
              <a:rPr lang="pt-BR" sz="1900" dirty="0" smtClean="0"/>
              <a:t>Dada a imagem de uma face: de quem é esta face (dentre um número finito).</a:t>
            </a:r>
          </a:p>
          <a:p>
            <a:r>
              <a:rPr lang="pt-BR" sz="2400" b="1" dirty="0" smtClean="0"/>
              <a:t>Regressão:</a:t>
            </a:r>
          </a:p>
          <a:p>
            <a:pPr lvl="1"/>
            <a:r>
              <a:rPr lang="pt-BR" sz="1900" dirty="0" smtClean="0"/>
              <a:t>Faz uma predição a partir de um exemplo.</a:t>
            </a:r>
          </a:p>
          <a:p>
            <a:pPr lvl="1"/>
            <a:r>
              <a:rPr lang="pt-BR" sz="1900" dirty="0" smtClean="0"/>
              <a:t>Predizer o valor da bolsa amanhã, dados os valores de dias e meses anteriores.</a:t>
            </a:r>
          </a:p>
          <a:p>
            <a:r>
              <a:rPr lang="pt-BR" sz="2400" b="1" dirty="0" smtClean="0"/>
              <a:t>Estimação de Densidade:</a:t>
            </a:r>
          </a:p>
          <a:p>
            <a:pPr lvl="1"/>
            <a:r>
              <a:rPr lang="pt-BR" sz="1900" dirty="0" smtClean="0"/>
              <a:t>Estima quais são as N categorias presente nos dados.</a:t>
            </a:r>
            <a:endParaRPr lang="pt-BR"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Aprendizado Supervisionado</a:t>
            </a:r>
            <a:endParaRPr lang="pt-BR" sz="3600" dirty="0"/>
          </a:p>
        </p:txBody>
      </p:sp>
      <p:sp>
        <p:nvSpPr>
          <p:cNvPr id="3" name="Text Placeholder 2"/>
          <p:cNvSpPr>
            <a:spLocks noGrp="1"/>
          </p:cNvSpPr>
          <p:nvPr>
            <p:ph type="body" sz="quarter" idx="13"/>
          </p:nvPr>
        </p:nvSpPr>
        <p:spPr/>
        <p:txBody>
          <a:bodyPr/>
          <a:lstStyle/>
          <a:p>
            <a:r>
              <a:rPr lang="pt-BR" sz="1800" dirty="0" smtClean="0"/>
              <a:t>Dado uma quantidade finita de dados para o treinamento, temos que derivar uma função </a:t>
            </a:r>
            <a:r>
              <a:rPr lang="pt-BR" sz="1800" i="1" dirty="0" smtClean="0"/>
              <a:t>h </a:t>
            </a:r>
            <a:r>
              <a:rPr lang="pt-BR" sz="1800" dirty="0" smtClean="0"/>
              <a:t>que se aproxime da verdadeira função </a:t>
            </a:r>
            <a:r>
              <a:rPr lang="pt-BR" sz="1800" i="1" dirty="0" smtClean="0"/>
              <a:t>f</a:t>
            </a:r>
            <a:r>
              <a:rPr lang="pt-BR" sz="1800" dirty="0" smtClean="0"/>
              <a:t>(x) (a qual gerou os dados e é desconhecida).</a:t>
            </a:r>
          </a:p>
          <a:p>
            <a:endParaRPr lang="pt-BR" sz="1800" dirty="0" smtClean="0"/>
          </a:p>
          <a:p>
            <a:r>
              <a:rPr lang="pt-BR" sz="1800" dirty="0" smtClean="0"/>
              <a:t>Existe um número infinito de funções </a:t>
            </a:r>
            <a:r>
              <a:rPr lang="pt-BR" sz="1800" i="1" dirty="0" smtClean="0"/>
              <a:t>h</a:t>
            </a:r>
            <a:r>
              <a:rPr lang="pt-BR" sz="1800" dirty="0" smtClean="0"/>
              <a:t>.</a:t>
            </a:r>
            <a:endParaRPr lang="pt-BR" sz="1800" dirty="0"/>
          </a:p>
        </p:txBody>
      </p:sp>
      <p:pic>
        <p:nvPicPr>
          <p:cNvPr id="4" name="Picture 4" descr="curve-fitting1c"/>
          <p:cNvPicPr>
            <a:picLocks noChangeAspect="1" noChangeArrowheads="1"/>
          </p:cNvPicPr>
          <p:nvPr/>
        </p:nvPicPr>
        <p:blipFill>
          <a:blip r:embed="rId2" cstate="print"/>
          <a:srcRect/>
          <a:stretch>
            <a:fillRect/>
          </a:stretch>
        </p:blipFill>
        <p:spPr bwMode="auto">
          <a:xfrm>
            <a:off x="2994248" y="3637005"/>
            <a:ext cx="3089920" cy="23766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Aprendizado Supervisionado</a:t>
            </a:r>
            <a:endParaRPr lang="pt-BR" sz="3600" dirty="0"/>
          </a:p>
        </p:txBody>
      </p:sp>
      <p:sp>
        <p:nvSpPr>
          <p:cNvPr id="3" name="Text Placeholder 2"/>
          <p:cNvSpPr>
            <a:spLocks noGrp="1"/>
          </p:cNvSpPr>
          <p:nvPr>
            <p:ph type="body" sz="quarter" idx="13"/>
          </p:nvPr>
        </p:nvSpPr>
        <p:spPr/>
        <p:txBody>
          <a:bodyPr/>
          <a:lstStyle/>
          <a:p>
            <a:r>
              <a:rPr lang="pt-BR" sz="1800" dirty="0" smtClean="0"/>
              <a:t>Dado uma quantidade finita de dados para o treinamento, temos que derivar uma função </a:t>
            </a:r>
            <a:r>
              <a:rPr lang="pt-BR" sz="1800" i="1" dirty="0" smtClean="0"/>
              <a:t>h </a:t>
            </a:r>
            <a:r>
              <a:rPr lang="pt-BR" sz="1800" dirty="0" smtClean="0"/>
              <a:t>que se aproxime da verdadeira função </a:t>
            </a:r>
            <a:r>
              <a:rPr lang="pt-BR" sz="1800" i="1" dirty="0" smtClean="0"/>
              <a:t>f</a:t>
            </a:r>
            <a:r>
              <a:rPr lang="pt-BR" sz="1800" dirty="0" smtClean="0"/>
              <a:t>(x) (a qual gerou os dados e é desconhecida).</a:t>
            </a:r>
          </a:p>
          <a:p>
            <a:endParaRPr lang="pt-BR" sz="1800" dirty="0" smtClean="0"/>
          </a:p>
          <a:p>
            <a:r>
              <a:rPr lang="pt-BR" sz="1800" dirty="0" smtClean="0"/>
              <a:t>Existe um número infinito de funções </a:t>
            </a:r>
            <a:r>
              <a:rPr lang="pt-BR" sz="1800" i="1" dirty="0" smtClean="0"/>
              <a:t>h</a:t>
            </a:r>
            <a:r>
              <a:rPr lang="pt-BR" sz="1800" dirty="0" smtClean="0"/>
              <a:t>.</a:t>
            </a:r>
          </a:p>
          <a:p>
            <a:endParaRPr lang="pt-BR" sz="1800" dirty="0"/>
          </a:p>
        </p:txBody>
      </p:sp>
      <p:pic>
        <p:nvPicPr>
          <p:cNvPr id="6" name="Picture 6" descr="curve-fitting2c"/>
          <p:cNvPicPr>
            <a:picLocks noChangeAspect="1" noChangeArrowheads="1"/>
          </p:cNvPicPr>
          <p:nvPr/>
        </p:nvPicPr>
        <p:blipFill>
          <a:blip r:embed="rId2" cstate="print"/>
          <a:srcRect/>
          <a:stretch>
            <a:fillRect/>
          </a:stretch>
        </p:blipFill>
        <p:spPr bwMode="auto">
          <a:xfrm>
            <a:off x="3005296" y="3645023"/>
            <a:ext cx="3078872" cy="23668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Aprendizado Supervisionado</a:t>
            </a:r>
            <a:endParaRPr lang="pt-BR" sz="3600" dirty="0"/>
          </a:p>
        </p:txBody>
      </p:sp>
      <p:sp>
        <p:nvSpPr>
          <p:cNvPr id="3" name="Text Placeholder 2"/>
          <p:cNvSpPr>
            <a:spLocks noGrp="1"/>
          </p:cNvSpPr>
          <p:nvPr>
            <p:ph type="body" sz="quarter" idx="13"/>
          </p:nvPr>
        </p:nvSpPr>
        <p:spPr/>
        <p:txBody>
          <a:bodyPr/>
          <a:lstStyle/>
          <a:p>
            <a:r>
              <a:rPr lang="pt-BR" sz="1800" dirty="0" smtClean="0"/>
              <a:t>Dado uma quantidade finita de dados para o treinamento, temos que derivar uma função </a:t>
            </a:r>
            <a:r>
              <a:rPr lang="pt-BR" sz="1800" i="1" dirty="0" smtClean="0"/>
              <a:t>h </a:t>
            </a:r>
            <a:r>
              <a:rPr lang="pt-BR" sz="1800" dirty="0" smtClean="0"/>
              <a:t>que se aproxime da verdadeira função </a:t>
            </a:r>
            <a:r>
              <a:rPr lang="pt-BR" sz="1800" i="1" dirty="0" smtClean="0"/>
              <a:t>f</a:t>
            </a:r>
            <a:r>
              <a:rPr lang="pt-BR" sz="1800" dirty="0" smtClean="0"/>
              <a:t>(x) (a qual gerou os dados e é desconhecida).</a:t>
            </a:r>
          </a:p>
          <a:p>
            <a:endParaRPr lang="pt-BR" sz="1800" dirty="0" smtClean="0"/>
          </a:p>
          <a:p>
            <a:r>
              <a:rPr lang="pt-BR" sz="1800" dirty="0" smtClean="0"/>
              <a:t>Existe um número infinito de funções </a:t>
            </a:r>
            <a:r>
              <a:rPr lang="pt-BR" sz="1800" i="1" dirty="0" smtClean="0"/>
              <a:t>h</a:t>
            </a:r>
            <a:r>
              <a:rPr lang="pt-BR" sz="1800" dirty="0" smtClean="0"/>
              <a:t>.</a:t>
            </a:r>
          </a:p>
          <a:p>
            <a:endParaRPr lang="pt-BR" sz="1800" dirty="0"/>
          </a:p>
        </p:txBody>
      </p:sp>
      <p:pic>
        <p:nvPicPr>
          <p:cNvPr id="6" name="Picture 5" descr="curve-fitting3c"/>
          <p:cNvPicPr>
            <a:picLocks noChangeAspect="1" noChangeArrowheads="1"/>
          </p:cNvPicPr>
          <p:nvPr/>
        </p:nvPicPr>
        <p:blipFill>
          <a:blip r:embed="rId2" cstate="print"/>
          <a:srcRect/>
          <a:stretch>
            <a:fillRect/>
          </a:stretch>
        </p:blipFill>
        <p:spPr bwMode="auto">
          <a:xfrm>
            <a:off x="2987824" y="3645024"/>
            <a:ext cx="3096344" cy="238031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Aprendizado Supervisionado</a:t>
            </a:r>
            <a:endParaRPr lang="pt-BR" sz="3600" dirty="0"/>
          </a:p>
        </p:txBody>
      </p:sp>
      <p:sp>
        <p:nvSpPr>
          <p:cNvPr id="3" name="Text Placeholder 2"/>
          <p:cNvSpPr>
            <a:spLocks noGrp="1"/>
          </p:cNvSpPr>
          <p:nvPr>
            <p:ph type="body" sz="quarter" idx="13"/>
          </p:nvPr>
        </p:nvSpPr>
        <p:spPr/>
        <p:txBody>
          <a:bodyPr/>
          <a:lstStyle/>
          <a:p>
            <a:r>
              <a:rPr lang="pt-BR" sz="1800" dirty="0" smtClean="0"/>
              <a:t>Dado uma quantidade finita de dados para o treinamento, temos que derivar uma função </a:t>
            </a:r>
            <a:r>
              <a:rPr lang="pt-BR" sz="1800" i="1" dirty="0" smtClean="0"/>
              <a:t>h </a:t>
            </a:r>
            <a:r>
              <a:rPr lang="pt-BR" sz="1800" dirty="0" smtClean="0"/>
              <a:t>que se aproxime da verdadeira função </a:t>
            </a:r>
            <a:r>
              <a:rPr lang="pt-BR" sz="1800" i="1" dirty="0" smtClean="0"/>
              <a:t>f</a:t>
            </a:r>
            <a:r>
              <a:rPr lang="pt-BR" sz="1800" dirty="0" smtClean="0"/>
              <a:t>(x) (a qual gerou os dados e é desconhecida).</a:t>
            </a:r>
          </a:p>
          <a:p>
            <a:endParaRPr lang="pt-BR" sz="1800" dirty="0" smtClean="0"/>
          </a:p>
          <a:p>
            <a:r>
              <a:rPr lang="pt-BR" sz="1800" dirty="0" smtClean="0"/>
              <a:t>Existe um número infinito de funções </a:t>
            </a:r>
            <a:r>
              <a:rPr lang="pt-BR" sz="1800" i="1" dirty="0" smtClean="0"/>
              <a:t>h</a:t>
            </a:r>
            <a:r>
              <a:rPr lang="pt-BR" sz="1800" dirty="0" smtClean="0"/>
              <a:t>.</a:t>
            </a:r>
          </a:p>
          <a:p>
            <a:endParaRPr lang="pt-BR" sz="1800" dirty="0"/>
          </a:p>
        </p:txBody>
      </p:sp>
      <p:pic>
        <p:nvPicPr>
          <p:cNvPr id="6" name="Picture 5" descr="curve-fitting4c"/>
          <p:cNvPicPr>
            <a:picLocks noChangeAspect="1" noChangeArrowheads="1"/>
          </p:cNvPicPr>
          <p:nvPr/>
        </p:nvPicPr>
        <p:blipFill>
          <a:blip r:embed="rId2" cstate="print"/>
          <a:srcRect b="11171"/>
          <a:stretch>
            <a:fillRect/>
          </a:stretch>
        </p:blipFill>
        <p:spPr bwMode="auto">
          <a:xfrm>
            <a:off x="2987824" y="3645025"/>
            <a:ext cx="3096344" cy="236971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Aprendizado Supervisionado</a:t>
            </a:r>
            <a:endParaRPr lang="pt-BR" sz="3600" dirty="0"/>
          </a:p>
        </p:txBody>
      </p:sp>
      <p:sp>
        <p:nvSpPr>
          <p:cNvPr id="3" name="Text Placeholder 2"/>
          <p:cNvSpPr>
            <a:spLocks noGrp="1"/>
          </p:cNvSpPr>
          <p:nvPr>
            <p:ph type="body" sz="quarter" idx="13"/>
          </p:nvPr>
        </p:nvSpPr>
        <p:spPr/>
        <p:txBody>
          <a:bodyPr/>
          <a:lstStyle/>
          <a:p>
            <a:r>
              <a:rPr lang="pt-BR" sz="1800" dirty="0" smtClean="0"/>
              <a:t>Dado uma quantidade finita de dados para o treinamento, temos que derivar uma função </a:t>
            </a:r>
            <a:r>
              <a:rPr lang="pt-BR" sz="1800" i="1" dirty="0" smtClean="0"/>
              <a:t>h </a:t>
            </a:r>
            <a:r>
              <a:rPr lang="pt-BR" sz="1800" dirty="0" smtClean="0"/>
              <a:t>que se aproxime da verdadeira função </a:t>
            </a:r>
            <a:r>
              <a:rPr lang="pt-BR" sz="1800" i="1" dirty="0" smtClean="0"/>
              <a:t>f</a:t>
            </a:r>
            <a:r>
              <a:rPr lang="pt-BR" sz="1800" dirty="0" smtClean="0"/>
              <a:t>(x) (a qual gerou os dados e é desconhecida).</a:t>
            </a:r>
          </a:p>
          <a:p>
            <a:endParaRPr lang="pt-BR" sz="1800" dirty="0" smtClean="0"/>
          </a:p>
          <a:p>
            <a:r>
              <a:rPr lang="pt-BR" sz="1800" dirty="0" smtClean="0"/>
              <a:t>Existe um número infinito de funções </a:t>
            </a:r>
            <a:r>
              <a:rPr lang="pt-BR" sz="1800" i="1" dirty="0" smtClean="0"/>
              <a:t>h</a:t>
            </a:r>
            <a:r>
              <a:rPr lang="pt-BR" sz="1800" dirty="0" smtClean="0"/>
              <a:t>.</a:t>
            </a:r>
          </a:p>
          <a:p>
            <a:endParaRPr lang="pt-BR" sz="1800" dirty="0"/>
          </a:p>
        </p:txBody>
      </p:sp>
      <p:pic>
        <p:nvPicPr>
          <p:cNvPr id="5" name="Picture 2" descr="curve-fitting5c"/>
          <p:cNvPicPr>
            <a:picLocks noChangeAspect="1" noChangeArrowheads="1"/>
          </p:cNvPicPr>
          <p:nvPr/>
        </p:nvPicPr>
        <p:blipFill>
          <a:blip r:embed="rId2" cstate="print"/>
          <a:srcRect b="10718"/>
          <a:stretch>
            <a:fillRect/>
          </a:stretch>
        </p:blipFill>
        <p:spPr bwMode="auto">
          <a:xfrm>
            <a:off x="2987824" y="3645024"/>
            <a:ext cx="3096344" cy="23818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smtClean="0"/>
              <a:t>Agentes Vistos Anteriormente</a:t>
            </a:r>
            <a:endParaRPr lang="pt-BR" sz="3200" dirty="0"/>
          </a:p>
        </p:txBody>
      </p:sp>
      <p:sp>
        <p:nvSpPr>
          <p:cNvPr id="3" name="Text Placeholder 2"/>
          <p:cNvSpPr>
            <a:spLocks noGrp="1"/>
          </p:cNvSpPr>
          <p:nvPr>
            <p:ph type="body" sz="quarter" idx="13"/>
          </p:nvPr>
        </p:nvSpPr>
        <p:spPr/>
        <p:txBody>
          <a:bodyPr/>
          <a:lstStyle/>
          <a:p>
            <a:r>
              <a:rPr lang="pt-BR" sz="1600" b="1" dirty="0" smtClean="0"/>
              <a:t>Agentes baseados em busca:</a:t>
            </a:r>
          </a:p>
          <a:p>
            <a:pPr lvl="1"/>
            <a:r>
              <a:rPr lang="pt-BR" sz="1400" dirty="0" smtClean="0"/>
              <a:t>Busca cega</a:t>
            </a:r>
          </a:p>
          <a:p>
            <a:pPr lvl="1"/>
            <a:r>
              <a:rPr lang="pt-BR" sz="1400" dirty="0" smtClean="0"/>
              <a:t>Busca heurística</a:t>
            </a:r>
          </a:p>
          <a:p>
            <a:pPr lvl="1"/>
            <a:r>
              <a:rPr lang="pt-BR" sz="1400" dirty="0" smtClean="0"/>
              <a:t>Busca local</a:t>
            </a:r>
          </a:p>
          <a:p>
            <a:pPr lvl="1"/>
            <a:endParaRPr lang="pt-BR" sz="1400" dirty="0" smtClean="0"/>
          </a:p>
          <a:p>
            <a:r>
              <a:rPr lang="pt-BR" sz="1600" b="1" dirty="0" smtClean="0"/>
              <a:t>Agentes baseados em lógica:</a:t>
            </a:r>
          </a:p>
          <a:p>
            <a:pPr lvl="1"/>
            <a:r>
              <a:rPr lang="pt-BR" sz="1400" dirty="0" smtClean="0"/>
              <a:t>Lógica proposicional</a:t>
            </a:r>
          </a:p>
          <a:p>
            <a:pPr lvl="1"/>
            <a:r>
              <a:rPr lang="pt-BR" sz="1400" dirty="0" smtClean="0"/>
              <a:t>Lógica de primeira ordem</a:t>
            </a:r>
          </a:p>
          <a:p>
            <a:pPr lvl="1"/>
            <a:endParaRPr lang="pt-BR" sz="1400" dirty="0" smtClean="0"/>
          </a:p>
          <a:p>
            <a:r>
              <a:rPr lang="pt-BR" sz="1600" b="1" dirty="0" smtClean="0"/>
              <a:t>Agentes baseados em planejamento:</a:t>
            </a:r>
          </a:p>
          <a:p>
            <a:pPr lvl="1"/>
            <a:r>
              <a:rPr lang="pt-BR" sz="1400" dirty="0" smtClean="0"/>
              <a:t>Planejamento de ordem parcial</a:t>
            </a:r>
          </a:p>
          <a:p>
            <a:pPr lvl="1"/>
            <a:r>
              <a:rPr lang="pt-BR" sz="1400" dirty="0" smtClean="0"/>
              <a:t>Planejamento em ambientes não-determinísticos </a:t>
            </a:r>
          </a:p>
          <a:p>
            <a:pPr lvl="1"/>
            <a:endParaRPr lang="pt-BR" sz="1400" dirty="0" smtClean="0"/>
          </a:p>
          <a:p>
            <a:r>
              <a:rPr lang="pt-BR" sz="1600" b="1" dirty="0" smtClean="0"/>
              <a:t>Agentes baseados em conhecimento estatístico:</a:t>
            </a:r>
          </a:p>
          <a:p>
            <a:pPr lvl="1"/>
            <a:r>
              <a:rPr lang="pt-BR" sz="1400" dirty="0" smtClean="0"/>
              <a:t>Redes Bayesianas</a:t>
            </a:r>
          </a:p>
          <a:p>
            <a:pPr lvl="1"/>
            <a:r>
              <a:rPr lang="pt-BR" sz="1400" dirty="0" smtClean="0"/>
              <a:t>Lógica </a:t>
            </a:r>
            <a:r>
              <a:rPr lang="pt-BR" sz="1400" dirty="0" err="1" smtClean="0"/>
              <a:t>Fuzzy</a:t>
            </a:r>
            <a:r>
              <a:rPr lang="pt-BR" sz="1400" dirty="0" smtClean="0"/>
              <a:t> </a:t>
            </a:r>
          </a:p>
          <a:p>
            <a:pPr lvl="1"/>
            <a:endParaRPr lang="pt-BR" sz="1400" dirty="0" smtClean="0"/>
          </a:p>
          <a:p>
            <a:endParaRPr lang="pt-BR"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Generalizar é Difícil</a:t>
            </a:r>
            <a:endParaRPr lang="pt-BR" dirty="0"/>
          </a:p>
        </p:txBody>
      </p:sp>
      <p:sp>
        <p:nvSpPr>
          <p:cNvPr id="3" name="Text Placeholder 2"/>
          <p:cNvSpPr>
            <a:spLocks noGrp="1"/>
          </p:cNvSpPr>
          <p:nvPr>
            <p:ph type="body" sz="quarter" idx="13"/>
          </p:nvPr>
        </p:nvSpPr>
        <p:spPr>
          <a:xfrm>
            <a:off x="755576" y="1628800"/>
            <a:ext cx="7560840" cy="4680520"/>
          </a:xfrm>
        </p:spPr>
        <p:txBody>
          <a:bodyPr/>
          <a:lstStyle/>
          <a:p>
            <a:r>
              <a:rPr lang="pt-BR" sz="2200" b="1" dirty="0" smtClean="0"/>
              <a:t>Não queremos aprender por memorização</a:t>
            </a:r>
          </a:p>
          <a:p>
            <a:pPr lvl="1"/>
            <a:r>
              <a:rPr lang="pt-BR" sz="1800" dirty="0" smtClean="0"/>
              <a:t>Boa resposta sobre os exemplos de treinamento somente.</a:t>
            </a:r>
          </a:p>
          <a:p>
            <a:pPr lvl="1"/>
            <a:r>
              <a:rPr lang="pt-BR" sz="1800" dirty="0" smtClean="0"/>
              <a:t>Fácil para um computador.</a:t>
            </a:r>
          </a:p>
          <a:p>
            <a:pPr lvl="1"/>
            <a:r>
              <a:rPr lang="pt-BR" sz="1800" dirty="0" smtClean="0"/>
              <a:t>Difícil para os humanos.</a:t>
            </a:r>
          </a:p>
          <a:p>
            <a:pPr lvl="1"/>
            <a:endParaRPr lang="pt-BR" sz="2000" dirty="0" smtClean="0"/>
          </a:p>
          <a:p>
            <a:r>
              <a:rPr lang="pt-BR" sz="2200" b="1" dirty="0" smtClean="0"/>
              <a:t>Aprender visando generalizar</a:t>
            </a:r>
          </a:p>
          <a:p>
            <a:pPr lvl="1"/>
            <a:r>
              <a:rPr lang="pt-BR" sz="1800" dirty="0" smtClean="0"/>
              <a:t>Mais interessante.</a:t>
            </a:r>
          </a:p>
          <a:p>
            <a:pPr lvl="1"/>
            <a:r>
              <a:rPr lang="pt-BR" sz="1800" dirty="0" smtClean="0"/>
              <a:t>Fundamentalmente mais difícil: diversas maneiras de generalizar.</a:t>
            </a:r>
          </a:p>
          <a:p>
            <a:pPr lvl="1"/>
            <a:r>
              <a:rPr lang="pt-BR" sz="1800" dirty="0" smtClean="0"/>
              <a:t>Devemos extrair a essência, a estrutura dos dados e não somente aprender a boa resposta para alguns casos.</a:t>
            </a:r>
            <a:endParaRPr lang="pt-B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Exemplo</a:t>
            </a:r>
            <a:endParaRPr lang="pt-BR" dirty="0"/>
          </a:p>
        </p:txBody>
      </p:sp>
      <p:sp>
        <p:nvSpPr>
          <p:cNvPr id="3" name="Text Placeholder 2"/>
          <p:cNvSpPr>
            <a:spLocks noGrp="1"/>
          </p:cNvSpPr>
          <p:nvPr>
            <p:ph type="body" sz="quarter" idx="13"/>
          </p:nvPr>
        </p:nvSpPr>
        <p:spPr/>
        <p:txBody>
          <a:bodyPr/>
          <a:lstStyle/>
          <a:p>
            <a:r>
              <a:rPr lang="pt-BR" sz="2400" dirty="0" smtClean="0"/>
              <a:t>Função-alvo </a:t>
            </a:r>
            <a:r>
              <a:rPr lang="pt-BR" sz="2400" i="1" dirty="0" smtClean="0"/>
              <a:t>f </a:t>
            </a:r>
            <a:r>
              <a:rPr lang="pt-BR" sz="2400" dirty="0" smtClean="0"/>
              <a:t>(melhor resposta possível). </a:t>
            </a:r>
            <a:endParaRPr lang="pt-BR" sz="2400" dirty="0"/>
          </a:p>
        </p:txBody>
      </p:sp>
      <p:pic>
        <p:nvPicPr>
          <p:cNvPr id="53251" name="Picture 3"/>
          <p:cNvPicPr>
            <a:picLocks noChangeAspect="1" noChangeArrowheads="1"/>
          </p:cNvPicPr>
          <p:nvPr/>
        </p:nvPicPr>
        <p:blipFill>
          <a:blip r:embed="rId2" cstate="print"/>
          <a:srcRect/>
          <a:stretch>
            <a:fillRect/>
          </a:stretch>
        </p:blipFill>
        <p:spPr bwMode="auto">
          <a:xfrm>
            <a:off x="2401243" y="3043645"/>
            <a:ext cx="4042965" cy="261760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Exemplo - Overfitting</a:t>
            </a:r>
            <a:endParaRPr lang="pt-BR" dirty="0"/>
          </a:p>
        </p:txBody>
      </p:sp>
      <p:sp>
        <p:nvSpPr>
          <p:cNvPr id="3" name="Text Placeholder 2"/>
          <p:cNvSpPr>
            <a:spLocks noGrp="1"/>
          </p:cNvSpPr>
          <p:nvPr>
            <p:ph type="body" sz="quarter" idx="13"/>
          </p:nvPr>
        </p:nvSpPr>
        <p:spPr/>
        <p:txBody>
          <a:bodyPr/>
          <a:lstStyle/>
          <a:p>
            <a:r>
              <a:rPr lang="pt-BR" sz="2000" dirty="0" smtClean="0"/>
              <a:t>Erro baixo sobre os exemplos de aprendizagem. Mais elevado para os de teste. </a:t>
            </a:r>
            <a:endParaRPr lang="pt-BR" sz="2000" dirty="0"/>
          </a:p>
        </p:txBody>
      </p:sp>
      <p:pic>
        <p:nvPicPr>
          <p:cNvPr id="4" name="Picture 4"/>
          <p:cNvPicPr>
            <a:picLocks noChangeAspect="1" noChangeArrowheads="1"/>
          </p:cNvPicPr>
          <p:nvPr/>
        </p:nvPicPr>
        <p:blipFill>
          <a:blip r:embed="rId2" cstate="print"/>
          <a:srcRect/>
          <a:stretch>
            <a:fillRect/>
          </a:stretch>
        </p:blipFill>
        <p:spPr bwMode="auto">
          <a:xfrm>
            <a:off x="2404141" y="3038475"/>
            <a:ext cx="4040067" cy="271388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Exemplo - Underfitting</a:t>
            </a:r>
            <a:endParaRPr lang="pt-BR" dirty="0"/>
          </a:p>
        </p:txBody>
      </p:sp>
      <p:sp>
        <p:nvSpPr>
          <p:cNvPr id="3" name="Text Placeholder 2"/>
          <p:cNvSpPr>
            <a:spLocks noGrp="1"/>
          </p:cNvSpPr>
          <p:nvPr>
            <p:ph type="body" sz="quarter" idx="13"/>
          </p:nvPr>
        </p:nvSpPr>
        <p:spPr/>
        <p:txBody>
          <a:bodyPr/>
          <a:lstStyle/>
          <a:p>
            <a:r>
              <a:rPr lang="pt-BR" sz="2000" dirty="0" smtClean="0"/>
              <a:t>Escolhemos um modelo muito simples (linear): erro elevado na aprendizagem.</a:t>
            </a:r>
            <a:endParaRPr lang="pt-BR" sz="2000" dirty="0"/>
          </a:p>
        </p:txBody>
      </p:sp>
      <p:pic>
        <p:nvPicPr>
          <p:cNvPr id="54278" name="Picture 6"/>
          <p:cNvPicPr>
            <a:picLocks noChangeAspect="1" noChangeArrowheads="1"/>
          </p:cNvPicPr>
          <p:nvPr/>
        </p:nvPicPr>
        <p:blipFill>
          <a:blip r:embed="rId2" cstate="print"/>
          <a:srcRect/>
          <a:stretch>
            <a:fillRect/>
          </a:stretch>
        </p:blipFill>
        <p:spPr bwMode="auto">
          <a:xfrm>
            <a:off x="2411760" y="3001863"/>
            <a:ext cx="4076700" cy="3019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Exemplo – Um Bom Modelo</a:t>
            </a:r>
            <a:endParaRPr lang="pt-BR" sz="3600" dirty="0"/>
          </a:p>
        </p:txBody>
      </p:sp>
      <p:sp>
        <p:nvSpPr>
          <p:cNvPr id="3" name="Text Placeholder 2"/>
          <p:cNvSpPr>
            <a:spLocks noGrp="1"/>
          </p:cNvSpPr>
          <p:nvPr>
            <p:ph type="body" sz="quarter" idx="13"/>
          </p:nvPr>
        </p:nvSpPr>
        <p:spPr/>
        <p:txBody>
          <a:bodyPr/>
          <a:lstStyle/>
          <a:p>
            <a:r>
              <a:rPr lang="pt-BR" sz="2000" dirty="0" smtClean="0"/>
              <a:t>O modelo é suficientemente flexível para capturar a forma curva da função </a:t>
            </a:r>
            <a:r>
              <a:rPr lang="pt-BR" sz="2000" i="1" dirty="0" smtClean="0"/>
              <a:t>f</a:t>
            </a:r>
            <a:r>
              <a:rPr lang="pt-BR" sz="2000" dirty="0" smtClean="0"/>
              <a:t> mais não é suficiente para ser exatamente igual a função </a:t>
            </a:r>
            <a:r>
              <a:rPr lang="pt-BR" sz="2000" i="1" dirty="0" smtClean="0"/>
              <a:t>f</a:t>
            </a:r>
            <a:r>
              <a:rPr lang="pt-BR" sz="2000" dirty="0" smtClean="0"/>
              <a:t>. </a:t>
            </a:r>
            <a:endParaRPr lang="pt-BR" sz="2000" dirty="0"/>
          </a:p>
        </p:txBody>
      </p:sp>
      <p:pic>
        <p:nvPicPr>
          <p:cNvPr id="5" name="Picture 2"/>
          <p:cNvPicPr>
            <a:picLocks noChangeAspect="1" noChangeArrowheads="1"/>
          </p:cNvPicPr>
          <p:nvPr/>
        </p:nvPicPr>
        <p:blipFill>
          <a:blip r:embed="rId2" cstate="print"/>
          <a:srcRect/>
          <a:stretch>
            <a:fillRect/>
          </a:stretch>
        </p:blipFill>
        <p:spPr bwMode="auto">
          <a:xfrm>
            <a:off x="2411760" y="3212976"/>
            <a:ext cx="4112580" cy="26642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700" dirty="0" smtClean="0"/>
              <a:t>Teoria de Aprendizado Computacional</a:t>
            </a:r>
            <a:endParaRPr lang="pt-BR" sz="2700" dirty="0"/>
          </a:p>
        </p:txBody>
      </p:sp>
      <p:sp>
        <p:nvSpPr>
          <p:cNvPr id="3" name="Text Placeholder 2"/>
          <p:cNvSpPr>
            <a:spLocks noGrp="1"/>
          </p:cNvSpPr>
          <p:nvPr>
            <p:ph type="body" sz="quarter" idx="13"/>
          </p:nvPr>
        </p:nvSpPr>
        <p:spPr/>
        <p:txBody>
          <a:bodyPr/>
          <a:lstStyle/>
          <a:p>
            <a:r>
              <a:rPr lang="pt-BR" sz="2200" dirty="0" smtClean="0"/>
              <a:t>Como sabemos se a hipótese </a:t>
            </a:r>
            <a:r>
              <a:rPr lang="pt-BR" sz="2200" i="1" dirty="0" smtClean="0"/>
              <a:t>h</a:t>
            </a:r>
            <a:r>
              <a:rPr lang="pt-BR" sz="2200" dirty="0" smtClean="0"/>
              <a:t> está próxima da função-alvo </a:t>
            </a:r>
            <a:r>
              <a:rPr lang="pt-BR" sz="2200" i="1" dirty="0" smtClean="0"/>
              <a:t>f</a:t>
            </a:r>
            <a:r>
              <a:rPr lang="pt-BR" sz="2200" dirty="0" smtClean="0"/>
              <a:t>, se não conhecemos o que é </a:t>
            </a:r>
            <a:r>
              <a:rPr lang="pt-BR" sz="2200" i="1" dirty="0" smtClean="0"/>
              <a:t>f</a:t>
            </a:r>
            <a:r>
              <a:rPr lang="pt-BR" sz="2200" dirty="0" smtClean="0"/>
              <a:t>? </a:t>
            </a:r>
          </a:p>
          <a:p>
            <a:endParaRPr lang="pt-BR" sz="2200" dirty="0" smtClean="0"/>
          </a:p>
          <a:p>
            <a:r>
              <a:rPr lang="pt-BR" sz="2200" dirty="0" smtClean="0"/>
              <a:t>Este é um aspecto de uma questão mais abrangente: como saber se um algoritmo de aprendizado produziu uma teoria que preverá corretamente o futuro?  </a:t>
            </a:r>
          </a:p>
          <a:p>
            <a:endParaRPr lang="pt-BR" sz="2200" dirty="0" smtClean="0"/>
          </a:p>
          <a:p>
            <a:r>
              <a:rPr lang="pt-BR" sz="2200" dirty="0" smtClean="0"/>
              <a:t>Qualquer hipótese que é consistente com um conjunto suficientemente grande de exemplos é pouco provável de estar seriamente errada.</a:t>
            </a:r>
            <a:endParaRPr lang="pt-B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700" dirty="0" smtClean="0"/>
              <a:t>Teoria de Aprendizado Computacional</a:t>
            </a:r>
            <a:endParaRPr lang="pt-BR" sz="2700" dirty="0"/>
          </a:p>
        </p:txBody>
      </p:sp>
      <p:sp>
        <p:nvSpPr>
          <p:cNvPr id="3" name="Text Placeholder 2"/>
          <p:cNvSpPr>
            <a:spLocks noGrp="1"/>
          </p:cNvSpPr>
          <p:nvPr>
            <p:ph type="body" sz="quarter" idx="13"/>
          </p:nvPr>
        </p:nvSpPr>
        <p:spPr/>
        <p:txBody>
          <a:bodyPr/>
          <a:lstStyle/>
          <a:p>
            <a:r>
              <a:rPr lang="pt-BR" sz="2400" dirty="0" smtClean="0"/>
              <a:t>Como escolher a função </a:t>
            </a:r>
            <a:r>
              <a:rPr lang="pt-BR" sz="2400" i="1" dirty="0" smtClean="0"/>
              <a:t>h</a:t>
            </a:r>
            <a:r>
              <a:rPr lang="pt-BR" sz="2400" dirty="0" smtClean="0"/>
              <a:t> entre as várias hipóteses consistentes?</a:t>
            </a:r>
          </a:p>
          <a:p>
            <a:endParaRPr lang="pt-BR" sz="2400" dirty="0" smtClean="0"/>
          </a:p>
          <a:p>
            <a:r>
              <a:rPr lang="pt-BR" sz="2400" b="1" dirty="0" smtClean="0"/>
              <a:t>Princípio de </a:t>
            </a:r>
            <a:r>
              <a:rPr lang="pt-BR" sz="2400" b="1" dirty="0" err="1" smtClean="0"/>
              <a:t>Ockham</a:t>
            </a:r>
            <a:r>
              <a:rPr lang="pt-BR" sz="2400" b="1" dirty="0" smtClean="0"/>
              <a:t>:</a:t>
            </a:r>
            <a:r>
              <a:rPr lang="pt-BR" sz="2400" dirty="0" smtClean="0"/>
              <a:t> a hipótese mais provável é a mais simples que é consistente com todas as observações. </a:t>
            </a:r>
            <a:endParaRPr lang="pt-B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Introdução</a:t>
            </a:r>
            <a:endParaRPr lang="pt-BR" dirty="0"/>
          </a:p>
        </p:txBody>
      </p:sp>
      <p:sp>
        <p:nvSpPr>
          <p:cNvPr id="3" name="Text Placeholder 2"/>
          <p:cNvSpPr>
            <a:spLocks noGrp="1"/>
          </p:cNvSpPr>
          <p:nvPr>
            <p:ph type="body" sz="quarter" idx="13"/>
          </p:nvPr>
        </p:nvSpPr>
        <p:spPr/>
        <p:txBody>
          <a:bodyPr/>
          <a:lstStyle/>
          <a:p>
            <a:r>
              <a:rPr lang="pt-BR" sz="2200" dirty="0" smtClean="0"/>
              <a:t>Desde que os computadores foram inventados temos nos perguntado se eles </a:t>
            </a:r>
            <a:r>
              <a:rPr lang="pt-BR" sz="2200" b="1" dirty="0" smtClean="0"/>
              <a:t>realmente são capazes de aprender</a:t>
            </a:r>
            <a:r>
              <a:rPr lang="pt-BR" sz="2200" dirty="0" smtClean="0"/>
              <a:t>.</a:t>
            </a:r>
          </a:p>
          <a:p>
            <a:endParaRPr lang="pt-BR" sz="2200" dirty="0" smtClean="0"/>
          </a:p>
          <a:p>
            <a:r>
              <a:rPr lang="pt-BR" sz="2200" dirty="0" smtClean="0"/>
              <a:t>Infelizmente ainda não sabemos como fazer computadores aprender de uma maneira similar a maneira como os </a:t>
            </a:r>
            <a:r>
              <a:rPr lang="pt-BR" sz="2200" b="1" dirty="0" smtClean="0"/>
              <a:t>humanos aprendem</a:t>
            </a:r>
            <a:r>
              <a:rPr lang="pt-BR" sz="2200" dirty="0" smtClean="0"/>
              <a:t>.</a:t>
            </a:r>
          </a:p>
          <a:p>
            <a:endParaRPr lang="pt-BR" sz="2200" dirty="0" smtClean="0"/>
          </a:p>
          <a:p>
            <a:r>
              <a:rPr lang="pt-BR" sz="2200" dirty="0" smtClean="0"/>
              <a:t>Entretanto, foram desenvolvidos </a:t>
            </a:r>
            <a:r>
              <a:rPr lang="pt-BR" sz="2200" b="1" dirty="0" smtClean="0"/>
              <a:t>algoritmos</a:t>
            </a:r>
            <a:r>
              <a:rPr lang="pt-BR" sz="2200" dirty="0" smtClean="0"/>
              <a:t> que são eficientes em certos tipos de tarefas de aprendizagem.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800" dirty="0" smtClean="0"/>
              <a:t>O que é Aprendizagem de Máquina?</a:t>
            </a:r>
            <a:endParaRPr lang="pt-BR" sz="2800" dirty="0"/>
          </a:p>
        </p:txBody>
      </p:sp>
      <p:pic>
        <p:nvPicPr>
          <p:cNvPr id="52226" name="Picture 2"/>
          <p:cNvPicPr>
            <a:picLocks noChangeAspect="1" noChangeArrowheads="1"/>
          </p:cNvPicPr>
          <p:nvPr/>
        </p:nvPicPr>
        <p:blipFill>
          <a:blip r:embed="rId2" cstate="print"/>
          <a:srcRect/>
          <a:stretch>
            <a:fillRect/>
          </a:stretch>
        </p:blipFill>
        <p:spPr bwMode="auto">
          <a:xfrm>
            <a:off x="1619672" y="2420888"/>
            <a:ext cx="5976664" cy="258831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800" dirty="0" smtClean="0"/>
              <a:t>O que é Aprendizagem de Máquina?</a:t>
            </a:r>
            <a:endParaRPr lang="pt-BR" sz="2800" dirty="0"/>
          </a:p>
        </p:txBody>
      </p:sp>
      <p:sp>
        <p:nvSpPr>
          <p:cNvPr id="3" name="Text Placeholder 2"/>
          <p:cNvSpPr>
            <a:spLocks noGrp="1"/>
          </p:cNvSpPr>
          <p:nvPr>
            <p:ph type="body" sz="quarter" idx="13"/>
          </p:nvPr>
        </p:nvSpPr>
        <p:spPr/>
        <p:txBody>
          <a:bodyPr/>
          <a:lstStyle/>
          <a:p>
            <a:r>
              <a:rPr lang="pt-BR" sz="2400" dirty="0" smtClean="0"/>
              <a:t>Aprender significa “</a:t>
            </a:r>
            <a:r>
              <a:rPr lang="pt-BR" sz="2400" b="1" dirty="0" smtClean="0"/>
              <a:t>mudar para fazer melhor</a:t>
            </a:r>
            <a:r>
              <a:rPr lang="pt-BR" sz="2400" dirty="0" smtClean="0"/>
              <a:t>” (de acordo com um dado critério) quando uma situação similar acontecer.</a:t>
            </a:r>
          </a:p>
          <a:p>
            <a:endParaRPr lang="pt-BR" sz="2400" dirty="0" smtClean="0"/>
          </a:p>
          <a:p>
            <a:r>
              <a:rPr lang="pt-BR" sz="2400" dirty="0" smtClean="0"/>
              <a:t>Aprendizagem, </a:t>
            </a:r>
            <a:r>
              <a:rPr lang="pt-BR" sz="2400" b="1" dirty="0" smtClean="0"/>
              <a:t>não é memorizar</a:t>
            </a:r>
            <a:r>
              <a:rPr lang="pt-BR" sz="2400" dirty="0" smtClean="0"/>
              <a:t>. Qualquer computador pode memorizar, a dificuldade é em </a:t>
            </a:r>
            <a:r>
              <a:rPr lang="pt-BR" sz="2400" b="1" dirty="0" smtClean="0"/>
              <a:t>generalizar</a:t>
            </a:r>
            <a:r>
              <a:rPr lang="pt-BR" sz="2400" dirty="0" smtClean="0"/>
              <a:t> um comportamento para uma nova situação.</a:t>
            </a:r>
            <a:endParaRPr lang="pt-B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smtClean="0"/>
              <a:t>Importancia do Aprendizado</a:t>
            </a:r>
            <a:endParaRPr lang="pt-BR" sz="3200" dirty="0"/>
          </a:p>
        </p:txBody>
      </p:sp>
      <p:sp>
        <p:nvSpPr>
          <p:cNvPr id="3" name="Text Placeholder 2"/>
          <p:cNvSpPr>
            <a:spLocks noGrp="1"/>
          </p:cNvSpPr>
          <p:nvPr>
            <p:ph type="body" sz="quarter" idx="13"/>
          </p:nvPr>
        </p:nvSpPr>
        <p:spPr>
          <a:xfrm>
            <a:off x="755576" y="1628800"/>
            <a:ext cx="7560840" cy="4392488"/>
          </a:xfrm>
        </p:spPr>
        <p:txBody>
          <a:bodyPr/>
          <a:lstStyle/>
          <a:p>
            <a:r>
              <a:rPr lang="pt-BR" sz="2000" b="1" dirty="0" smtClean="0"/>
              <a:t>Por que é importante para um agente aprender? </a:t>
            </a:r>
          </a:p>
          <a:p>
            <a:pPr lvl="1"/>
            <a:r>
              <a:rPr lang="pt-BR" sz="1800" dirty="0" smtClean="0"/>
              <a:t>Os programadores não podem antecipar todas as situações que o agente pode encontrar.</a:t>
            </a:r>
          </a:p>
          <a:p>
            <a:pPr lvl="1">
              <a:buNone/>
            </a:pPr>
            <a:r>
              <a:rPr lang="pt-BR" sz="1800" dirty="0" smtClean="0"/>
              <a:t>	</a:t>
            </a:r>
            <a:r>
              <a:rPr lang="pt-BR" sz="1400" b="1" dirty="0" smtClean="0"/>
              <a:t>Exemplo: </a:t>
            </a:r>
            <a:r>
              <a:rPr lang="pt-BR" sz="1400" dirty="0" smtClean="0"/>
              <a:t>Um robô programado para andar em um único labirinto pode não saber andar em outros.</a:t>
            </a:r>
            <a:endParaRPr lang="pt-BR" sz="1200" dirty="0" smtClean="0"/>
          </a:p>
          <a:p>
            <a:pPr lvl="1"/>
            <a:endParaRPr lang="pt-BR" sz="1600" dirty="0" smtClean="0"/>
          </a:p>
          <a:p>
            <a:pPr lvl="1"/>
            <a:r>
              <a:rPr lang="pt-BR" sz="1800" dirty="0" smtClean="0"/>
              <a:t>Os programadores não podem antecipar todas as mudanças que podem acontecer com o passar do tempo.</a:t>
            </a:r>
          </a:p>
          <a:p>
            <a:pPr lvl="1">
              <a:buNone/>
            </a:pPr>
            <a:r>
              <a:rPr lang="pt-BR" sz="1800" b="1" dirty="0" smtClean="0"/>
              <a:t>	</a:t>
            </a:r>
            <a:r>
              <a:rPr lang="pt-BR" sz="1400" b="1" dirty="0" smtClean="0"/>
              <a:t>Exemplo: </a:t>
            </a:r>
            <a:r>
              <a:rPr lang="pt-BR" sz="1400" dirty="0" smtClean="0"/>
              <a:t>Agente programado para prever as melhores opção de bolsa para investir precisa se adapta quando o ambiente muda.</a:t>
            </a:r>
            <a:endParaRPr lang="pt-BR" sz="1800" dirty="0" smtClean="0"/>
          </a:p>
          <a:p>
            <a:pPr lvl="1"/>
            <a:endParaRPr lang="pt-BR" sz="1600" dirty="0" smtClean="0"/>
          </a:p>
          <a:p>
            <a:pPr lvl="1"/>
            <a:r>
              <a:rPr lang="pt-BR" sz="1800" dirty="0" smtClean="0"/>
              <a:t>Os programadores nem sempre sabem encontrar a solução dos problemas diretamente.</a:t>
            </a:r>
          </a:p>
          <a:p>
            <a:pPr lvl="1">
              <a:buNone/>
            </a:pPr>
            <a:r>
              <a:rPr lang="pt-BR" sz="1800" b="1" dirty="0" smtClean="0"/>
              <a:t>	</a:t>
            </a:r>
            <a:r>
              <a:rPr lang="pt-BR" sz="1400" b="1" dirty="0" smtClean="0"/>
              <a:t>Exemplo: </a:t>
            </a:r>
            <a:r>
              <a:rPr lang="pt-BR" sz="1400" dirty="0" smtClean="0"/>
              <a:t>Programar um sistema para reconhecer faces não é algo trivial.</a:t>
            </a:r>
            <a:endParaRPr lang="pt-BR"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Como Aprender Algo?</a:t>
            </a:r>
            <a:endParaRPr lang="pt-BR" dirty="0"/>
          </a:p>
        </p:txBody>
      </p:sp>
      <p:sp>
        <p:nvSpPr>
          <p:cNvPr id="3" name="Text Placeholder 2"/>
          <p:cNvSpPr>
            <a:spLocks noGrp="1"/>
          </p:cNvSpPr>
          <p:nvPr>
            <p:ph type="body" sz="quarter" idx="13"/>
          </p:nvPr>
        </p:nvSpPr>
        <p:spPr/>
        <p:txBody>
          <a:bodyPr/>
          <a:lstStyle/>
          <a:p>
            <a:r>
              <a:rPr lang="pt-BR" sz="2800" b="1" dirty="0" smtClean="0"/>
              <a:t>Exemplos:</a:t>
            </a:r>
          </a:p>
          <a:p>
            <a:pPr lvl="1"/>
            <a:r>
              <a:rPr lang="pt-BR" sz="2000" dirty="0" smtClean="0"/>
              <a:t>Considerando um agente treinando para ser se tornar um motorista de táxi. Toda vez que o instrutor gritar "freio!" o agente pode aprender uma condição de quando ele deve frear.</a:t>
            </a:r>
          </a:p>
          <a:p>
            <a:pPr lvl="1"/>
            <a:endParaRPr lang="pt-BR" sz="2000" dirty="0" smtClean="0"/>
          </a:p>
          <a:p>
            <a:pPr lvl="1"/>
            <a:r>
              <a:rPr lang="pt-BR" sz="2000" dirty="0" smtClean="0"/>
              <a:t>Ao ver várias imagens que contem ônibus, o agente pode aprender a reconhecê-los.</a:t>
            </a:r>
          </a:p>
          <a:p>
            <a:pPr lvl="1"/>
            <a:endParaRPr lang="pt-BR" sz="2000" dirty="0" smtClean="0"/>
          </a:p>
          <a:p>
            <a:pPr lvl="1"/>
            <a:r>
              <a:rPr lang="pt-BR" sz="2000" dirty="0" smtClean="0"/>
              <a:t>Ao tentar ações e observar os resultados. Por exemplo, ao frear forte em uma estrada molhada pode aprender que isso não tem um efeito bom.</a:t>
            </a:r>
            <a:endParaRPr lang="pt-B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Formas de Aprendizado</a:t>
            </a:r>
            <a:endParaRPr lang="pt-BR" dirty="0"/>
          </a:p>
        </p:txBody>
      </p:sp>
      <p:sp>
        <p:nvSpPr>
          <p:cNvPr id="3" name="Text Placeholder 2"/>
          <p:cNvSpPr>
            <a:spLocks noGrp="1"/>
          </p:cNvSpPr>
          <p:nvPr>
            <p:ph type="body" sz="quarter" idx="13"/>
          </p:nvPr>
        </p:nvSpPr>
        <p:spPr/>
        <p:txBody>
          <a:bodyPr/>
          <a:lstStyle/>
          <a:p>
            <a:r>
              <a:rPr lang="pt-BR" dirty="0" smtClean="0"/>
              <a:t>Aprendizado Supervisionado </a:t>
            </a:r>
          </a:p>
          <a:p>
            <a:endParaRPr lang="pt-BR" dirty="0" smtClean="0"/>
          </a:p>
          <a:p>
            <a:r>
              <a:rPr lang="pt-BR" dirty="0" smtClean="0"/>
              <a:t>Aprendizado Não Supervisionado</a:t>
            </a:r>
          </a:p>
          <a:p>
            <a:endParaRPr lang="pt-BR" dirty="0" smtClean="0"/>
          </a:p>
          <a:p>
            <a:r>
              <a:rPr lang="pt-BR" dirty="0" smtClean="0"/>
              <a:t>Aprendizado Por Reforço</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smtClean="0"/>
              <a:t>Aprendizado Supervisionado</a:t>
            </a:r>
            <a:endParaRPr lang="pt-BR" sz="3200" dirty="0" smtClean="0"/>
          </a:p>
        </p:txBody>
      </p:sp>
      <p:sp>
        <p:nvSpPr>
          <p:cNvPr id="3" name="Text Placeholder 2"/>
          <p:cNvSpPr>
            <a:spLocks noGrp="1"/>
          </p:cNvSpPr>
          <p:nvPr>
            <p:ph type="body" sz="quarter" idx="13"/>
          </p:nvPr>
        </p:nvSpPr>
        <p:spPr/>
        <p:txBody>
          <a:bodyPr/>
          <a:lstStyle/>
          <a:p>
            <a:r>
              <a:rPr lang="pt-BR" sz="1800" dirty="0" smtClean="0"/>
              <a:t>Observa-se alguns pares de </a:t>
            </a:r>
            <a:r>
              <a:rPr lang="pt-BR" sz="1800" b="1" dirty="0" smtClean="0"/>
              <a:t>exemplos de entrada e saída</a:t>
            </a:r>
            <a:r>
              <a:rPr lang="pt-BR" sz="1800" dirty="0" smtClean="0"/>
              <a:t>, de forma a aprender uma </a:t>
            </a:r>
            <a:r>
              <a:rPr lang="pt-BR" sz="1800" b="1" dirty="0" smtClean="0"/>
              <a:t>função que mapeia a entrada para a saída</a:t>
            </a:r>
            <a:r>
              <a:rPr lang="pt-BR" sz="1800" dirty="0" smtClean="0"/>
              <a:t>. </a:t>
            </a:r>
          </a:p>
          <a:p>
            <a:endParaRPr lang="pt-BR" sz="1800" dirty="0" smtClean="0"/>
          </a:p>
          <a:p>
            <a:r>
              <a:rPr lang="pt-BR" sz="1800" dirty="0" smtClean="0"/>
              <a:t>Damos ao sistema a “</a:t>
            </a:r>
            <a:r>
              <a:rPr lang="pt-BR" sz="1800" b="1" dirty="0" smtClean="0"/>
              <a:t>resposta correta</a:t>
            </a:r>
            <a:r>
              <a:rPr lang="pt-BR" sz="1800" dirty="0" smtClean="0"/>
              <a:t>” durante o processo de treinamento.</a:t>
            </a:r>
          </a:p>
          <a:p>
            <a:endParaRPr lang="pt-BR" sz="1800" dirty="0" smtClean="0"/>
          </a:p>
          <a:p>
            <a:r>
              <a:rPr lang="pt-BR" sz="1800" dirty="0" smtClean="0"/>
              <a:t>É eficiente pois o sistema pode trabalhar diretamente com informações corretas.</a:t>
            </a:r>
          </a:p>
          <a:p>
            <a:endParaRPr lang="pt-BR" sz="1800" dirty="0" smtClean="0"/>
          </a:p>
          <a:p>
            <a:r>
              <a:rPr lang="pt-BR" sz="1800" dirty="0" err="1" smtClean="0"/>
              <a:t>Util</a:t>
            </a:r>
            <a:r>
              <a:rPr lang="pt-BR" sz="1800" dirty="0" smtClean="0"/>
              <a:t> para classificação, regressão, estimação de probabilidade condicional (qual é a probabilidade de um cliente com um determinado perfil comprar um determinado produto?)</a:t>
            </a:r>
          </a:p>
          <a:p>
            <a:endParaRPr lang="pt-BR" sz="1800" dirty="0" smtClean="0"/>
          </a:p>
          <a:p>
            <a:pPr lvl="1"/>
            <a:endParaRPr lang="pt-BR" sz="1800" dirty="0"/>
          </a:p>
        </p:txBody>
      </p:sp>
    </p:spTree>
  </p:cSld>
  <p:clrMapOvr>
    <a:masterClrMapping/>
  </p:clrMapOvr>
</p:sld>
</file>

<file path=ppt/theme/theme1.xml><?xml version="1.0" encoding="utf-8"?>
<a:theme xmlns:a="http://schemas.openxmlformats.org/drawingml/2006/main" name="445TGp_tech_dark_ani">
  <a:themeElements>
    <a:clrScheme name="445TGp_tech_dark_ani 1">
      <a:dk1>
        <a:srgbClr val="000000"/>
      </a:dk1>
      <a:lt1>
        <a:srgbClr val="FFFFFF"/>
      </a:lt1>
      <a:dk2>
        <a:srgbClr val="445E7A"/>
      </a:dk2>
      <a:lt2>
        <a:srgbClr val="DDDDDD"/>
      </a:lt2>
      <a:accent1>
        <a:srgbClr val="417799"/>
      </a:accent1>
      <a:accent2>
        <a:srgbClr val="009999"/>
      </a:accent2>
      <a:accent3>
        <a:srgbClr val="B0B6BE"/>
      </a:accent3>
      <a:accent4>
        <a:srgbClr val="DADADA"/>
      </a:accent4>
      <a:accent5>
        <a:srgbClr val="B0BDCA"/>
      </a:accent5>
      <a:accent6>
        <a:srgbClr val="008A8A"/>
      </a:accent6>
      <a:hlink>
        <a:srgbClr val="C47C40"/>
      </a:hlink>
      <a:folHlink>
        <a:srgbClr val="E25832"/>
      </a:folHlink>
    </a:clrScheme>
    <a:fontScheme name="445TGp_tech_dark_ani">
      <a:majorFont>
        <a:latin typeface="Lucida Sans Unicod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445TGp_tech_dark_ani 1">
        <a:dk1>
          <a:srgbClr val="000000"/>
        </a:dk1>
        <a:lt1>
          <a:srgbClr val="FFFFFF"/>
        </a:lt1>
        <a:dk2>
          <a:srgbClr val="445E7A"/>
        </a:dk2>
        <a:lt2>
          <a:srgbClr val="DDDDDD"/>
        </a:lt2>
        <a:accent1>
          <a:srgbClr val="417799"/>
        </a:accent1>
        <a:accent2>
          <a:srgbClr val="009999"/>
        </a:accent2>
        <a:accent3>
          <a:srgbClr val="B0B6BE"/>
        </a:accent3>
        <a:accent4>
          <a:srgbClr val="DADADA"/>
        </a:accent4>
        <a:accent5>
          <a:srgbClr val="B0BDCA"/>
        </a:accent5>
        <a:accent6>
          <a:srgbClr val="008A8A"/>
        </a:accent6>
        <a:hlink>
          <a:srgbClr val="C47C40"/>
        </a:hlink>
        <a:folHlink>
          <a:srgbClr val="E25832"/>
        </a:folHlink>
      </a:clrScheme>
      <a:clrMap bg1="dk2" tx1="lt1" bg2="dk1" tx2="lt2" accent1="accent1" accent2="accent2" accent3="accent3" accent4="accent4" accent5="accent5" accent6="accent6" hlink="hlink" folHlink="folHlink"/>
    </a:extraClrScheme>
    <a:extraClrScheme>
      <a:clrScheme name="445TGp_tech_dark_ani 2">
        <a:dk1>
          <a:srgbClr val="000514"/>
        </a:dk1>
        <a:lt1>
          <a:srgbClr val="FFFFFF"/>
        </a:lt1>
        <a:dk2>
          <a:srgbClr val="003399"/>
        </a:dk2>
        <a:lt2>
          <a:srgbClr val="E5E5FF"/>
        </a:lt2>
        <a:accent1>
          <a:srgbClr val="2A7CD6"/>
        </a:accent1>
        <a:accent2>
          <a:srgbClr val="A886E0"/>
        </a:accent2>
        <a:accent3>
          <a:srgbClr val="AAADCA"/>
        </a:accent3>
        <a:accent4>
          <a:srgbClr val="DADADA"/>
        </a:accent4>
        <a:accent5>
          <a:srgbClr val="ACBFE8"/>
        </a:accent5>
        <a:accent6>
          <a:srgbClr val="9879CB"/>
        </a:accent6>
        <a:hlink>
          <a:srgbClr val="25B9E7"/>
        </a:hlink>
        <a:folHlink>
          <a:srgbClr val="99CC00"/>
        </a:folHlink>
      </a:clrScheme>
      <a:clrMap bg1="dk2" tx1="lt1" bg2="dk1" tx2="lt2" accent1="accent1" accent2="accent2" accent3="accent3" accent4="accent4" accent5="accent5" accent6="accent6" hlink="hlink" folHlink="folHlink"/>
    </a:extraClrScheme>
    <a:extraClrScheme>
      <a:clrScheme name="445TGp_tech_dark_ani 3">
        <a:dk1>
          <a:srgbClr val="000000"/>
        </a:dk1>
        <a:lt1>
          <a:srgbClr val="FFFFFF"/>
        </a:lt1>
        <a:dk2>
          <a:srgbClr val="445E7A"/>
        </a:dk2>
        <a:lt2>
          <a:srgbClr val="DDDDDD"/>
        </a:lt2>
        <a:accent1>
          <a:srgbClr val="3468A6"/>
        </a:accent1>
        <a:accent2>
          <a:srgbClr val="E49D1C"/>
        </a:accent2>
        <a:accent3>
          <a:srgbClr val="B0B6BE"/>
        </a:accent3>
        <a:accent4>
          <a:srgbClr val="DADADA"/>
        </a:accent4>
        <a:accent5>
          <a:srgbClr val="AEB9D0"/>
        </a:accent5>
        <a:accent6>
          <a:srgbClr val="CF8E18"/>
        </a:accent6>
        <a:hlink>
          <a:srgbClr val="4EA5B6"/>
        </a:hlink>
        <a:folHlink>
          <a:srgbClr val="E258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445TGp_tech_dark_ani</Template>
  <TotalTime>15307</TotalTime>
  <Words>1207</Words>
  <Application>Microsoft Office PowerPoint</Application>
  <PresentationFormat>Apresentação na tela (4:3)</PresentationFormat>
  <Paragraphs>146</Paragraphs>
  <Slides>26</Slides>
  <Notes>2</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445TGp_tech_dark_ani</vt:lpstr>
      <vt:lpstr>INF 1771 – Inteligência Artificial</vt:lpstr>
      <vt:lpstr>Agentes Vistos Anteriormente</vt:lpstr>
      <vt:lpstr>Introdução</vt:lpstr>
      <vt:lpstr>O que é Aprendizagem de Máquina?</vt:lpstr>
      <vt:lpstr>O que é Aprendizagem de Máquina?</vt:lpstr>
      <vt:lpstr>Importancia do Aprendizado</vt:lpstr>
      <vt:lpstr>Como Aprender Algo?</vt:lpstr>
      <vt:lpstr>Formas de Aprendizado</vt:lpstr>
      <vt:lpstr>Aprendizado Supervisionado</vt:lpstr>
      <vt:lpstr>Aprendizado Supervisionado</vt:lpstr>
      <vt:lpstr>Aprendizado Não Supervisionado</vt:lpstr>
      <vt:lpstr>Aprendizado Por Reforço</vt:lpstr>
      <vt:lpstr>Fases da Aprendizagem</vt:lpstr>
      <vt:lpstr>Tipos de Problemas</vt:lpstr>
      <vt:lpstr>Aprendizado Supervisionado</vt:lpstr>
      <vt:lpstr>Aprendizado Supervisionado</vt:lpstr>
      <vt:lpstr>Aprendizado Supervisionado</vt:lpstr>
      <vt:lpstr>Aprendizado Supervisionado</vt:lpstr>
      <vt:lpstr>Aprendizado Supervisionado</vt:lpstr>
      <vt:lpstr>Generalizar é Difícil</vt:lpstr>
      <vt:lpstr>Exemplo</vt:lpstr>
      <vt:lpstr>Exemplo - Overfitting</vt:lpstr>
      <vt:lpstr>Exemplo - Underfitting</vt:lpstr>
      <vt:lpstr>Exemplo – Um Bom Modelo</vt:lpstr>
      <vt:lpstr>Teoria de Aprendizado Computacional</vt:lpstr>
      <vt:lpstr>Teoria de Aprendizado Computacional</vt:lpstr>
    </vt:vector>
  </TitlesOfParts>
  <Company>BreakDownSoft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Inteligência Artificial -  Aprendizado de Máquina</dc:title>
  <dc:creator>Edirlei E. Soares de Lima</dc:creator>
  <cp:lastModifiedBy>Edirlei</cp:lastModifiedBy>
  <cp:revision>1366</cp:revision>
  <dcterms:created xsi:type="dcterms:W3CDTF">2008-12-04T05:04:49Z</dcterms:created>
  <dcterms:modified xsi:type="dcterms:W3CDTF">2011-06-13T01:12:38Z</dcterms:modified>
</cp:coreProperties>
</file>