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  <a:srgbClr val="4161A9"/>
    <a:srgbClr val="777777"/>
    <a:srgbClr val="808080"/>
    <a:srgbClr val="969696"/>
    <a:srgbClr val="CDC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3838" autoAdjust="0"/>
  </p:normalViewPr>
  <p:slideViewPr>
    <p:cSldViewPr>
      <p:cViewPr varScale="1">
        <p:scale>
          <a:sx n="125" d="100"/>
          <a:sy n="125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04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68853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  <p:sp>
        <p:nvSpPr>
          <p:cNvPr id="11" name="AutoShape 16"/>
          <p:cNvSpPr>
            <a:spLocks noChangeArrowheads="1"/>
          </p:cNvSpPr>
          <p:nvPr userDrawn="1"/>
        </p:nvSpPr>
        <p:spPr bwMode="gray">
          <a:xfrm>
            <a:off x="504825" y="1368425"/>
            <a:ext cx="818197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AutoShape 17"/>
          <p:cNvSpPr>
            <a:spLocks noChangeArrowheads="1"/>
          </p:cNvSpPr>
          <p:nvPr userDrawn="1"/>
        </p:nvSpPr>
        <p:spPr bwMode="invGray">
          <a:xfrm>
            <a:off x="395288" y="1457325"/>
            <a:ext cx="823912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420888"/>
            <a:ext cx="7128792" cy="47687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2800" dirty="0" smtClean="0"/>
              <a:t>Aula 16 – Redes Bayesianas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796136" y="6525344"/>
            <a:ext cx="3312368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 Lima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– Probabilidades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As </a:t>
            </a:r>
            <a:r>
              <a:rPr lang="pt-BR" sz="2400" b="1" dirty="0" smtClean="0"/>
              <a:t>probabilidades</a:t>
            </a:r>
            <a:r>
              <a:rPr lang="pt-BR" sz="2400" dirty="0" smtClean="0"/>
              <a:t> resumem um conjunto potencialmente infinito de circunstâncias: 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Maria ouve música alta.</a:t>
            </a:r>
          </a:p>
          <a:p>
            <a:pPr lvl="1"/>
            <a:r>
              <a:rPr lang="pt-BR" sz="2000" dirty="0" smtClean="0"/>
              <a:t>João liga quando ouve o telefone tocar;</a:t>
            </a:r>
          </a:p>
          <a:p>
            <a:pPr lvl="1"/>
            <a:r>
              <a:rPr lang="pt-BR" sz="2000" dirty="0" smtClean="0"/>
              <a:t>umidade, falta de energia, etc., podem interferir no alarme; </a:t>
            </a:r>
          </a:p>
          <a:p>
            <a:pPr lvl="1"/>
            <a:r>
              <a:rPr lang="pt-BR" sz="2000" dirty="0" smtClean="0"/>
              <a:t>João e Maria não estão em casa, etc. </a:t>
            </a:r>
            <a:endParaRPr lang="pt-B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Tabelas de Probabilidade Condicional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300" dirty="0" smtClean="0"/>
              <a:t>Cada linha em uma </a:t>
            </a:r>
            <a:r>
              <a:rPr lang="pt-BR" sz="2300" b="1" dirty="0" smtClean="0"/>
              <a:t>tabela</a:t>
            </a:r>
            <a:r>
              <a:rPr lang="pt-BR" sz="2300" dirty="0" smtClean="0"/>
              <a:t> </a:t>
            </a:r>
            <a:r>
              <a:rPr lang="pt-BR" sz="2300" b="1" dirty="0" smtClean="0"/>
              <a:t>de probabilidade condicional</a:t>
            </a:r>
            <a:r>
              <a:rPr lang="pt-BR" sz="2300" dirty="0" smtClean="0"/>
              <a:t> contém a probabilidade condicional de cada valor do nó para um caso de condicionamento. 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Um caso de condicionamento é uma combinação possível de valores para os nós superiores.</a:t>
            </a:r>
          </a:p>
          <a:p>
            <a:endParaRPr lang="pt-BR" sz="2400" dirty="0" smtClean="0"/>
          </a:p>
          <a:p>
            <a:r>
              <a:rPr lang="pt-BR" sz="2300" dirty="0" smtClean="0"/>
              <a:t>Exemplo: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43808" y="4658072"/>
          <a:ext cx="172819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</a:tblGrid>
              <a:tr h="216024"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</a:rPr>
                        <a:t>R        T</a:t>
                      </a:r>
                      <a:endParaRPr lang="pt-BR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000000"/>
                          </a:solidFill>
                        </a:rPr>
                        <a:t>P(A)</a:t>
                      </a:r>
                      <a:endParaRPr lang="pt-BR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V        V</a:t>
                      </a:r>
                      <a:r>
                        <a:rPr lang="pt-BR" sz="1000" b="0" baseline="0" dirty="0" smtClean="0">
                          <a:solidFill>
                            <a:srgbClr val="000000"/>
                          </a:solidFill>
                        </a:rPr>
                        <a:t>       </a:t>
                      </a:r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0.95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V        F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0.94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F        V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0.29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F        F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0.001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Semântica das Redes Bayesianas 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pt-BR" sz="2400" b="1" dirty="0" smtClean="0"/>
              <a:t>Semântica global</a:t>
            </a:r>
            <a:r>
              <a:rPr lang="pt-BR" sz="2400" dirty="0" smtClean="0"/>
              <a:t> (ou numérica): busca entender as redes como uma representação da distribuição de probabilidade conjunta.</a:t>
            </a:r>
          </a:p>
          <a:p>
            <a:pPr lvl="1" eaLnBrk="1" hangingPunct="1"/>
            <a:r>
              <a:rPr lang="pt-BR" sz="2200" dirty="0" smtClean="0"/>
              <a:t>Indica como construir uma rede. </a:t>
            </a:r>
          </a:p>
          <a:p>
            <a:pPr lvl="2" eaLnBrk="1" hangingPunct="1"/>
            <a:endParaRPr lang="pt-BR" sz="1800" dirty="0" smtClean="0"/>
          </a:p>
          <a:p>
            <a:pPr eaLnBrk="1" hangingPunct="1"/>
            <a:r>
              <a:rPr lang="pt-BR" sz="2400" b="1" dirty="0" smtClean="0"/>
              <a:t>Semântica local</a:t>
            </a:r>
            <a:r>
              <a:rPr lang="pt-BR" sz="2400" dirty="0" smtClean="0"/>
              <a:t> (ou topológica): visualizá-las como uma codificação de uma coleção de declarações de independência condicional.</a:t>
            </a:r>
          </a:p>
          <a:p>
            <a:pPr lvl="1" eaLnBrk="1" hangingPunct="1"/>
            <a:r>
              <a:rPr lang="pt-BR" sz="2200" dirty="0" smtClean="0"/>
              <a:t>Indica como fazer inferências com uma rede.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Semântica Global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semântica global (ou numérica) define a distribuição de probabilidade total como o </a:t>
            </a:r>
            <a:r>
              <a:rPr lang="pt-BR" sz="2400" b="1" dirty="0" smtClean="0"/>
              <a:t>produto das distribuições condicionais locais</a:t>
            </a:r>
            <a:r>
              <a:rPr lang="pt-BR" sz="2400" dirty="0" smtClean="0"/>
              <a:t>:</a:t>
            </a:r>
          </a:p>
          <a:p>
            <a:endParaRPr lang="pt-BR" sz="1400" dirty="0" smtClean="0"/>
          </a:p>
          <a:p>
            <a:pPr>
              <a:buNone/>
            </a:pPr>
            <a:r>
              <a:rPr lang="pt-BR" sz="2400" b="1" dirty="0" smtClean="0"/>
              <a:t>	P </a:t>
            </a:r>
            <a:r>
              <a:rPr lang="pt-BR" sz="2400" dirty="0" smtClean="0"/>
              <a:t>(</a:t>
            </a:r>
            <a:r>
              <a:rPr lang="pt-BR" sz="2400" i="1" dirty="0" smtClean="0"/>
              <a:t>X</a:t>
            </a:r>
            <a:r>
              <a:rPr lang="pt-BR" sz="2400" i="1" baseline="-25000" dirty="0" smtClean="0"/>
              <a:t>1</a:t>
            </a:r>
            <a:r>
              <a:rPr lang="pt-BR" sz="2400" i="1" dirty="0" smtClean="0"/>
              <a:t>, … ,</a:t>
            </a:r>
            <a:r>
              <a:rPr lang="pt-BR" sz="2400" i="1" dirty="0" err="1" smtClean="0"/>
              <a:t>X</a:t>
            </a:r>
            <a:r>
              <a:rPr lang="pt-BR" sz="2400" i="1" baseline="-25000" dirty="0" err="1" smtClean="0"/>
              <a:t>n</a:t>
            </a:r>
            <a:r>
              <a:rPr lang="pt-BR" sz="2400" dirty="0" smtClean="0"/>
              <a:t>)</a:t>
            </a:r>
            <a:r>
              <a:rPr lang="pt-BR" sz="2400" i="1" dirty="0" smtClean="0"/>
              <a:t> =       </a:t>
            </a:r>
            <a:r>
              <a:rPr lang="pt-BR" sz="2400" b="1" dirty="0" smtClean="0"/>
              <a:t>P</a:t>
            </a:r>
            <a:r>
              <a:rPr lang="pt-BR" sz="2400" dirty="0" smtClean="0"/>
              <a:t> (</a:t>
            </a:r>
            <a:r>
              <a:rPr lang="pt-BR" sz="2400" i="1" dirty="0" smtClean="0"/>
              <a:t>X</a:t>
            </a:r>
            <a:r>
              <a:rPr lang="pt-BR" sz="2400" i="1" baseline="-25000" dirty="0" smtClean="0"/>
              <a:t>i </a:t>
            </a:r>
            <a:r>
              <a:rPr lang="pt-BR" sz="2400" dirty="0" smtClean="0"/>
              <a:t>|</a:t>
            </a:r>
            <a:r>
              <a:rPr lang="pt-BR" sz="2400" i="1" dirty="0" err="1" smtClean="0"/>
              <a:t>parents</a:t>
            </a:r>
            <a:r>
              <a:rPr lang="pt-BR" sz="2400" dirty="0" smtClean="0"/>
              <a:t>(</a:t>
            </a:r>
            <a:r>
              <a:rPr lang="pt-BR" sz="2400" i="1" dirty="0" smtClean="0"/>
              <a:t>X</a:t>
            </a:r>
            <a:r>
              <a:rPr lang="pt-BR" sz="2400" i="1" baseline="-25000" dirty="0" smtClean="0"/>
              <a:t>i</a:t>
            </a:r>
            <a:r>
              <a:rPr lang="pt-BR" sz="2400" dirty="0" smtClean="0"/>
              <a:t>))</a:t>
            </a:r>
          </a:p>
          <a:p>
            <a:pPr>
              <a:buNone/>
            </a:pPr>
            <a:endParaRPr lang="pt-BR" sz="1400" dirty="0" smtClean="0"/>
          </a:p>
          <a:p>
            <a:pPr eaLnBrk="1" hangingPunct="1">
              <a:buNone/>
            </a:pPr>
            <a:r>
              <a:rPr lang="pt-BR" sz="2400" b="1" dirty="0" smtClean="0"/>
              <a:t>Exemplo: P</a:t>
            </a:r>
            <a:r>
              <a:rPr lang="pt-BR" sz="2400" dirty="0" smtClean="0"/>
              <a:t>(</a:t>
            </a:r>
            <a:r>
              <a:rPr lang="pt-BR" sz="2400" i="1" dirty="0" smtClean="0"/>
              <a:t>j </a:t>
            </a:r>
            <a:r>
              <a:rPr lang="pt-BR" sz="2400" dirty="0" smtClean="0">
                <a:sym typeface="Symbol" pitchFamily="18" charset="2"/>
              </a:rPr>
              <a:t></a:t>
            </a:r>
            <a:r>
              <a:rPr lang="pt-BR" sz="2400" i="1" dirty="0" smtClean="0"/>
              <a:t> m </a:t>
            </a:r>
            <a:r>
              <a:rPr lang="pt-BR" sz="2400" dirty="0" smtClean="0">
                <a:sym typeface="Symbol" pitchFamily="18" charset="2"/>
              </a:rPr>
              <a:t></a:t>
            </a:r>
            <a:r>
              <a:rPr lang="pt-BR" sz="2400" i="1" dirty="0" smtClean="0"/>
              <a:t> a </a:t>
            </a:r>
            <a:r>
              <a:rPr lang="pt-BR" sz="2400" dirty="0" smtClean="0">
                <a:sym typeface="Symbol" pitchFamily="18" charset="2"/>
              </a:rPr>
              <a:t></a:t>
            </a:r>
            <a:r>
              <a:rPr lang="pt-BR" sz="2400" i="1" dirty="0" smtClean="0"/>
              <a:t> </a:t>
            </a:r>
            <a:r>
              <a:rPr lang="pt-BR" sz="2400" i="1" dirty="0" smtClean="0">
                <a:sym typeface="Symbol" pitchFamily="18" charset="2"/>
              </a:rPr>
              <a:t></a:t>
            </a:r>
            <a:r>
              <a:rPr lang="pt-BR" sz="2400" i="1" dirty="0" smtClean="0"/>
              <a:t>r </a:t>
            </a:r>
            <a:r>
              <a:rPr lang="pt-BR" sz="2400" dirty="0" smtClean="0">
                <a:sym typeface="Symbol" pitchFamily="18" charset="2"/>
              </a:rPr>
              <a:t></a:t>
            </a:r>
            <a:r>
              <a:rPr lang="pt-BR" sz="2400" i="1" dirty="0" smtClean="0"/>
              <a:t> </a:t>
            </a:r>
            <a:r>
              <a:rPr lang="pt-BR" sz="2400" i="1" dirty="0" smtClean="0">
                <a:sym typeface="Symbol" pitchFamily="18" charset="2"/>
              </a:rPr>
              <a:t>t</a:t>
            </a:r>
            <a:r>
              <a:rPr lang="pt-BR" sz="2400" dirty="0" smtClean="0"/>
              <a:t>)</a:t>
            </a:r>
          </a:p>
          <a:p>
            <a:pPr eaLnBrk="1" hangingPunct="1">
              <a:buNone/>
            </a:pPr>
            <a:r>
              <a:rPr lang="pt-BR" sz="2400" i="1" dirty="0" smtClean="0"/>
              <a:t>	= </a:t>
            </a:r>
            <a:r>
              <a:rPr lang="pt-BR" sz="2400" b="1" dirty="0" smtClean="0"/>
              <a:t>P</a:t>
            </a:r>
            <a:r>
              <a:rPr lang="pt-BR" sz="2400" dirty="0" smtClean="0"/>
              <a:t>(</a:t>
            </a:r>
            <a:r>
              <a:rPr lang="pt-BR" sz="2400" i="1" dirty="0" smtClean="0"/>
              <a:t>j </a:t>
            </a:r>
            <a:r>
              <a:rPr lang="pt-BR" sz="2400" dirty="0" smtClean="0"/>
              <a:t>|</a:t>
            </a:r>
            <a:r>
              <a:rPr lang="pt-BR" sz="2400" i="1" dirty="0" smtClean="0"/>
              <a:t> a</a:t>
            </a:r>
            <a:r>
              <a:rPr lang="pt-BR" sz="2400" dirty="0" smtClean="0"/>
              <a:t>)</a:t>
            </a:r>
            <a:r>
              <a:rPr lang="pt-BR" sz="2400" i="1" dirty="0" smtClean="0"/>
              <a:t> </a:t>
            </a:r>
            <a:r>
              <a:rPr lang="pt-BR" sz="2400" b="1" dirty="0" smtClean="0"/>
              <a:t>P</a:t>
            </a:r>
            <a:r>
              <a:rPr lang="pt-BR" sz="2400" dirty="0" smtClean="0"/>
              <a:t>(</a:t>
            </a:r>
            <a:r>
              <a:rPr lang="pt-BR" sz="2400" i="1" dirty="0" smtClean="0"/>
              <a:t>m </a:t>
            </a:r>
            <a:r>
              <a:rPr lang="pt-BR" sz="2400" dirty="0" smtClean="0"/>
              <a:t>|</a:t>
            </a:r>
            <a:r>
              <a:rPr lang="pt-BR" sz="2400" i="1" dirty="0" smtClean="0"/>
              <a:t> a</a:t>
            </a:r>
            <a:r>
              <a:rPr lang="pt-BR" sz="2400" dirty="0" smtClean="0"/>
              <a:t>)</a:t>
            </a:r>
            <a:r>
              <a:rPr lang="pt-BR" sz="2400" i="1" dirty="0" smtClean="0"/>
              <a:t> </a:t>
            </a:r>
            <a:r>
              <a:rPr lang="pt-BR" sz="2400" b="1" dirty="0" smtClean="0"/>
              <a:t>P</a:t>
            </a:r>
            <a:r>
              <a:rPr lang="pt-BR" sz="2400" dirty="0" smtClean="0"/>
              <a:t>(</a:t>
            </a:r>
            <a:r>
              <a:rPr lang="pt-BR" sz="2400" i="1" dirty="0" smtClean="0"/>
              <a:t>a</a:t>
            </a:r>
            <a:r>
              <a:rPr lang="pt-BR" sz="2400" dirty="0" smtClean="0"/>
              <a:t>|</a:t>
            </a:r>
            <a:r>
              <a:rPr lang="pt-BR" sz="2400" i="1" dirty="0" smtClean="0">
                <a:sym typeface="Symbol" pitchFamily="18" charset="2"/>
              </a:rPr>
              <a:t></a:t>
            </a:r>
            <a:r>
              <a:rPr lang="pt-BR" sz="2400" i="1" dirty="0" smtClean="0"/>
              <a:t>r</a:t>
            </a:r>
            <a:r>
              <a:rPr lang="pt-BR" sz="2400" dirty="0" smtClean="0">
                <a:sym typeface="Symbol" pitchFamily="18" charset="2"/>
              </a:rPr>
              <a:t>  </a:t>
            </a:r>
            <a:r>
              <a:rPr lang="pt-BR" sz="2400" i="1" dirty="0" smtClean="0">
                <a:sym typeface="Symbol" pitchFamily="18" charset="2"/>
              </a:rPr>
              <a:t></a:t>
            </a:r>
            <a:r>
              <a:rPr lang="pt-BR" sz="2400" i="1" dirty="0" smtClean="0"/>
              <a:t>t</a:t>
            </a:r>
            <a:r>
              <a:rPr lang="pt-BR" sz="2400" dirty="0" smtClean="0"/>
              <a:t>) </a:t>
            </a:r>
            <a:r>
              <a:rPr lang="pt-BR" sz="2400" b="1" dirty="0" smtClean="0"/>
              <a:t>P</a:t>
            </a:r>
            <a:r>
              <a:rPr lang="pt-BR" sz="2400" dirty="0" smtClean="0"/>
              <a:t>(</a:t>
            </a:r>
            <a:r>
              <a:rPr lang="pt-BR" sz="2400" i="1" dirty="0" smtClean="0">
                <a:sym typeface="Symbol" pitchFamily="18" charset="2"/>
              </a:rPr>
              <a:t></a:t>
            </a:r>
            <a:r>
              <a:rPr lang="pt-BR" sz="2400" i="1" dirty="0" smtClean="0"/>
              <a:t>r</a:t>
            </a:r>
            <a:r>
              <a:rPr lang="pt-BR" sz="2400" dirty="0" smtClean="0"/>
              <a:t>) </a:t>
            </a:r>
            <a:r>
              <a:rPr lang="pt-BR" sz="2400" b="1" i="1" dirty="0" smtClean="0"/>
              <a:t>P</a:t>
            </a:r>
            <a:r>
              <a:rPr lang="pt-BR" sz="2400" b="1" dirty="0" smtClean="0"/>
              <a:t> </a:t>
            </a:r>
            <a:r>
              <a:rPr lang="pt-BR" sz="2400" dirty="0" smtClean="0"/>
              <a:t>(</a:t>
            </a:r>
            <a:r>
              <a:rPr lang="pt-BR" sz="2400" i="1" dirty="0" smtClean="0">
                <a:sym typeface="Symbol" pitchFamily="18" charset="2"/>
              </a:rPr>
              <a:t></a:t>
            </a:r>
            <a:r>
              <a:rPr lang="pt-BR" sz="2400" i="1" dirty="0" smtClean="0"/>
              <a:t>t</a:t>
            </a:r>
            <a:r>
              <a:rPr lang="pt-BR" sz="2400" dirty="0" smtClean="0"/>
              <a:t>)</a:t>
            </a:r>
          </a:p>
          <a:p>
            <a:pPr eaLnBrk="1" hangingPunct="1">
              <a:buNone/>
            </a:pPr>
            <a:r>
              <a:rPr lang="pt-BR" sz="2400" i="1" dirty="0" smtClean="0"/>
              <a:t>	= </a:t>
            </a:r>
            <a:r>
              <a:rPr lang="pt-BR" sz="2400" dirty="0" smtClean="0"/>
              <a:t>0.9 x 0.7 x 0.001 x 0.999 x 0.998</a:t>
            </a:r>
          </a:p>
          <a:p>
            <a:pPr eaLnBrk="1" hangingPunct="1">
              <a:buNone/>
            </a:pPr>
            <a:r>
              <a:rPr lang="pt-BR" sz="2400" dirty="0" smtClean="0"/>
              <a:t>	= 0.00063</a:t>
            </a:r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16375" y="3399026"/>
          <a:ext cx="669056" cy="552698"/>
        </p:xfrm>
        <a:graphic>
          <a:graphicData uri="http://schemas.openxmlformats.org/presentationml/2006/ole">
            <p:oleObj spid="_x0000_s1026" name="Equation" r:id="rId3" imgW="2919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Semântica Local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Semântica local</a:t>
            </a:r>
            <a:r>
              <a:rPr lang="pt-BR" sz="2400" dirty="0" smtClean="0"/>
              <a:t> (topológica): cada nó é condicionalmente independente de seus não-descendentes dados seus pais. </a:t>
            </a:r>
          </a:p>
          <a:p>
            <a:endParaRPr lang="pt-BR" dirty="0"/>
          </a:p>
        </p:txBody>
      </p:sp>
      <p:pic>
        <p:nvPicPr>
          <p:cNvPr id="5" name="Picture 6" descr="F:\aulas_pos\fig_cap14\nondescendan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946" y="3068960"/>
            <a:ext cx="306902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53272" y="3501008"/>
            <a:ext cx="4123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rgbClr val="000000"/>
                </a:solidFill>
                <a:latin typeface="+mn-lt"/>
              </a:rPr>
              <a:t>Um nó </a:t>
            </a:r>
            <a:r>
              <a:rPr lang="pt-BR" i="1" dirty="0">
                <a:solidFill>
                  <a:srgbClr val="000000"/>
                </a:solidFill>
                <a:latin typeface="+mn-lt"/>
              </a:rPr>
              <a:t>X 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é condicionalmente independente de seus não descendentes (</a:t>
            </a:r>
            <a:r>
              <a:rPr lang="pt-BR" i="1" dirty="0" err="1">
                <a:solidFill>
                  <a:srgbClr val="000000"/>
                </a:solidFill>
                <a:latin typeface="+mn-lt"/>
              </a:rPr>
              <a:t>Z</a:t>
            </a:r>
            <a:r>
              <a:rPr lang="pt-BR" i="1" baseline="-25000" dirty="0" err="1">
                <a:solidFill>
                  <a:srgbClr val="000000"/>
                </a:solidFill>
                <a:latin typeface="+mn-lt"/>
              </a:rPr>
              <a:t>ij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) dados seus pais (</a:t>
            </a:r>
            <a:r>
              <a:rPr lang="pt-BR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pt-BR" i="1" baseline="-25000" dirty="0">
                <a:solidFill>
                  <a:srgbClr val="000000"/>
                </a:solidFill>
                <a:latin typeface="+mn-lt"/>
              </a:rPr>
              <a:t>i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Semântica Local e Global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pt-BR" sz="2400" dirty="0" smtClean="0"/>
              <a:t>A distribuição conjunta pode ser reconstruída a partir das asserções sobre a independência condicional e das tabelas de probabilidade condicional.  </a:t>
            </a:r>
          </a:p>
          <a:p>
            <a:pPr lvl="1" eaLnBrk="1" hangingPunct="1"/>
            <a:endParaRPr lang="pt-BR" sz="2000" dirty="0" smtClean="0"/>
          </a:p>
          <a:p>
            <a:pPr lvl="1" eaLnBrk="1" hangingPunct="1"/>
            <a:r>
              <a:rPr lang="pt-BR" sz="2000" dirty="0" smtClean="0"/>
              <a:t>Deste modo a semântica numérica e topológica são equivalentes.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Construindo uma Rede Bayesiana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(1) </a:t>
            </a:r>
            <a:r>
              <a:rPr lang="pt-BR" sz="2000" dirty="0" smtClean="0"/>
              <a:t>Escolhe-se o conjunto de variáveis X</a:t>
            </a:r>
            <a:r>
              <a:rPr lang="pt-BR" sz="2000" baseline="-25000" dirty="0" smtClean="0"/>
              <a:t>i </a:t>
            </a:r>
            <a:r>
              <a:rPr lang="pt-BR" sz="2000" dirty="0" smtClean="0"/>
              <a:t>que descrevem apropriadamente o domínio. </a:t>
            </a:r>
          </a:p>
          <a:p>
            <a:endParaRPr lang="pt-BR" sz="2000" dirty="0" smtClean="0"/>
          </a:p>
          <a:p>
            <a:r>
              <a:rPr lang="pt-BR" sz="2000" b="1" dirty="0" smtClean="0"/>
              <a:t>(2) </a:t>
            </a:r>
            <a:r>
              <a:rPr lang="pt-BR" sz="2000" dirty="0" smtClean="0"/>
              <a:t>Seleciona-se a ordem de distribuição das variáveis (Passo importante).</a:t>
            </a:r>
          </a:p>
          <a:p>
            <a:endParaRPr lang="pt-BR" sz="2000" dirty="0" smtClean="0"/>
          </a:p>
          <a:p>
            <a:r>
              <a:rPr lang="pt-BR" sz="2000" b="1" dirty="0" smtClean="0"/>
              <a:t>(3) </a:t>
            </a:r>
            <a:r>
              <a:rPr lang="pt-BR" sz="2000" dirty="0" smtClean="0"/>
              <a:t>Enquanto ainda existirem variáveis:</a:t>
            </a:r>
          </a:p>
          <a:p>
            <a:pPr lvl="1"/>
            <a:r>
              <a:rPr lang="pt-BR" sz="1800" b="1" dirty="0" smtClean="0"/>
              <a:t>(a) </a:t>
            </a:r>
            <a:r>
              <a:rPr lang="pt-BR" sz="1800" dirty="0" smtClean="0"/>
              <a:t>Seleciona-se uma variável X e um nó para ela.</a:t>
            </a:r>
          </a:p>
          <a:p>
            <a:pPr lvl="1"/>
            <a:r>
              <a:rPr lang="pt-BR" sz="1800" b="1" dirty="0" smtClean="0"/>
              <a:t>(b) </a:t>
            </a:r>
            <a:r>
              <a:rPr lang="pt-BR" sz="1800" dirty="0" smtClean="0"/>
              <a:t>Define-se </a:t>
            </a:r>
            <a:r>
              <a:rPr lang="pt-BR" sz="1800" dirty="0" err="1" smtClean="0"/>
              <a:t>Parent</a:t>
            </a:r>
            <a:r>
              <a:rPr lang="pt-BR" sz="1800" dirty="0" smtClean="0"/>
              <a:t>(X) para um conjunto mínimo de nós de forma que a independência condicional seja satisfeita.</a:t>
            </a:r>
          </a:p>
          <a:p>
            <a:pPr lvl="1"/>
            <a:r>
              <a:rPr lang="pt-BR" sz="1800" b="1" dirty="0" smtClean="0"/>
              <a:t>(c) </a:t>
            </a:r>
            <a:r>
              <a:rPr lang="pt-BR" sz="1800" dirty="0" smtClean="0"/>
              <a:t>Define-se a tabela de probabilidade para X.</a:t>
            </a:r>
          </a:p>
          <a:p>
            <a:endParaRPr lang="pt-BR" sz="2000" baseline="-2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Ordem para as Variáveis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ordem correta em que os nós devem ser adicionados consiste em adicionar primeiro as “causas de raiz”, depois as variáveis que elas influenciam e assim por diante, até chegarmos às folhas, que não tem nenhuma influência causal direta sobre as outras variáveis. </a:t>
            </a:r>
          </a:p>
          <a:p>
            <a:endParaRPr lang="pt-BR" sz="2400" dirty="0" smtClean="0"/>
          </a:p>
          <a:p>
            <a:r>
              <a:rPr lang="pt-BR" sz="2400" b="1" dirty="0" smtClean="0"/>
              <a:t>Principio Minimalista: </a:t>
            </a:r>
            <a:r>
              <a:rPr lang="pt-BR" sz="2400" dirty="0" smtClean="0"/>
              <a:t>Quanto menor a rede, melhor ela é.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 – Ordenação “Errada”</a:t>
            </a:r>
            <a:endParaRPr lang="pt-B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609113"/>
            <a:ext cx="1167819" cy="47607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+mn-lt"/>
              </a:rPr>
              <a:t>Roubo</a:t>
            </a:r>
            <a:endParaRPr lang="pt-BR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4537105"/>
            <a:ext cx="1743433" cy="47607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+mn-lt"/>
              </a:rPr>
              <a:t>Terremoto</a:t>
            </a:r>
            <a:endParaRPr lang="pt-BR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3456985"/>
            <a:ext cx="1287558" cy="47607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+mn-lt"/>
              </a:rPr>
              <a:t>Alarme</a:t>
            </a:r>
            <a:endParaRPr lang="pt-BR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2448873"/>
            <a:ext cx="1508461" cy="47607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+mn-lt"/>
              </a:rPr>
              <a:t>JoãoLiga</a:t>
            </a:r>
            <a:endParaRPr lang="pt-BR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2088833"/>
            <a:ext cx="1645963" cy="47607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+mn-lt"/>
              </a:rPr>
              <a:t>MariaLiga</a:t>
            </a:r>
            <a:endParaRPr lang="pt-BR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18" idx="5"/>
            <a:endCxn id="16" idx="0"/>
          </p:cNvCxnSpPr>
          <p:nvPr/>
        </p:nvCxnSpPr>
        <p:spPr bwMode="auto">
          <a:xfrm rot="16200000" flipH="1">
            <a:off x="3132354" y="3881701"/>
            <a:ext cx="745776" cy="709047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8" idx="3"/>
            <a:endCxn id="17" idx="0"/>
          </p:cNvCxnSpPr>
          <p:nvPr/>
        </p:nvCxnSpPr>
        <p:spPr bwMode="auto">
          <a:xfrm rot="5400000">
            <a:off x="1560898" y="3857724"/>
            <a:ext cx="673768" cy="68499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9" idx="4"/>
            <a:endCxn id="18" idx="7"/>
          </p:cNvCxnSpPr>
          <p:nvPr/>
        </p:nvCxnSpPr>
        <p:spPr bwMode="auto">
          <a:xfrm rot="5400000">
            <a:off x="3145507" y="2930156"/>
            <a:ext cx="601760" cy="59133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0" idx="4"/>
            <a:endCxn id="18" idx="1"/>
          </p:cNvCxnSpPr>
          <p:nvPr/>
        </p:nvCxnSpPr>
        <p:spPr bwMode="auto">
          <a:xfrm rot="16200000" flipH="1">
            <a:off x="1320506" y="2606931"/>
            <a:ext cx="961800" cy="87774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0" idx="6"/>
            <a:endCxn id="19" idx="2"/>
          </p:cNvCxnSpPr>
          <p:nvPr/>
        </p:nvCxnSpPr>
        <p:spPr bwMode="auto">
          <a:xfrm>
            <a:off x="2185515" y="2326869"/>
            <a:ext cx="802309" cy="36004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7" idx="6"/>
            <a:endCxn id="16" idx="2"/>
          </p:cNvCxnSpPr>
          <p:nvPr/>
        </p:nvCxnSpPr>
        <p:spPr bwMode="auto">
          <a:xfrm>
            <a:off x="2427001" y="4775141"/>
            <a:ext cx="848855" cy="720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27984" y="1556792"/>
            <a:ext cx="4032448" cy="4104456"/>
          </a:xfrm>
        </p:spPr>
        <p:txBody>
          <a:bodyPr/>
          <a:lstStyle/>
          <a:p>
            <a:pPr eaLnBrk="1" hangingPunct="1"/>
            <a:r>
              <a:rPr lang="pt-BR" sz="1700" dirty="0" smtClean="0"/>
              <a:t>A rede resultante terá </a:t>
            </a:r>
            <a:r>
              <a:rPr lang="pt-BR" sz="1700" b="1" dirty="0" smtClean="0"/>
              <a:t>dois vínculos a mais</a:t>
            </a:r>
            <a:r>
              <a:rPr lang="pt-BR" sz="1700" dirty="0" smtClean="0"/>
              <a:t> que a rede original e </a:t>
            </a:r>
            <a:r>
              <a:rPr lang="pt-BR" sz="1700" b="1" dirty="0" smtClean="0"/>
              <a:t>exigirá outras probabilidades</a:t>
            </a:r>
            <a:r>
              <a:rPr lang="pt-BR" sz="1700" dirty="0" smtClean="0"/>
              <a:t> para serem especificadas. </a:t>
            </a:r>
          </a:p>
          <a:p>
            <a:pPr eaLnBrk="1" hangingPunct="1"/>
            <a:r>
              <a:rPr lang="pt-BR" sz="1700" dirty="0" smtClean="0"/>
              <a:t>Alguns dos vínculos apresentam relacionamentos tênues que exigem julgamentos de </a:t>
            </a:r>
            <a:r>
              <a:rPr lang="pt-BR" sz="1700" b="1" dirty="0" smtClean="0"/>
              <a:t>probabilidade difíceis e antinaturais </a:t>
            </a:r>
            <a:r>
              <a:rPr lang="pt-BR" sz="1700" dirty="0" smtClean="0"/>
              <a:t>(probabilidade de </a:t>
            </a:r>
            <a:r>
              <a:rPr lang="pt-BR" sz="1700" i="1" dirty="0" smtClean="0"/>
              <a:t>Terremoto</a:t>
            </a:r>
            <a:r>
              <a:rPr lang="pt-BR" sz="1700" dirty="0" smtClean="0"/>
              <a:t>, dados </a:t>
            </a:r>
            <a:r>
              <a:rPr lang="pt-BR" sz="1700" i="1" dirty="0" smtClean="0"/>
              <a:t>Roubo</a:t>
            </a:r>
            <a:r>
              <a:rPr lang="pt-BR" sz="1700" dirty="0" smtClean="0"/>
              <a:t> e </a:t>
            </a:r>
            <a:r>
              <a:rPr lang="pt-BR" sz="1700" i="1" dirty="0" smtClean="0"/>
              <a:t>Alarme</a:t>
            </a:r>
            <a:r>
              <a:rPr lang="pt-BR" sz="1700" dirty="0" smtClean="0"/>
              <a:t>)</a:t>
            </a:r>
          </a:p>
          <a:p>
            <a:pPr eaLnBrk="1" hangingPunct="1"/>
            <a:r>
              <a:rPr lang="pt-BR" sz="1700" dirty="0" smtClean="0"/>
              <a:t>Em geral, é melhor pensar de </a:t>
            </a:r>
            <a:r>
              <a:rPr lang="pt-BR" sz="1700" b="1" i="1" dirty="0" smtClean="0"/>
              <a:t>causas </a:t>
            </a:r>
            <a:r>
              <a:rPr lang="pt-BR" sz="1700" b="1" dirty="0" smtClean="0"/>
              <a:t>para </a:t>
            </a:r>
            <a:r>
              <a:rPr lang="pt-BR" sz="1700" b="1" i="1" dirty="0" smtClean="0"/>
              <a:t>efeitos</a:t>
            </a:r>
            <a:r>
              <a:rPr lang="pt-BR" sz="1700" b="1" dirty="0" smtClean="0"/>
              <a:t> </a:t>
            </a:r>
            <a:r>
              <a:rPr lang="pt-BR" sz="1700" dirty="0" smtClean="0"/>
              <a:t>(modelo causal) e não do contrário (modelo de diagnóstico)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Inferência em Redes Bayesianas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Inferência Diagnostica </a:t>
            </a:r>
            <a:r>
              <a:rPr lang="pt-BR" sz="2400" dirty="0" smtClean="0"/>
              <a:t>(de efeitos para causas): </a:t>
            </a:r>
          </a:p>
          <a:p>
            <a:pPr lvl="1"/>
            <a:r>
              <a:rPr lang="pt-BR" sz="2000" dirty="0" smtClean="0"/>
              <a:t>Dado que João liga, qual a probabilidade de roubo? Ex: P(</a:t>
            </a:r>
            <a:r>
              <a:rPr lang="pt-BR" sz="2000" dirty="0" err="1" smtClean="0"/>
              <a:t>R|J</a:t>
            </a:r>
            <a:r>
              <a:rPr lang="pt-BR" sz="2000" dirty="0" smtClean="0"/>
              <a:t>)</a:t>
            </a:r>
          </a:p>
          <a:p>
            <a:endParaRPr lang="pt-BR" sz="2400" dirty="0" smtClean="0"/>
          </a:p>
          <a:p>
            <a:r>
              <a:rPr lang="pt-BR" sz="2400" b="1" dirty="0" smtClean="0"/>
              <a:t>Inferência Casual </a:t>
            </a:r>
            <a:r>
              <a:rPr lang="pt-BR" sz="2400" dirty="0" smtClean="0"/>
              <a:t>(de causas para efeitos):</a:t>
            </a:r>
          </a:p>
          <a:p>
            <a:pPr lvl="1"/>
            <a:r>
              <a:rPr lang="pt-BR" sz="2000" dirty="0" smtClean="0"/>
              <a:t>Dado roubo, qual é a probabilidade de:</a:t>
            </a:r>
          </a:p>
          <a:p>
            <a:pPr lvl="1"/>
            <a:r>
              <a:rPr lang="pt-BR" sz="2000" dirty="0" smtClean="0"/>
              <a:t>João ligar? ex: P(</a:t>
            </a:r>
            <a:r>
              <a:rPr lang="pt-BR" sz="2000" dirty="0" err="1" smtClean="0"/>
              <a:t>J|R</a:t>
            </a:r>
            <a:r>
              <a:rPr lang="pt-BR" sz="2000" dirty="0" smtClean="0"/>
              <a:t>).</a:t>
            </a:r>
          </a:p>
          <a:p>
            <a:pPr lvl="1"/>
            <a:r>
              <a:rPr lang="pt-BR" sz="2000" dirty="0" smtClean="0"/>
              <a:t>Maria ligar? ex: P(</a:t>
            </a:r>
            <a:r>
              <a:rPr lang="pt-BR" sz="2000" dirty="0" err="1" smtClean="0"/>
              <a:t>M|R</a:t>
            </a:r>
            <a:r>
              <a:rPr lang="pt-BR" sz="2000" dirty="0" smtClean="0"/>
              <a:t>).</a:t>
            </a:r>
          </a:p>
          <a:p>
            <a:pPr lvl="1"/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Vantagens e Desvantagens da Probabilidade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200" dirty="0" smtClean="0"/>
              <a:t>Possui uma boa </a:t>
            </a:r>
            <a:r>
              <a:rPr lang="pt-BR" sz="2200" b="1" dirty="0" smtClean="0"/>
              <a:t>fundamentação formal</a:t>
            </a:r>
            <a:r>
              <a:rPr lang="pt-BR" sz="2200" dirty="0" smtClean="0"/>
              <a:t>.</a:t>
            </a:r>
          </a:p>
          <a:p>
            <a:endParaRPr lang="pt-BR" sz="2200" dirty="0" smtClean="0"/>
          </a:p>
          <a:p>
            <a:r>
              <a:rPr lang="pt-BR" sz="2200" dirty="0" smtClean="0"/>
              <a:t>Permite encontrar probabilidades “a </a:t>
            </a:r>
            <a:r>
              <a:rPr lang="pt-BR" sz="2200" dirty="0" err="1" smtClean="0"/>
              <a:t>posteriori</a:t>
            </a:r>
            <a:r>
              <a:rPr lang="pt-BR" sz="2200" dirty="0" smtClean="0"/>
              <a:t>”.</a:t>
            </a:r>
          </a:p>
          <a:p>
            <a:endParaRPr lang="pt-BR" sz="2200" dirty="0" smtClean="0"/>
          </a:p>
          <a:p>
            <a:r>
              <a:rPr lang="pt-BR" sz="2200" dirty="0" smtClean="0"/>
              <a:t>Pode chegar a resultados inapropriados para o presente. O futuro não é sempre similar ao passado.</a:t>
            </a:r>
          </a:p>
          <a:p>
            <a:endParaRPr lang="pt-BR" sz="2200" dirty="0" smtClean="0"/>
          </a:p>
          <a:p>
            <a:r>
              <a:rPr lang="pt-BR" sz="2200" dirty="0" smtClean="0"/>
              <a:t>Nem sempre é possível realizar um conjunto suficiente de experimentos.</a:t>
            </a:r>
            <a:endParaRPr lang="pt-BR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Inferência em Redes Bayesianas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Inferência </a:t>
            </a:r>
            <a:r>
              <a:rPr lang="pt-BR" sz="2400" b="1" dirty="0" err="1" smtClean="0"/>
              <a:t>Intercasual</a:t>
            </a:r>
            <a:r>
              <a:rPr lang="pt-BR" sz="2400" b="1" dirty="0" smtClean="0"/>
              <a:t> </a:t>
            </a:r>
            <a:r>
              <a:rPr lang="pt-BR" sz="2400" dirty="0" smtClean="0"/>
              <a:t>(entre causas de um evento em comum):</a:t>
            </a:r>
          </a:p>
          <a:p>
            <a:pPr lvl="1"/>
            <a:r>
              <a:rPr lang="pt-BR" sz="2000" dirty="0" smtClean="0"/>
              <a:t>Dado terremoto e alarme, qual a probabilidade de roubo? Ex: P(R|A</a:t>
            </a:r>
            <a:r>
              <a:rPr lang="pt-BR" sz="2000" dirty="0" smtClean="0">
                <a:sym typeface="Symbol" pitchFamily="18" charset="2"/>
              </a:rPr>
              <a:t>  </a:t>
            </a:r>
            <a:r>
              <a:rPr lang="pt-BR" sz="2000" dirty="0" smtClean="0"/>
              <a:t>T)</a:t>
            </a:r>
          </a:p>
          <a:p>
            <a:pPr lvl="1"/>
            <a:endParaRPr lang="pt-BR" sz="2000" dirty="0" smtClean="0"/>
          </a:p>
          <a:p>
            <a:r>
              <a:rPr lang="pt-BR" sz="2400" b="1" dirty="0" smtClean="0"/>
              <a:t>Inferência Mista</a:t>
            </a:r>
            <a:r>
              <a:rPr lang="pt-BR" sz="2400" dirty="0" smtClean="0"/>
              <a:t> (algumas causas e alguns efeitos conhecidos):</a:t>
            </a:r>
          </a:p>
          <a:p>
            <a:pPr lvl="1"/>
            <a:r>
              <a:rPr lang="pt-BR" sz="2000" dirty="0" smtClean="0"/>
              <a:t>Dado que João liga e não existe terremoto, qual é a probabilidade de alarme? Ex: P(</a:t>
            </a:r>
            <a:r>
              <a:rPr lang="pt-BR" sz="2000" dirty="0" err="1" smtClean="0"/>
              <a:t>A|J</a:t>
            </a:r>
            <a:r>
              <a:rPr lang="pt-BR" sz="2000" dirty="0" smtClean="0">
                <a:sym typeface="Symbol" pitchFamily="18" charset="2"/>
              </a:rPr>
              <a:t>  </a:t>
            </a:r>
            <a:r>
              <a:rPr lang="pt-BR" sz="2000" dirty="0" smtClean="0"/>
              <a:t>¬T)</a:t>
            </a:r>
            <a:endParaRPr lang="pt-B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Inferencia em Redes Bayesianas</a:t>
            </a:r>
            <a:endParaRPr lang="pt-BR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15616" y="2132856"/>
            <a:ext cx="792088" cy="720080"/>
            <a:chOff x="1115616" y="2132856"/>
            <a:chExt cx="792088" cy="720080"/>
          </a:xfrm>
        </p:grpSpPr>
        <p:sp>
          <p:nvSpPr>
            <p:cNvPr id="4" name="Oval 3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62348" y="2307352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?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23236" y="4365104"/>
            <a:ext cx="792088" cy="720080"/>
            <a:chOff x="1115616" y="2132856"/>
            <a:chExt cx="792088" cy="720080"/>
          </a:xfrm>
        </p:grpSpPr>
        <p:sp>
          <p:nvSpPr>
            <p:cNvPr id="8" name="Oval 7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2730" y="2307352"/>
              <a:ext cx="330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E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1013128" y="3356992"/>
            <a:ext cx="1008112" cy="5040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cxnSp>
        <p:nvCxnSpPr>
          <p:cNvPr id="12" name="Straight Arrow Connector 11"/>
          <p:cNvCxnSpPr>
            <a:stCxn id="4" idx="4"/>
            <a:endCxn id="10" idx="0"/>
          </p:cNvCxnSpPr>
          <p:nvPr/>
        </p:nvCxnSpPr>
        <p:spPr bwMode="auto">
          <a:xfrm rot="16200000" flipH="1">
            <a:off x="1262394" y="3102202"/>
            <a:ext cx="504056" cy="552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4"/>
            <a:endCxn id="8" idx="0"/>
          </p:cNvCxnSpPr>
          <p:nvPr/>
        </p:nvCxnSpPr>
        <p:spPr bwMode="auto">
          <a:xfrm rot="16200000" flipH="1">
            <a:off x="1266204" y="4112028"/>
            <a:ext cx="504056" cy="209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874288" y="2132856"/>
            <a:ext cx="792088" cy="720080"/>
            <a:chOff x="1115616" y="2132856"/>
            <a:chExt cx="792088" cy="720080"/>
          </a:xfrm>
        </p:grpSpPr>
        <p:sp>
          <p:nvSpPr>
            <p:cNvPr id="17" name="Oval 16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52730" y="230735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E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81908" y="4365104"/>
            <a:ext cx="792088" cy="720080"/>
            <a:chOff x="1115616" y="2132856"/>
            <a:chExt cx="792088" cy="720080"/>
          </a:xfrm>
        </p:grpSpPr>
        <p:sp>
          <p:nvSpPr>
            <p:cNvPr id="20" name="Oval 19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2348" y="2307352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?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2771800" y="3356992"/>
            <a:ext cx="1008112" cy="5040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 bwMode="auto">
          <a:xfrm rot="16200000" flipH="1">
            <a:off x="3021066" y="3102202"/>
            <a:ext cx="504056" cy="552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22" idx="4"/>
          </p:cNvCxnSpPr>
          <p:nvPr/>
        </p:nvCxnSpPr>
        <p:spPr bwMode="auto">
          <a:xfrm rot="16200000" flipH="1">
            <a:off x="3024876" y="4112028"/>
            <a:ext cx="504056" cy="209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796136" y="2132856"/>
            <a:ext cx="792088" cy="720080"/>
            <a:chOff x="1115616" y="2132856"/>
            <a:chExt cx="792088" cy="720080"/>
          </a:xfrm>
        </p:grpSpPr>
        <p:sp>
          <p:nvSpPr>
            <p:cNvPr id="26" name="Oval 25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2348" y="230735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?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83968" y="2132856"/>
            <a:ext cx="792088" cy="720080"/>
            <a:chOff x="1115616" y="2132856"/>
            <a:chExt cx="792088" cy="720080"/>
          </a:xfrm>
        </p:grpSpPr>
        <p:sp>
          <p:nvSpPr>
            <p:cNvPr id="29" name="Oval 28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52730" y="2307352"/>
              <a:ext cx="330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E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4932040" y="3356992"/>
            <a:ext cx="1008112" cy="5040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cxnSp>
        <p:nvCxnSpPr>
          <p:cNvPr id="32" name="Straight Arrow Connector 31"/>
          <p:cNvCxnSpPr>
            <a:endCxn id="31" idx="0"/>
          </p:cNvCxnSpPr>
          <p:nvPr/>
        </p:nvCxnSpPr>
        <p:spPr bwMode="auto">
          <a:xfrm rot="16200000" flipH="1">
            <a:off x="4806026" y="2726922"/>
            <a:ext cx="504056" cy="75608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31" idx="0"/>
          </p:cNvCxnSpPr>
          <p:nvPr/>
        </p:nvCxnSpPr>
        <p:spPr bwMode="auto">
          <a:xfrm rot="5400000">
            <a:off x="5562110" y="2726922"/>
            <a:ext cx="504056" cy="75608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7194768" y="2132856"/>
            <a:ext cx="792088" cy="720080"/>
            <a:chOff x="1115616" y="2132856"/>
            <a:chExt cx="792088" cy="720080"/>
          </a:xfrm>
        </p:grpSpPr>
        <p:sp>
          <p:nvSpPr>
            <p:cNvPr id="38" name="Oval 37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52730" y="2307352"/>
              <a:ext cx="330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E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02388" y="4365104"/>
            <a:ext cx="792088" cy="720080"/>
            <a:chOff x="1115616" y="2132856"/>
            <a:chExt cx="792088" cy="720080"/>
          </a:xfrm>
        </p:grpSpPr>
        <p:sp>
          <p:nvSpPr>
            <p:cNvPr id="41" name="Oval 40"/>
            <p:cNvSpPr/>
            <p:nvPr/>
          </p:nvSpPr>
          <p:spPr bwMode="auto">
            <a:xfrm>
              <a:off x="1115616" y="2132856"/>
              <a:ext cx="792088" cy="720080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52730" y="2307352"/>
              <a:ext cx="330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E</a:t>
              </a:r>
              <a:endParaRPr lang="pt-BR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7092280" y="3356992"/>
            <a:ext cx="1008112" cy="5040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cxnSp>
        <p:nvCxnSpPr>
          <p:cNvPr id="44" name="Straight Arrow Connector 43"/>
          <p:cNvCxnSpPr>
            <a:endCxn id="43" idx="0"/>
          </p:cNvCxnSpPr>
          <p:nvPr/>
        </p:nvCxnSpPr>
        <p:spPr bwMode="auto">
          <a:xfrm rot="16200000" flipH="1">
            <a:off x="7341546" y="3102202"/>
            <a:ext cx="504056" cy="552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3" idx="4"/>
          </p:cNvCxnSpPr>
          <p:nvPr/>
        </p:nvCxnSpPr>
        <p:spPr bwMode="auto">
          <a:xfrm rot="16200000" flipH="1">
            <a:off x="7345356" y="4112028"/>
            <a:ext cx="504056" cy="209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461938" y="3429000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?</a:t>
            </a:r>
            <a:endParaRPr lang="pt-BR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1296" y="522920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Inferência Diagnostica 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55776" y="522920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Inferência Casual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61736" y="5255488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Inferência </a:t>
            </a:r>
            <a:r>
              <a:rPr lang="pt-BR" sz="1400" dirty="0" err="1" smtClean="0">
                <a:solidFill>
                  <a:srgbClr val="000000"/>
                </a:solidFill>
                <a:latin typeface="+mn-lt"/>
              </a:rPr>
              <a:t>Intercasual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38920" y="5289396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Inferência Mista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pt-BR" dirty="0"/>
          </a:p>
        </p:txBody>
      </p:sp>
      <p:grpSp>
        <p:nvGrpSpPr>
          <p:cNvPr id="4" name="Group 18"/>
          <p:cNvGrpSpPr/>
          <p:nvPr/>
        </p:nvGrpSpPr>
        <p:grpSpPr>
          <a:xfrm>
            <a:off x="1187624" y="1700808"/>
            <a:ext cx="5678411" cy="3960440"/>
            <a:chOff x="1187624" y="1700808"/>
            <a:chExt cx="5678411" cy="3960440"/>
          </a:xfrm>
        </p:grpSpPr>
        <p:grpSp>
          <p:nvGrpSpPr>
            <p:cNvPr id="5" name="Group 25"/>
            <p:cNvGrpSpPr/>
            <p:nvPr/>
          </p:nvGrpSpPr>
          <p:grpSpPr>
            <a:xfrm>
              <a:off x="1187624" y="1700808"/>
              <a:ext cx="5678411" cy="3960440"/>
              <a:chOff x="323528" y="1700808"/>
              <a:chExt cx="5678411" cy="3960440"/>
            </a:xfrm>
          </p:grpSpPr>
          <p:sp>
            <p:nvSpPr>
              <p:cNvPr id="10" name="TextBox 3"/>
              <p:cNvSpPr txBox="1"/>
              <p:nvPr/>
            </p:nvSpPr>
            <p:spPr>
              <a:xfrm>
                <a:off x="323528" y="1700808"/>
                <a:ext cx="1167819" cy="47607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Roubo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4196719" y="1700808"/>
                <a:ext cx="1743433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Terremoto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TextBox 5"/>
              <p:cNvSpPr txBox="1"/>
              <p:nvPr/>
            </p:nvSpPr>
            <p:spPr>
              <a:xfrm>
                <a:off x="2411760" y="3501008"/>
                <a:ext cx="1287558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Alarme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3" name="TextBox 6"/>
              <p:cNvSpPr txBox="1"/>
              <p:nvPr/>
            </p:nvSpPr>
            <p:spPr>
              <a:xfrm>
                <a:off x="323528" y="5185177"/>
                <a:ext cx="1508461" cy="47607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JoãoLiga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4" name="TextBox 7"/>
              <p:cNvSpPr txBox="1"/>
              <p:nvPr/>
            </p:nvSpPr>
            <p:spPr>
              <a:xfrm>
                <a:off x="4355976" y="5185177"/>
                <a:ext cx="1645963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MariaLiga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cxnSp>
          <p:nvCxnSpPr>
            <p:cNvPr id="6" name="Straight Arrow Connector 8"/>
            <p:cNvCxnSpPr>
              <a:stCxn id="10" idx="4"/>
              <a:endCxn id="12" idx="1"/>
            </p:cNvCxnSpPr>
            <p:nvPr/>
          </p:nvCxnSpPr>
          <p:spPr bwMode="auto">
            <a:xfrm rot="16200000" flipH="1">
              <a:off x="1921050" y="2027362"/>
              <a:ext cx="1393848" cy="1692881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12"/>
            <p:cNvCxnSpPr>
              <a:stCxn id="11" idx="4"/>
              <a:endCxn id="12" idx="7"/>
            </p:cNvCxnSpPr>
            <p:nvPr/>
          </p:nvCxnSpPr>
          <p:spPr bwMode="auto">
            <a:xfrm rot="5400000">
              <a:off x="4456770" y="2094965"/>
              <a:ext cx="1393848" cy="155767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17"/>
            <p:cNvCxnSpPr>
              <a:stCxn id="12" idx="3"/>
              <a:endCxn id="13" idx="0"/>
            </p:cNvCxnSpPr>
            <p:nvPr/>
          </p:nvCxnSpPr>
          <p:spPr bwMode="auto">
            <a:xfrm rot="5400000">
              <a:off x="2064227" y="3784988"/>
              <a:ext cx="1277817" cy="1522560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22"/>
            <p:cNvCxnSpPr>
              <a:stCxn id="12" idx="5"/>
              <a:endCxn id="14" idx="0"/>
            </p:cNvCxnSpPr>
            <p:nvPr/>
          </p:nvCxnSpPr>
          <p:spPr bwMode="auto">
            <a:xfrm rot="16200000" flipH="1">
              <a:off x="4570046" y="3712168"/>
              <a:ext cx="1277817" cy="1668199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5" name="Table 26"/>
          <p:cNvGraphicFramePr>
            <a:graphicFrameLocks noGrp="1"/>
          </p:cNvGraphicFramePr>
          <p:nvPr/>
        </p:nvGraphicFramePr>
        <p:xfrm>
          <a:off x="2473547" y="1700808"/>
          <a:ext cx="671736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P(R)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0.001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27"/>
          <p:cNvGraphicFramePr>
            <a:graphicFrameLocks noGrp="1"/>
          </p:cNvGraphicFramePr>
          <p:nvPr/>
        </p:nvGraphicFramePr>
        <p:xfrm>
          <a:off x="6914379" y="1700808"/>
          <a:ext cx="671736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P(T)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0.002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28"/>
          <p:cNvGraphicFramePr>
            <a:graphicFrameLocks noGrp="1"/>
          </p:cNvGraphicFramePr>
          <p:nvPr/>
        </p:nvGraphicFramePr>
        <p:xfrm>
          <a:off x="4993827" y="3100184"/>
          <a:ext cx="172819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</a:tblGrid>
              <a:tr h="216024"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</a:rPr>
                        <a:t>R        E</a:t>
                      </a:r>
                      <a:endParaRPr lang="pt-BR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000000"/>
                          </a:solidFill>
                        </a:rPr>
                        <a:t>P(A)</a:t>
                      </a:r>
                      <a:endParaRPr lang="pt-BR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V        V</a:t>
                      </a:r>
                      <a:r>
                        <a:rPr lang="pt-BR" sz="1000" b="0" baseline="0" dirty="0" smtClean="0">
                          <a:solidFill>
                            <a:srgbClr val="000000"/>
                          </a:solidFill>
                        </a:rPr>
                        <a:t>       </a:t>
                      </a:r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0.95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V        F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0.94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F        V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0.29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F        F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0.001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29"/>
          <p:cNvGraphicFramePr>
            <a:graphicFrameLocks noGrp="1"/>
          </p:cNvGraphicFramePr>
          <p:nvPr/>
        </p:nvGraphicFramePr>
        <p:xfrm>
          <a:off x="2833587" y="5043656"/>
          <a:ext cx="1175792" cy="7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96"/>
                <a:gridCol w="58789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P(J)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0.90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0.05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30"/>
          <p:cNvGraphicFramePr>
            <a:graphicFrameLocks noGrp="1"/>
          </p:cNvGraphicFramePr>
          <p:nvPr/>
        </p:nvGraphicFramePr>
        <p:xfrm>
          <a:off x="6930423" y="5077564"/>
          <a:ext cx="1175792" cy="7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96"/>
                <a:gridCol w="58789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P(M)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0.70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0.01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ctangle 46"/>
          <p:cNvSpPr/>
          <p:nvPr/>
        </p:nvSpPr>
        <p:spPr>
          <a:xfrm>
            <a:off x="755576" y="1772816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E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Rectangle 46"/>
          <p:cNvSpPr/>
          <p:nvPr/>
        </p:nvSpPr>
        <p:spPr>
          <a:xfrm>
            <a:off x="794765" y="5268389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?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Rectangle 46"/>
          <p:cNvSpPr/>
          <p:nvPr/>
        </p:nvSpPr>
        <p:spPr>
          <a:xfrm>
            <a:off x="755576" y="357301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P(JoãoLiga|Roubo)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Vantagens e Desvantagens da Probabilidade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100" dirty="0" smtClean="0"/>
              <a:t>A </a:t>
            </a:r>
            <a:r>
              <a:rPr lang="pt-BR" sz="2100" b="1" dirty="0" smtClean="0"/>
              <a:t>distribuição de probabilidade conjunta completa </a:t>
            </a:r>
            <a:r>
              <a:rPr lang="pt-BR" sz="2100" dirty="0" smtClean="0"/>
              <a:t>pode responder a qualquer pergunta sobre o domínio, mas pode tornar-se intratável quando o número de variáveis ​​aumenta. </a:t>
            </a:r>
          </a:p>
          <a:p>
            <a:endParaRPr lang="pt-BR" sz="2100" dirty="0" smtClean="0"/>
          </a:p>
          <a:p>
            <a:r>
              <a:rPr lang="pt-BR" sz="2100" dirty="0" smtClean="0"/>
              <a:t>A </a:t>
            </a:r>
            <a:r>
              <a:rPr lang="pt-BR" sz="2100" b="1" dirty="0" smtClean="0"/>
              <a:t>independência</a:t>
            </a:r>
            <a:r>
              <a:rPr lang="pt-BR" sz="2100" dirty="0" smtClean="0"/>
              <a:t> e as relações de independência condicional entre as variáveis ​​podem reduzir significativamente o número de probabilidades que devem ser especificadas para definir a distribuição completa.</a:t>
            </a:r>
            <a:endParaRPr lang="pt-BR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Bayesianas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Estrutura de dados para </a:t>
            </a:r>
            <a:r>
              <a:rPr lang="pt-BR" sz="2000" b="1" dirty="0" smtClean="0"/>
              <a:t>representar as dependências entre variáveis</a:t>
            </a:r>
            <a:r>
              <a:rPr lang="pt-BR" sz="2000" dirty="0" smtClean="0"/>
              <a:t> e fornecer uma especificação concisa de qualquer distribuição de probabilidade conjunta total. </a:t>
            </a:r>
          </a:p>
          <a:p>
            <a:endParaRPr lang="pt-BR" sz="1600" dirty="0" smtClean="0"/>
          </a:p>
          <a:p>
            <a:r>
              <a:rPr lang="pt-BR" sz="2000" dirty="0" smtClean="0"/>
              <a:t>Consiste em um </a:t>
            </a:r>
            <a:r>
              <a:rPr lang="pt-BR" sz="2000" b="1" dirty="0" smtClean="0"/>
              <a:t>grafo</a:t>
            </a:r>
            <a:r>
              <a:rPr lang="pt-BR" sz="2000" dirty="0" smtClean="0"/>
              <a:t> dirigido em que cada nó possui informações quantitativas de probabilidade. É definido por: </a:t>
            </a:r>
          </a:p>
          <a:p>
            <a:pPr lvl="1"/>
            <a:r>
              <a:rPr lang="pt-BR" sz="1800" dirty="0" smtClean="0"/>
              <a:t>Um conjunto de nós, um para cada variável aleatória.</a:t>
            </a:r>
          </a:p>
          <a:p>
            <a:pPr lvl="1"/>
            <a:r>
              <a:rPr lang="pt-BR" sz="1800" dirty="0" smtClean="0"/>
              <a:t>Um conjunto de links direcionados ou setas ligando os pares de nós.</a:t>
            </a:r>
          </a:p>
          <a:p>
            <a:pPr lvl="1"/>
            <a:r>
              <a:rPr lang="pt-BR" sz="1800" dirty="0" smtClean="0"/>
              <a:t>Cada nó tem uma distribuição condicional P(</a:t>
            </a:r>
            <a:r>
              <a:rPr lang="pt-BR" sz="1800" dirty="0" err="1" smtClean="0"/>
              <a:t>X</a:t>
            </a:r>
            <a:r>
              <a:rPr lang="pt-BR" sz="1800" baseline="-25000" dirty="0" err="1" smtClean="0"/>
              <a:t>i</a:t>
            </a:r>
            <a:r>
              <a:rPr lang="pt-BR" sz="1800" dirty="0" err="1" smtClean="0"/>
              <a:t>|Parents</a:t>
            </a:r>
            <a:r>
              <a:rPr lang="pt-BR" sz="1800" dirty="0" smtClean="0"/>
              <a:t>(X</a:t>
            </a:r>
            <a:r>
              <a:rPr lang="pt-BR" sz="1800" baseline="-25000" dirty="0" smtClean="0"/>
              <a:t>i</a:t>
            </a:r>
            <a:r>
              <a:rPr lang="pt-BR" sz="1800" dirty="0" smtClean="0"/>
              <a:t>)) que quantifica o efeito dos </a:t>
            </a:r>
            <a:r>
              <a:rPr lang="pt-BR" sz="1800" dirty="0" err="1" smtClean="0"/>
              <a:t>parents</a:t>
            </a:r>
            <a:r>
              <a:rPr lang="pt-BR" sz="1800" dirty="0" smtClean="0"/>
              <a:t> sobre o nó.</a:t>
            </a:r>
            <a:endParaRPr lang="pt-BR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Redes Bayesianas - Exemplo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topologia de uma rede representa relações de independência condicional: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1400" dirty="0" smtClean="0"/>
          </a:p>
          <a:p>
            <a:pPr eaLnBrk="1" hangingPunct="1">
              <a:lnSpc>
                <a:spcPct val="80000"/>
              </a:lnSpc>
            </a:pPr>
            <a:r>
              <a:rPr lang="pt-BR" sz="1400" dirty="0" smtClean="0"/>
              <a:t>Clima é independente de outras variáveis.</a:t>
            </a:r>
          </a:p>
          <a:p>
            <a:pPr eaLnBrk="1" hangingPunct="1">
              <a:lnSpc>
                <a:spcPct val="80000"/>
              </a:lnSpc>
            </a:pPr>
            <a:endParaRPr lang="pt-BR" sz="1400" dirty="0" smtClean="0"/>
          </a:p>
          <a:p>
            <a:pPr eaLnBrk="1" hangingPunct="1">
              <a:lnSpc>
                <a:spcPct val="80000"/>
              </a:lnSpc>
            </a:pPr>
            <a:r>
              <a:rPr lang="pt-BR" sz="1400" dirty="0" err="1" smtClean="0"/>
              <a:t>Dor_De_Dente</a:t>
            </a:r>
            <a:r>
              <a:rPr lang="pt-BR" sz="1400" dirty="0" smtClean="0"/>
              <a:t> e Sonda são condicionalmente independentes dado Cárie.</a:t>
            </a:r>
          </a:p>
          <a:p>
            <a:pPr eaLnBrk="1" hangingPunct="1">
              <a:lnSpc>
                <a:spcPct val="80000"/>
              </a:lnSpc>
            </a:pPr>
            <a:endParaRPr lang="pt-BR" sz="1400" dirty="0" smtClean="0"/>
          </a:p>
          <a:p>
            <a:pPr eaLnBrk="1" hangingPunct="1">
              <a:lnSpc>
                <a:spcPct val="80000"/>
              </a:lnSpc>
            </a:pPr>
            <a:r>
              <a:rPr lang="pt-BR" sz="1400" dirty="0" smtClean="0"/>
              <a:t>Informalmente, a rede representa o fato de que Cárie é uma causa direta de </a:t>
            </a:r>
            <a:r>
              <a:rPr lang="pt-BR" sz="1400" dirty="0" err="1" smtClean="0"/>
              <a:t>Dor_De_Dente</a:t>
            </a:r>
            <a:r>
              <a:rPr lang="pt-BR" sz="1400" dirty="0" smtClean="0"/>
              <a:t> e Sonda.</a:t>
            </a:r>
            <a:endParaRPr lang="pt-BR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27784" y="2636912"/>
            <a:ext cx="3827188" cy="1512168"/>
            <a:chOff x="2911623" y="3068960"/>
            <a:chExt cx="3827188" cy="1512168"/>
          </a:xfrm>
        </p:grpSpPr>
        <p:sp>
          <p:nvSpPr>
            <p:cNvPr id="4" name="TextBox 3"/>
            <p:cNvSpPr txBox="1"/>
            <p:nvPr/>
          </p:nvSpPr>
          <p:spPr>
            <a:xfrm>
              <a:off x="2911623" y="3068960"/>
              <a:ext cx="868289" cy="389513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Clima</a:t>
              </a:r>
              <a:endParaRPr lang="pt-BR" sz="1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4048" y="3068960"/>
              <a:ext cx="820952" cy="389513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Cárie</a:t>
              </a:r>
              <a:endParaRPr lang="pt-BR" sz="1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6136" y="4191615"/>
              <a:ext cx="942675" cy="389513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Sonda</a:t>
              </a:r>
              <a:endParaRPr lang="pt-BR" sz="1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7904" y="4191615"/>
              <a:ext cx="1866866" cy="389513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n-lt"/>
                </a:rPr>
                <a:t>Dor_De_Dente</a:t>
              </a:r>
              <a:endParaRPr lang="pt-BR" sz="120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9" name="Straight Arrow Connector 8"/>
            <p:cNvCxnSpPr>
              <a:stCxn id="5" idx="4"/>
              <a:endCxn id="7" idx="0"/>
            </p:cNvCxnSpPr>
            <p:nvPr/>
          </p:nvCxnSpPr>
          <p:spPr bwMode="auto">
            <a:xfrm rot="5400000">
              <a:off x="4661360" y="3438451"/>
              <a:ext cx="733142" cy="77318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5" idx="4"/>
              <a:endCxn id="6" idx="0"/>
            </p:cNvCxnSpPr>
            <p:nvPr/>
          </p:nvCxnSpPr>
          <p:spPr bwMode="auto">
            <a:xfrm rot="16200000" flipH="1">
              <a:off x="5474428" y="3398569"/>
              <a:ext cx="733142" cy="852950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Redes Bayesianas – Exemplo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Você tem um novo </a:t>
            </a:r>
            <a:r>
              <a:rPr lang="pt-BR" sz="2000" b="1" dirty="0" smtClean="0"/>
              <a:t>alarme</a:t>
            </a:r>
            <a:r>
              <a:rPr lang="pt-BR" sz="2000" dirty="0" smtClean="0"/>
              <a:t> contra </a:t>
            </a:r>
            <a:r>
              <a:rPr lang="pt-BR" sz="2000" b="1" dirty="0" smtClean="0"/>
              <a:t>roubo</a:t>
            </a:r>
            <a:r>
              <a:rPr lang="pt-BR" sz="2000" dirty="0" smtClean="0"/>
              <a:t> instalado em casa. É bastante confiável na detecção de um roubo, mas dispara também na ocasião para pequenos </a:t>
            </a:r>
            <a:r>
              <a:rPr lang="pt-BR" sz="2000" b="1" dirty="0" smtClean="0"/>
              <a:t>terremotos</a:t>
            </a:r>
            <a:r>
              <a:rPr lang="pt-BR" sz="2000" dirty="0" smtClean="0"/>
              <a:t>. Você também tem dois vizinhos, </a:t>
            </a:r>
            <a:r>
              <a:rPr lang="pt-BR" sz="2000" b="1" dirty="0" smtClean="0"/>
              <a:t>João</a:t>
            </a:r>
            <a:r>
              <a:rPr lang="pt-BR" sz="2000" dirty="0" smtClean="0"/>
              <a:t> e </a:t>
            </a:r>
            <a:r>
              <a:rPr lang="pt-BR" sz="2000" b="1" dirty="0" smtClean="0"/>
              <a:t>Maria</a:t>
            </a:r>
            <a:r>
              <a:rPr lang="pt-BR" sz="2000" dirty="0" smtClean="0"/>
              <a:t>, que prometeram ligar para você no trabalho, quando ouvissem o alarme. João sempre liga quando ele ouve o alarme, mas às vezes confunde o telefone com o alarme. Maria, por outro lado, gosta de ouvir música alta e às vezes não escuta o alarme. </a:t>
            </a:r>
            <a:endParaRPr lang="pt-B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Redes Bayesianas – Exemplo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smtClean="0"/>
              <a:t>Variáveis: </a:t>
            </a:r>
            <a:r>
              <a:rPr lang="pt-BR" sz="2400" dirty="0" smtClean="0"/>
              <a:t>Roubo, Terremoto, Alarme, </a:t>
            </a:r>
            <a:r>
              <a:rPr lang="pt-BR" sz="2400" dirty="0" err="1" smtClean="0"/>
              <a:t>JoãoLiga</a:t>
            </a:r>
            <a:r>
              <a:rPr lang="pt-BR" sz="2400" dirty="0" smtClean="0"/>
              <a:t>, </a:t>
            </a:r>
            <a:r>
              <a:rPr lang="pt-BR" sz="2400" dirty="0" err="1" smtClean="0"/>
              <a:t>MariaLiga</a:t>
            </a:r>
            <a:r>
              <a:rPr lang="pt-BR" sz="24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 smtClean="0"/>
              <a:t>A </a:t>
            </a:r>
            <a:r>
              <a:rPr lang="pt-BR" sz="2400" b="1" dirty="0" smtClean="0"/>
              <a:t>topologia</a:t>
            </a:r>
            <a:r>
              <a:rPr lang="pt-BR" sz="2400" dirty="0" smtClean="0"/>
              <a:t> da rede reflete conhecimento “causal”: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 smtClean="0"/>
              <a:t>Um roubo pode ativar o alarme.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 smtClean="0"/>
              <a:t>Um terremoto pode ativar o alarme.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 smtClean="0"/>
              <a:t>O alarme faz Maria telefonar.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 smtClean="0"/>
              <a:t>O alarme faz João telefonar.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Redes Bayesianas – Exemplo</a:t>
            </a:r>
            <a:endParaRPr lang="pt-BR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87624" y="1700808"/>
            <a:ext cx="5678411" cy="3960440"/>
            <a:chOff x="1187624" y="1700808"/>
            <a:chExt cx="5678411" cy="3960440"/>
          </a:xfrm>
        </p:grpSpPr>
        <p:grpSp>
          <p:nvGrpSpPr>
            <p:cNvPr id="26" name="Group 25"/>
            <p:cNvGrpSpPr/>
            <p:nvPr/>
          </p:nvGrpSpPr>
          <p:grpSpPr>
            <a:xfrm>
              <a:off x="1187624" y="1700808"/>
              <a:ext cx="5678411" cy="3960440"/>
              <a:chOff x="323528" y="1700808"/>
              <a:chExt cx="5678411" cy="396044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23528" y="1700808"/>
                <a:ext cx="1167819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Roubo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196719" y="1700808"/>
                <a:ext cx="1743433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Terremoto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11760" y="3501008"/>
                <a:ext cx="1287558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Alarme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3528" y="5185177"/>
                <a:ext cx="1508461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JoãoLiga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55976" y="5185177"/>
                <a:ext cx="1645963" cy="47607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0000"/>
                    </a:solidFill>
                    <a:latin typeface="+mn-lt"/>
                  </a:rPr>
                  <a:t>MariaLiga</a:t>
                </a:r>
                <a:endParaRPr lang="pt-BR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cxnSp>
          <p:nvCxnSpPr>
            <p:cNvPr id="9" name="Straight Arrow Connector 8"/>
            <p:cNvCxnSpPr>
              <a:stCxn id="4" idx="4"/>
              <a:endCxn id="6" idx="1"/>
            </p:cNvCxnSpPr>
            <p:nvPr/>
          </p:nvCxnSpPr>
          <p:spPr bwMode="auto">
            <a:xfrm rot="16200000" flipH="1">
              <a:off x="1921050" y="2027362"/>
              <a:ext cx="1393848" cy="1692881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5" idx="4"/>
              <a:endCxn id="6" idx="7"/>
            </p:cNvCxnSpPr>
            <p:nvPr/>
          </p:nvCxnSpPr>
          <p:spPr bwMode="auto">
            <a:xfrm rot="5400000">
              <a:off x="4456770" y="2094965"/>
              <a:ext cx="1393848" cy="155767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6" idx="3"/>
              <a:endCxn id="7" idx="0"/>
            </p:cNvCxnSpPr>
            <p:nvPr/>
          </p:nvCxnSpPr>
          <p:spPr bwMode="auto">
            <a:xfrm rot="5400000">
              <a:off x="2064227" y="3784988"/>
              <a:ext cx="1277817" cy="1522560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6" idx="5"/>
              <a:endCxn id="8" idx="0"/>
            </p:cNvCxnSpPr>
            <p:nvPr/>
          </p:nvCxnSpPr>
          <p:spPr bwMode="auto">
            <a:xfrm rot="16200000" flipH="1">
              <a:off x="4570046" y="3712168"/>
              <a:ext cx="1277817" cy="1668199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473547" y="1700808"/>
          <a:ext cx="671736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P(R)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0.001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914379" y="1700808"/>
          <a:ext cx="671736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P(T)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0.002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993827" y="3100184"/>
          <a:ext cx="172819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</a:tblGrid>
              <a:tr h="216024">
                <a:tc>
                  <a:txBody>
                    <a:bodyPr/>
                    <a:lstStyle/>
                    <a:p>
                      <a:r>
                        <a:rPr lang="pt-BR" sz="1000" b="1" dirty="0" smtClean="0">
                          <a:solidFill>
                            <a:srgbClr val="000000"/>
                          </a:solidFill>
                        </a:rPr>
                        <a:t>R        T</a:t>
                      </a:r>
                      <a:endParaRPr lang="pt-BR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000000"/>
                          </a:solidFill>
                        </a:rPr>
                        <a:t>P(A)</a:t>
                      </a:r>
                      <a:endParaRPr lang="pt-BR" sz="1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V        V</a:t>
                      </a:r>
                      <a:r>
                        <a:rPr lang="pt-BR" sz="1000" b="0" baseline="0" dirty="0" smtClean="0">
                          <a:solidFill>
                            <a:srgbClr val="000000"/>
                          </a:solidFill>
                        </a:rPr>
                        <a:t>       </a:t>
                      </a:r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0.95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V        F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0.94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F        V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0.29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F        F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rgbClr val="000000"/>
                          </a:solidFill>
                        </a:rPr>
                        <a:t>0.001</a:t>
                      </a:r>
                      <a:endParaRPr lang="pt-BR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833587" y="5043656"/>
          <a:ext cx="1175792" cy="7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96"/>
                <a:gridCol w="58789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P(J)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0.90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0.05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930423" y="5077564"/>
          <a:ext cx="1175792" cy="7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96"/>
                <a:gridCol w="587896"/>
              </a:tblGrid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ysClr val="windowText" lastClr="000000"/>
                          </a:solidFill>
                        </a:rPr>
                        <a:t>P(M)</a:t>
                      </a:r>
                      <a:endParaRPr lang="pt-BR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0.70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916"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0" dirty="0" smtClean="0">
                          <a:solidFill>
                            <a:sysClr val="windowText" lastClr="000000"/>
                          </a:solidFill>
                        </a:rPr>
                        <a:t>0.01</a:t>
                      </a:r>
                      <a:endParaRPr lang="pt-B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Exemplo – Topologia da Rede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Roubos e terremotos afetam diretamente a probabilidade do alarme tocar. </a:t>
            </a:r>
          </a:p>
          <a:p>
            <a:endParaRPr lang="pt-BR" sz="2400" dirty="0" smtClean="0"/>
          </a:p>
          <a:p>
            <a:r>
              <a:rPr lang="pt-BR" sz="2400" dirty="0" smtClean="0"/>
              <a:t>O fato de João e Maria telefonarem só depende do alarme.</a:t>
            </a:r>
          </a:p>
          <a:p>
            <a:endParaRPr lang="pt-BR" sz="2400" dirty="0" smtClean="0"/>
          </a:p>
          <a:p>
            <a:r>
              <a:rPr lang="pt-BR" sz="2400" dirty="0" smtClean="0"/>
              <a:t>Desse modo, a rede representa as suposições de que eles não percebem quaisquer roubos diretamente, não notam os terremotos e não verificam antes de ligar.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13501</TotalTime>
  <Words>1186</Words>
  <Application>Microsoft Office PowerPoint</Application>
  <PresentationFormat>On-screen Show (4:3)</PresentationFormat>
  <Paragraphs>216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445TGp_tech_dark_ani</vt:lpstr>
      <vt:lpstr>Equation</vt:lpstr>
      <vt:lpstr>INF 1771 – Inteligência Artificial</vt:lpstr>
      <vt:lpstr>Vantagens e Desvantagens da Probabilidade</vt:lpstr>
      <vt:lpstr>Vantagens e Desvantagens da Probabilidade</vt:lpstr>
      <vt:lpstr>Redes Bayesianas</vt:lpstr>
      <vt:lpstr>Redes Bayesianas - Exemplo</vt:lpstr>
      <vt:lpstr>Redes Bayesianas – Exemplo</vt:lpstr>
      <vt:lpstr>Redes Bayesianas – Exemplo</vt:lpstr>
      <vt:lpstr>Redes Bayesianas – Exemplo</vt:lpstr>
      <vt:lpstr>Exemplo – Topologia da Rede</vt:lpstr>
      <vt:lpstr>Exemplo – Probabilidades</vt:lpstr>
      <vt:lpstr>Tabelas de Probabilidade Condicional</vt:lpstr>
      <vt:lpstr>Semântica das Redes Bayesianas </vt:lpstr>
      <vt:lpstr>Semântica Global</vt:lpstr>
      <vt:lpstr>Semântica Local</vt:lpstr>
      <vt:lpstr>Semântica Local e Global</vt:lpstr>
      <vt:lpstr>Construindo uma Rede Bayesiana</vt:lpstr>
      <vt:lpstr>Ordem para as Variáveis</vt:lpstr>
      <vt:lpstr>Exemplo – Ordenação “Errada”</vt:lpstr>
      <vt:lpstr>Inferência em Redes Bayesianas</vt:lpstr>
      <vt:lpstr>Inferência em Redes Bayesianas</vt:lpstr>
      <vt:lpstr>Inferencia em Redes Bayesianas</vt:lpstr>
      <vt:lpstr>Exemplo</vt:lpstr>
    </vt:vector>
  </TitlesOfParts>
  <Company>BreakDownSoft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Redes Bayesianas</dc:title>
  <dc:creator>Edirlei E. Soares de Lima</dc:creator>
  <cp:lastModifiedBy>Edirlei</cp:lastModifiedBy>
  <cp:revision>1135</cp:revision>
  <dcterms:created xsi:type="dcterms:W3CDTF">2008-12-04T05:04:49Z</dcterms:created>
  <dcterms:modified xsi:type="dcterms:W3CDTF">2011-05-14T23:46:11Z</dcterms:modified>
</cp:coreProperties>
</file>