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35"/>
  </p:notesMasterIdLst>
  <p:sldIdLst>
    <p:sldId id="256" r:id="rId2"/>
    <p:sldId id="319" r:id="rId3"/>
    <p:sldId id="320" r:id="rId4"/>
    <p:sldId id="321" r:id="rId5"/>
    <p:sldId id="351" r:id="rId6"/>
    <p:sldId id="322" r:id="rId7"/>
    <p:sldId id="323" r:id="rId8"/>
    <p:sldId id="324" r:id="rId9"/>
    <p:sldId id="325" r:id="rId10"/>
    <p:sldId id="326" r:id="rId11"/>
    <p:sldId id="327" r:id="rId12"/>
    <p:sldId id="328" r:id="rId13"/>
    <p:sldId id="329" r:id="rId14"/>
    <p:sldId id="330" r:id="rId15"/>
    <p:sldId id="331" r:id="rId16"/>
    <p:sldId id="332" r:id="rId17"/>
    <p:sldId id="333" r:id="rId18"/>
    <p:sldId id="334" r:id="rId19"/>
    <p:sldId id="335" r:id="rId20"/>
    <p:sldId id="336" r:id="rId21"/>
    <p:sldId id="337" r:id="rId22"/>
    <p:sldId id="338" r:id="rId23"/>
    <p:sldId id="339" r:id="rId24"/>
    <p:sldId id="340" r:id="rId25"/>
    <p:sldId id="341" r:id="rId26"/>
    <p:sldId id="342" r:id="rId27"/>
    <p:sldId id="343" r:id="rId28"/>
    <p:sldId id="344" r:id="rId29"/>
    <p:sldId id="345" r:id="rId30"/>
    <p:sldId id="346" r:id="rId31"/>
    <p:sldId id="347" r:id="rId32"/>
    <p:sldId id="348" r:id="rId33"/>
    <p:sldId id="349" r:id="rId34"/>
  </p:sldIdLst>
  <p:sldSz cx="9144000" cy="6858000" type="screen4x3"/>
  <p:notesSz cx="7315200" cy="96012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  <a:srgbClr val="F8F8F8"/>
    <a:srgbClr val="4161A9"/>
    <a:srgbClr val="777777"/>
    <a:srgbClr val="808080"/>
    <a:srgbClr val="969696"/>
    <a:srgbClr val="CDC8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Ênfas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98" autoAdjust="0"/>
    <p:restoredTop sz="93833" autoAdjust="0"/>
  </p:normalViewPr>
  <p:slideViewPr>
    <p:cSldViewPr>
      <p:cViewPr varScale="1">
        <p:scale>
          <a:sx n="73" d="100"/>
          <a:sy n="73" d="100"/>
        </p:scale>
        <p:origin x="-117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686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300">
                <a:latin typeface="Arial" charset="0"/>
              </a:defRPr>
            </a:lvl1pPr>
          </a:lstStyle>
          <a:p>
            <a:pPr>
              <a:defRPr/>
            </a:pPr>
            <a:fld id="{2273A875-7D75-47D8-845F-B3FACB6F717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273A875-7D75-47D8-845F-B3FACB6F7174}" type="slidenum">
              <a:rPr lang="pt-BR" smtClean="0"/>
              <a:pPr>
                <a:defRPr/>
              </a:pPr>
              <a:t>2</a:t>
            </a:fld>
            <a:endParaRPr 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bg>
      <p:bgPr>
        <a:gradFill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9" name="Picture 5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gray">
          <a:xfrm>
            <a:off x="0" y="1"/>
            <a:ext cx="9144000" cy="6885384"/>
          </a:xfrm>
          <a:prstGeom prst="rect">
            <a:avLst/>
          </a:prstGeom>
          <a:noFill/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</p:pic>
      <p:sp>
        <p:nvSpPr>
          <p:cNvPr id="35851" name="Rectangle 11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2819400" y="914400"/>
            <a:ext cx="6097588" cy="1371600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/>
              <a:t>Clique para editar o estilo do título mestre</a:t>
            </a:r>
          </a:p>
        </p:txBody>
      </p:sp>
      <p:sp>
        <p:nvSpPr>
          <p:cNvPr id="35852" name="Rectangle 12"/>
          <p:cNvSpPr>
            <a:spLocks noGrp="1" noChangeArrowheads="1"/>
          </p:cNvSpPr>
          <p:nvPr>
            <p:ph type="subTitle" sz="quarter" idx="1"/>
          </p:nvPr>
        </p:nvSpPr>
        <p:spPr bwMode="gray">
          <a:xfrm>
            <a:off x="3505200" y="2590800"/>
            <a:ext cx="5410200" cy="609600"/>
          </a:xfrm>
          <a:prstGeom prst="rect">
            <a:avLst/>
          </a:prstGeom>
        </p:spPr>
        <p:txBody>
          <a:bodyPr/>
          <a:lstStyle>
            <a:lvl1pPr marL="0" indent="0" algn="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Clique para editar o estilo do subtítulo mestre</a:t>
            </a: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564313"/>
            <a:ext cx="2133600" cy="2174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 bwMode="gray">
          <a:xfrm>
            <a:off x="3048000" y="6553200"/>
            <a:ext cx="2743200" cy="21748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B1D3DE7-B54B-440F-9457-FC4D2C27E35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ftr" sz="quarter" idx="12"/>
          </p:nvPr>
        </p:nvSpPr>
        <p:spPr>
          <a:xfrm>
            <a:off x="5791200" y="6477000"/>
            <a:ext cx="3124200" cy="304800"/>
          </a:xfrm>
        </p:spPr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0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00075C-5D83-41E4-ACCD-BE744A465BD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755576" y="1628800"/>
            <a:ext cx="7560840" cy="4104456"/>
          </a:xfrm>
          <a:prstGeom prst="rect">
            <a:avLst/>
          </a:prstGeo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1pPr>
            <a:lvl2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2pPr>
            <a:lvl3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3pPr>
            <a:lvl4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4pPr>
            <a:lvl5pPr>
              <a:buFontTx/>
              <a:buBlip>
                <a:blip r:embed="rId3"/>
              </a:buBlip>
              <a:defRPr>
                <a:solidFill>
                  <a:schemeClr val="bg2"/>
                </a:solidFill>
                <a:effectLst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56" name="Line 140"/>
          <p:cNvSpPr>
            <a:spLocks noChangeShapeType="1"/>
          </p:cNvSpPr>
          <p:nvPr/>
        </p:nvSpPr>
        <p:spPr bwMode="auto">
          <a:xfrm>
            <a:off x="1752600" y="990600"/>
            <a:ext cx="693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4818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0" y="640080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ldNum" sz="quarter" idx="4"/>
          </p:nvPr>
        </p:nvSpPr>
        <p:spPr bwMode="white">
          <a:xfrm>
            <a:off x="3733800" y="6584950"/>
            <a:ext cx="2133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chemeClr val="bg2"/>
                </a:solidFill>
                <a:latin typeface="Arial" charset="0"/>
              </a:defRPr>
            </a:lvl1pPr>
          </a:lstStyle>
          <a:p>
            <a:pPr>
              <a:defRPr/>
            </a:pPr>
            <a:fld id="{FA2BF26D-74B1-4A1D-9D87-718D6F4AD37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34829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1905000" y="228600"/>
            <a:ext cx="67818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Clique para editar o estilo do título mestre</a:t>
            </a:r>
          </a:p>
        </p:txBody>
      </p:sp>
      <p:sp>
        <p:nvSpPr>
          <p:cNvPr id="34830" name="Rectangle 1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5943600" y="6451600"/>
            <a:ext cx="2895600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 dirty="0"/>
          </a:p>
        </p:txBody>
      </p:sp>
      <p:sp>
        <p:nvSpPr>
          <p:cNvPr id="34847" name="Rectangle 31"/>
          <p:cNvSpPr>
            <a:spLocks noChangeArrowheads="1"/>
          </p:cNvSpPr>
          <p:nvPr/>
        </p:nvSpPr>
        <p:spPr bwMode="gray">
          <a:xfrm>
            <a:off x="514350" y="319088"/>
            <a:ext cx="857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b="1" dirty="0">
                <a:solidFill>
                  <a:schemeClr val="bg2"/>
                </a:solidFill>
                <a:latin typeface="Arial" charset="0"/>
              </a:rPr>
              <a:t>LOGO</a:t>
            </a:r>
          </a:p>
        </p:txBody>
      </p:sp>
      <p:pic>
        <p:nvPicPr>
          <p:cNvPr id="8202" name="Picture 10" descr="C:\Users\edirlei\Downloads\1UP Mushroom_256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188640"/>
            <a:ext cx="1008112" cy="1008112"/>
          </a:xfrm>
          <a:prstGeom prst="rect">
            <a:avLst/>
          </a:prstGeom>
          <a:noFill/>
        </p:spPr>
      </p:pic>
      <p:sp>
        <p:nvSpPr>
          <p:cNvPr id="11" name="AutoShape 16"/>
          <p:cNvSpPr>
            <a:spLocks noChangeArrowheads="1"/>
          </p:cNvSpPr>
          <p:nvPr userDrawn="1"/>
        </p:nvSpPr>
        <p:spPr bwMode="gray">
          <a:xfrm>
            <a:off x="504825" y="1368425"/>
            <a:ext cx="818197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5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  <p:sp>
        <p:nvSpPr>
          <p:cNvPr id="12" name="AutoShape 17"/>
          <p:cNvSpPr>
            <a:spLocks noChangeArrowheads="1"/>
          </p:cNvSpPr>
          <p:nvPr userDrawn="1"/>
        </p:nvSpPr>
        <p:spPr bwMode="invGray">
          <a:xfrm>
            <a:off x="395288" y="1457325"/>
            <a:ext cx="8239125" cy="4564063"/>
          </a:xfrm>
          <a:prstGeom prst="roundRect">
            <a:avLst>
              <a:gd name="adj" fmla="val 16667"/>
            </a:avLst>
          </a:prstGeom>
          <a:solidFill>
            <a:srgbClr val="FFFFFF">
              <a:alpha val="70195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pt-BR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60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4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56" grpId="0" animBg="1"/>
      <p:bldP spid="34829" grpId="0"/>
      <p:bldP spid="34847" grpId="0"/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Lucida Sans Unicod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836712"/>
            <a:ext cx="8568952" cy="2078037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en-US" sz="3600" dirty="0" smtClean="0"/>
              <a:t>INF 1771 – Inteligência Artificial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15616" y="2420888"/>
            <a:ext cx="7128792" cy="720080"/>
          </a:xfrm>
        </p:spPr>
        <p:txBody>
          <a:bodyPr/>
          <a:lstStyle/>
          <a:p>
            <a:pPr algn="ctr" eaLnBrk="1" hangingPunct="1">
              <a:defRPr/>
            </a:pPr>
            <a:r>
              <a:rPr lang="pt-BR" sz="2800" dirty="0" smtClean="0"/>
              <a:t>Aula 14 – Planejamento em Ambientes Não-Determinísticos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755650" y="5229225"/>
            <a:ext cx="50053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l" eaLnBrk="1" hangingPunct="1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defRPr/>
            </a:pPr>
            <a:endParaRPr lang="pt-BR" sz="2800" kern="0" dirty="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5796136" y="6525344"/>
            <a:ext cx="3312368" cy="28803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pt-BR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Edirlei Soares</a:t>
            </a:r>
            <a:r>
              <a:rPr kumimoji="0" lang="pt-BR" sz="24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charset="0"/>
                <a:ea typeface="+mn-ea"/>
                <a:cs typeface="+mn-cs"/>
              </a:rPr>
              <a:t> de Lima</a:t>
            </a:r>
            <a:endParaRPr kumimoji="0" lang="pt-B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342900" lvl="1" indent="-342900">
              <a:buClr>
                <a:schemeClr val="hlink"/>
              </a:buClr>
            </a:pPr>
            <a:r>
              <a:rPr lang="pt-BR" sz="2400" b="1" dirty="0" smtClean="0"/>
              <a:t>Planejamento contínuo:</a:t>
            </a:r>
            <a:endParaRPr lang="pt-BR" sz="2400" dirty="0" smtClean="0"/>
          </a:p>
          <a:p>
            <a:pPr marL="342900" lvl="1" indent="-342900">
              <a:buClr>
                <a:schemeClr val="hlink"/>
              </a:buClr>
            </a:pPr>
            <a:endParaRPr lang="pt-BR" sz="2400" dirty="0" smtClean="0"/>
          </a:p>
          <a:p>
            <a:pPr marL="742950" lvl="2" indent="-342900">
              <a:buClr>
                <a:schemeClr val="hlink"/>
              </a:buClr>
            </a:pPr>
            <a:r>
              <a:rPr lang="pt-BR" sz="2000" dirty="0" smtClean="0"/>
              <a:t>Capaz de tratar eventos inesperados, mesmo durante a construção do plano. </a:t>
            </a:r>
          </a:p>
          <a:p>
            <a:pPr marL="742950" lvl="2" indent="-342900">
              <a:buClr>
                <a:schemeClr val="hlink"/>
              </a:buClr>
            </a:pPr>
            <a:endParaRPr lang="pt-BR" sz="2000" dirty="0" smtClean="0"/>
          </a:p>
          <a:p>
            <a:pPr marL="342900" lvl="1" indent="-342900">
              <a:buClr>
                <a:schemeClr val="hlink"/>
              </a:buClr>
            </a:pPr>
            <a:r>
              <a:rPr lang="pt-BR" sz="2400" b="1" dirty="0" smtClean="0"/>
              <a:t>Cadeira+Mesa:</a:t>
            </a:r>
          </a:p>
          <a:p>
            <a:pPr marL="342900" lvl="1" indent="-342900">
              <a:buClr>
                <a:schemeClr val="hlink"/>
              </a:buClr>
            </a:pPr>
            <a:endParaRPr lang="pt-BR" sz="2400" b="1" dirty="0" smtClean="0"/>
          </a:p>
          <a:p>
            <a:pPr marL="742950" lvl="2" indent="-342900">
              <a:buClr>
                <a:schemeClr val="hlink"/>
              </a:buClr>
            </a:pPr>
            <a:r>
              <a:rPr lang="pt-BR" sz="2000" dirty="0" smtClean="0"/>
              <a:t>Se alguém está jantando, adia a pintura para o outro dia.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Condicional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pt-BR" sz="2000" dirty="0" smtClean="0"/>
              <a:t>Aplicação em ambientes </a:t>
            </a:r>
            <a:r>
              <a:rPr lang="pt-BR" sz="2000" b="1" dirty="0" smtClean="0"/>
              <a:t>completamente observáveis</a:t>
            </a:r>
            <a:r>
              <a:rPr lang="pt-BR" sz="2000" dirty="0" smtClean="0"/>
              <a:t>:</a:t>
            </a:r>
          </a:p>
          <a:p>
            <a:pPr lvl="1">
              <a:lnSpc>
                <a:spcPct val="90000"/>
              </a:lnSpc>
            </a:pPr>
            <a:endParaRPr lang="pt-BR" sz="2000" dirty="0" smtClean="0"/>
          </a:p>
          <a:p>
            <a:pPr lvl="1">
              <a:lnSpc>
                <a:spcPct val="90000"/>
              </a:lnSpc>
            </a:pPr>
            <a:r>
              <a:rPr lang="pt-BR" sz="1800" dirty="0" smtClean="0"/>
              <a:t>O agente sabe seu estado atual, mas se o ambiente for não determinístico, ela não saberá o efeito de suas ações. </a:t>
            </a:r>
          </a:p>
          <a:p>
            <a:pPr lvl="1">
              <a:lnSpc>
                <a:spcPct val="90000"/>
              </a:lnSpc>
            </a:pPr>
            <a:endParaRPr lang="pt-BR" sz="1800" dirty="0" smtClean="0"/>
          </a:p>
          <a:p>
            <a:pPr>
              <a:lnSpc>
                <a:spcPct val="90000"/>
              </a:lnSpc>
            </a:pPr>
            <a:r>
              <a:rPr lang="pt-BR" sz="2000" dirty="0" smtClean="0"/>
              <a:t>Exemplo Aspirador de Pó:</a:t>
            </a:r>
          </a:p>
          <a:p>
            <a:pPr>
              <a:lnSpc>
                <a:spcPct val="90000"/>
              </a:lnSpc>
            </a:pPr>
            <a:endParaRPr lang="pt-BR" sz="2200" dirty="0" smtClean="0"/>
          </a:p>
          <a:p>
            <a:pPr lvl="1">
              <a:lnSpc>
                <a:spcPct val="90000"/>
              </a:lnSpc>
            </a:pPr>
            <a:r>
              <a:rPr lang="pt-BR" sz="1800" b="1" dirty="0" smtClean="0"/>
              <a:t>às vezes</a:t>
            </a:r>
            <a:r>
              <a:rPr lang="pt-BR" sz="1800" dirty="0" smtClean="0"/>
              <a:t> suja o destino quando se move para lá.</a:t>
            </a:r>
          </a:p>
          <a:p>
            <a:pPr lvl="1">
              <a:lnSpc>
                <a:spcPct val="90000"/>
              </a:lnSpc>
            </a:pPr>
            <a:r>
              <a:rPr lang="pt-BR" sz="1800" b="1" dirty="0" smtClean="0"/>
              <a:t>às vezes</a:t>
            </a:r>
            <a:r>
              <a:rPr lang="pt-BR" sz="1800" dirty="0" smtClean="0"/>
              <a:t> suja se sugar em um local limpo.</a:t>
            </a:r>
          </a:p>
          <a:p>
            <a:pPr>
              <a:lnSpc>
                <a:spcPct val="90000"/>
              </a:lnSpc>
            </a:pPr>
            <a:endParaRPr lang="pt-BR" sz="22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Planejamento Condicional - Aspirador de Pó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Formalizando o problema em linguagem </a:t>
            </a:r>
            <a:r>
              <a:rPr lang="pt-BR" sz="2400" b="1" dirty="0" smtClean="0"/>
              <a:t>STRIPS</a:t>
            </a:r>
            <a:r>
              <a:rPr lang="pt-BR" sz="2400" dirty="0" smtClean="0"/>
              <a:t>:</a:t>
            </a:r>
          </a:p>
          <a:p>
            <a:endParaRPr lang="pt-BR" sz="1100" dirty="0" smtClean="0"/>
          </a:p>
          <a:p>
            <a:pPr lvl="1"/>
            <a:r>
              <a:rPr lang="pt-BR" sz="1800" b="1" dirty="0" smtClean="0"/>
              <a:t>Efeitos disjuntivos </a:t>
            </a:r>
            <a:r>
              <a:rPr lang="pt-BR" sz="1800" dirty="0" smtClean="0"/>
              <a:t>– a ação possui um ou mais efeitos:</a:t>
            </a:r>
          </a:p>
          <a:p>
            <a:pPr lvl="1"/>
            <a:endParaRPr lang="pt-BR" sz="1000" dirty="0" smtClean="0"/>
          </a:p>
          <a:p>
            <a:pPr lvl="2"/>
            <a:r>
              <a:rPr lang="pt-BR" sz="1400" b="1" dirty="0" err="1" smtClean="0"/>
              <a:t>Action</a:t>
            </a:r>
            <a:r>
              <a:rPr lang="pt-BR" sz="1400" dirty="0" smtClean="0"/>
              <a:t>(</a:t>
            </a:r>
            <a:r>
              <a:rPr lang="pt-BR" sz="1400" dirty="0" err="1" smtClean="0"/>
              <a:t>Left</a:t>
            </a:r>
            <a:r>
              <a:rPr lang="pt-BR" sz="1400" dirty="0" smtClean="0"/>
              <a:t>,  </a:t>
            </a:r>
            <a:r>
              <a:rPr lang="pt-BR" sz="1400" b="1" dirty="0" err="1" smtClean="0"/>
              <a:t>Precond</a:t>
            </a:r>
            <a:r>
              <a:rPr lang="pt-BR" sz="1400" dirty="0" smtClean="0"/>
              <a:t>: </a:t>
            </a:r>
            <a:r>
              <a:rPr lang="pt-BR" sz="1400" dirty="0" err="1" smtClean="0"/>
              <a:t>AtR</a:t>
            </a:r>
            <a:r>
              <a:rPr lang="pt-BR" sz="1400" dirty="0" smtClean="0"/>
              <a:t>,  </a:t>
            </a:r>
            <a:r>
              <a:rPr lang="pt-BR" sz="1400" b="1" dirty="0" err="1" smtClean="0"/>
              <a:t>Effect</a:t>
            </a:r>
            <a:r>
              <a:rPr lang="pt-BR" sz="1400" dirty="0" smtClean="0"/>
              <a:t>: </a:t>
            </a:r>
            <a:r>
              <a:rPr lang="pt-BR" sz="1400" dirty="0" err="1" smtClean="0"/>
              <a:t>AtL</a:t>
            </a:r>
            <a:r>
              <a:rPr lang="pt-BR" sz="1400" dirty="0" smtClean="0"/>
              <a:t> </a:t>
            </a:r>
            <a:r>
              <a:rPr lang="pt-BR" sz="1400" dirty="0" smtClean="0">
                <a:sym typeface="Symbol" pitchFamily="18" charset="2"/>
              </a:rPr>
              <a:t></a:t>
            </a:r>
            <a:r>
              <a:rPr lang="pt-BR" sz="1400" dirty="0" smtClean="0"/>
              <a:t> </a:t>
            </a:r>
            <a:r>
              <a:rPr lang="pt-BR" sz="1400" dirty="0" err="1" smtClean="0"/>
              <a:t>AtR</a:t>
            </a:r>
            <a:r>
              <a:rPr lang="pt-BR" sz="1400" dirty="0" smtClean="0"/>
              <a:t>)</a:t>
            </a:r>
          </a:p>
          <a:p>
            <a:endParaRPr lang="pt-BR" sz="1100" dirty="0" smtClean="0"/>
          </a:p>
          <a:p>
            <a:pPr lvl="1"/>
            <a:r>
              <a:rPr lang="pt-BR" sz="1800" b="1" dirty="0" smtClean="0"/>
              <a:t>Efeitos condicionais </a:t>
            </a:r>
            <a:r>
              <a:rPr lang="pt-BR" sz="1800" dirty="0" smtClean="0"/>
              <a:t>– o efeito depende do estado onde a ação foi executada: </a:t>
            </a:r>
          </a:p>
          <a:p>
            <a:pPr lvl="1"/>
            <a:endParaRPr lang="pt-BR" sz="1050" dirty="0" smtClean="0"/>
          </a:p>
          <a:p>
            <a:pPr lvl="2"/>
            <a:r>
              <a:rPr lang="pt-BR" sz="1400" b="1" dirty="0" err="1" smtClean="0"/>
              <a:t>Action</a:t>
            </a:r>
            <a:r>
              <a:rPr lang="pt-BR" sz="1400" dirty="0" smtClean="0"/>
              <a:t>(</a:t>
            </a:r>
            <a:r>
              <a:rPr lang="pt-BR" sz="1400" dirty="0" err="1" smtClean="0"/>
              <a:t>Suck</a:t>
            </a:r>
            <a:r>
              <a:rPr lang="pt-BR" sz="1400" dirty="0" smtClean="0"/>
              <a:t>, </a:t>
            </a:r>
            <a:r>
              <a:rPr lang="pt-BR" sz="1400" b="1" dirty="0" err="1" smtClean="0"/>
              <a:t>Precond</a:t>
            </a:r>
            <a:r>
              <a:rPr lang="pt-BR" sz="1400" dirty="0" smtClean="0"/>
              <a:t>:, </a:t>
            </a:r>
            <a:r>
              <a:rPr lang="pt-BR" sz="1400" b="1" dirty="0" err="1" smtClean="0"/>
              <a:t>Effect</a:t>
            </a:r>
            <a:r>
              <a:rPr lang="pt-BR" sz="1400" dirty="0" smtClean="0"/>
              <a:t>: (</a:t>
            </a:r>
            <a:r>
              <a:rPr lang="pt-BR" sz="1400" dirty="0" err="1" smtClean="0"/>
              <a:t>when</a:t>
            </a:r>
            <a:r>
              <a:rPr lang="pt-BR" sz="1400" dirty="0" smtClean="0"/>
              <a:t> </a:t>
            </a:r>
            <a:r>
              <a:rPr lang="pt-BR" sz="1400" dirty="0" err="1" smtClean="0"/>
              <a:t>AtLeft</a:t>
            </a:r>
            <a:r>
              <a:rPr lang="pt-BR" sz="1400" dirty="0" smtClean="0"/>
              <a:t>: </a:t>
            </a:r>
            <a:r>
              <a:rPr lang="pt-BR" sz="1400" dirty="0" err="1" smtClean="0"/>
              <a:t>CleanL</a:t>
            </a:r>
            <a:r>
              <a:rPr lang="pt-BR" sz="1400" dirty="0" smtClean="0"/>
              <a:t>) </a:t>
            </a:r>
            <a:r>
              <a:rPr lang="pt-BR" sz="1400" dirty="0" smtClean="0">
                <a:sym typeface="Symbol" pitchFamily="18" charset="2"/>
              </a:rPr>
              <a:t></a:t>
            </a:r>
            <a:r>
              <a:rPr lang="pt-BR" sz="1400" dirty="0" smtClean="0"/>
              <a:t> (</a:t>
            </a:r>
            <a:r>
              <a:rPr lang="pt-BR" sz="1400" dirty="0" err="1" smtClean="0"/>
              <a:t>when</a:t>
            </a:r>
            <a:r>
              <a:rPr lang="pt-BR" sz="1400" dirty="0" smtClean="0"/>
              <a:t> </a:t>
            </a:r>
            <a:r>
              <a:rPr lang="pt-BR" sz="1400" dirty="0" err="1" smtClean="0"/>
              <a:t>AtRight</a:t>
            </a:r>
            <a:r>
              <a:rPr lang="pt-BR" sz="1400" dirty="0" smtClean="0"/>
              <a:t>, </a:t>
            </a:r>
            <a:r>
              <a:rPr lang="pt-BR" sz="1400" dirty="0" err="1" smtClean="0"/>
              <a:t>CleanR</a:t>
            </a:r>
            <a:r>
              <a:rPr lang="pt-BR" sz="1400" dirty="0" smtClean="0"/>
              <a:t>)</a:t>
            </a:r>
          </a:p>
          <a:p>
            <a:pPr lvl="2"/>
            <a:endParaRPr lang="pt-BR" sz="800" dirty="0" smtClean="0"/>
          </a:p>
          <a:p>
            <a:pPr lvl="1">
              <a:lnSpc>
                <a:spcPct val="90000"/>
              </a:lnSpc>
            </a:pPr>
            <a:r>
              <a:rPr lang="pt-BR" sz="1800" b="1" dirty="0" smtClean="0"/>
              <a:t>Passos condicionais</a:t>
            </a:r>
            <a:r>
              <a:rPr lang="pt-BR" sz="1800" dirty="0" smtClean="0"/>
              <a:t> – para testar na execução:</a:t>
            </a:r>
          </a:p>
          <a:p>
            <a:pPr lvl="2">
              <a:lnSpc>
                <a:spcPct val="90000"/>
              </a:lnSpc>
            </a:pPr>
            <a:endParaRPr lang="pt-BR" sz="1400" b="1" dirty="0" smtClean="0"/>
          </a:p>
          <a:p>
            <a:pPr lvl="2">
              <a:lnSpc>
                <a:spcPct val="90000"/>
              </a:lnSpc>
            </a:pPr>
            <a:r>
              <a:rPr lang="pt-BR" sz="1400" b="1" dirty="0" err="1" smtClean="0"/>
              <a:t>If</a:t>
            </a:r>
            <a:r>
              <a:rPr lang="pt-BR" sz="1400" b="1" dirty="0" smtClean="0"/>
              <a:t> </a:t>
            </a:r>
            <a:r>
              <a:rPr lang="pt-BR" sz="1400" dirty="0" smtClean="0"/>
              <a:t>&lt;</a:t>
            </a:r>
            <a:r>
              <a:rPr lang="pt-BR" sz="1400" dirty="0" err="1" smtClean="0"/>
              <a:t>AtL</a:t>
            </a:r>
            <a:r>
              <a:rPr lang="pt-BR" sz="1400" dirty="0" smtClean="0"/>
              <a:t>&gt; </a:t>
            </a:r>
            <a:r>
              <a:rPr lang="pt-BR" sz="1400" dirty="0" smtClean="0">
                <a:sym typeface="Symbol" pitchFamily="18" charset="2"/>
              </a:rPr>
              <a:t></a:t>
            </a:r>
            <a:r>
              <a:rPr lang="pt-BR" sz="1400" dirty="0" smtClean="0"/>
              <a:t> </a:t>
            </a:r>
            <a:r>
              <a:rPr lang="pt-BR" sz="1400" dirty="0" err="1" smtClean="0"/>
              <a:t>CleanL</a:t>
            </a:r>
            <a:r>
              <a:rPr lang="pt-BR" sz="1400" dirty="0" smtClean="0"/>
              <a:t> </a:t>
            </a:r>
            <a:r>
              <a:rPr lang="pt-BR" sz="1400" b="1" dirty="0" err="1" smtClean="0"/>
              <a:t>then</a:t>
            </a:r>
            <a:r>
              <a:rPr lang="pt-BR" sz="1400" b="1" dirty="0" smtClean="0"/>
              <a:t> </a:t>
            </a:r>
            <a:r>
              <a:rPr lang="pt-BR" sz="1400" dirty="0" err="1" smtClean="0"/>
              <a:t>Right</a:t>
            </a:r>
            <a:r>
              <a:rPr lang="pt-BR" sz="1400" dirty="0" smtClean="0"/>
              <a:t> </a:t>
            </a:r>
            <a:r>
              <a:rPr lang="pt-BR" sz="1400" b="1" dirty="0" err="1" smtClean="0"/>
              <a:t>else</a:t>
            </a:r>
            <a:r>
              <a:rPr lang="pt-BR" sz="1400" dirty="0" smtClean="0"/>
              <a:t> </a:t>
            </a:r>
            <a:r>
              <a:rPr lang="pt-BR" sz="1400" dirty="0" err="1" smtClean="0"/>
              <a:t>Suck</a:t>
            </a:r>
            <a:endParaRPr lang="pt-BR" sz="1400" dirty="0" smtClean="0"/>
          </a:p>
          <a:p>
            <a:pPr lvl="1"/>
            <a:endParaRPr lang="pt-BR" sz="18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400" dirty="0" smtClean="0"/>
              <a:t>Planejamento Condicional - Aspirador de Pó</a:t>
            </a:r>
            <a:endParaRPr lang="pt-BR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Estados:</a:t>
            </a:r>
          </a:p>
          <a:p>
            <a:pPr lvl="1"/>
            <a:r>
              <a:rPr lang="pt-BR" sz="2000" b="1" dirty="0" smtClean="0"/>
              <a:t>Inicial: </a:t>
            </a:r>
            <a:r>
              <a:rPr lang="pt-BR" sz="2000" dirty="0" err="1" smtClean="0"/>
              <a:t>AtR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 pitchFamily="18" charset="2"/>
              </a:rPr>
              <a:t></a:t>
            </a:r>
            <a:r>
              <a:rPr lang="pt-BR" sz="2000" dirty="0" smtClean="0"/>
              <a:t> </a:t>
            </a:r>
            <a:r>
              <a:rPr lang="pt-BR" sz="2000" dirty="0" err="1" smtClean="0"/>
              <a:t>CleanL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 pitchFamily="18" charset="2"/>
              </a:rPr>
              <a:t></a:t>
            </a:r>
            <a:r>
              <a:rPr lang="pt-BR" sz="2000" dirty="0" smtClean="0"/>
              <a:t> </a:t>
            </a:r>
            <a:r>
              <a:rPr lang="pt-BR" sz="2000" dirty="0" err="1" smtClean="0"/>
              <a:t>CleanR</a:t>
            </a:r>
            <a:endParaRPr lang="pt-BR" sz="2000" dirty="0" smtClean="0"/>
          </a:p>
          <a:p>
            <a:pPr lvl="1"/>
            <a:r>
              <a:rPr lang="pt-BR" sz="2000" b="1" dirty="0" smtClean="0"/>
              <a:t>Final: </a:t>
            </a:r>
            <a:r>
              <a:rPr lang="pt-BR" sz="2000" dirty="0" err="1" smtClean="0"/>
              <a:t>AtL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 pitchFamily="18" charset="2"/>
              </a:rPr>
              <a:t></a:t>
            </a:r>
            <a:r>
              <a:rPr lang="pt-BR" sz="2000" dirty="0" smtClean="0"/>
              <a:t> </a:t>
            </a:r>
            <a:r>
              <a:rPr lang="pt-BR" sz="2000" dirty="0" err="1" smtClean="0"/>
              <a:t>CleanL</a:t>
            </a:r>
            <a:r>
              <a:rPr lang="pt-BR" sz="2000" dirty="0" smtClean="0"/>
              <a:t> </a:t>
            </a:r>
            <a:r>
              <a:rPr lang="pt-BR" sz="2000" dirty="0" smtClean="0">
                <a:sym typeface="Symbol" pitchFamily="18" charset="2"/>
              </a:rPr>
              <a:t></a:t>
            </a:r>
            <a:r>
              <a:rPr lang="pt-BR" sz="2000" dirty="0" smtClean="0"/>
              <a:t> </a:t>
            </a:r>
            <a:r>
              <a:rPr lang="pt-BR" sz="2000" dirty="0" err="1" smtClean="0"/>
              <a:t>CleanR</a:t>
            </a:r>
            <a:endParaRPr lang="pt-BR" sz="2000" dirty="0" smtClean="0"/>
          </a:p>
          <a:p>
            <a:endParaRPr lang="pt-BR" dirty="0" smtClean="0"/>
          </a:p>
          <a:p>
            <a:r>
              <a:rPr lang="pt-BR" sz="2000" dirty="0" smtClean="0"/>
              <a:t>A representação do espaço de busca é feita em uma </a:t>
            </a:r>
            <a:r>
              <a:rPr lang="pt-BR" sz="2000" b="1" dirty="0" smtClean="0"/>
              <a:t>árvore </a:t>
            </a:r>
            <a:r>
              <a:rPr lang="pt-BR" sz="2000" b="1" dirty="0" err="1" smtClean="0"/>
              <a:t>and-or</a:t>
            </a:r>
            <a:r>
              <a:rPr lang="pt-BR" sz="2000" dirty="0" smtClean="0"/>
              <a:t>.</a:t>
            </a:r>
          </a:p>
          <a:p>
            <a:endParaRPr lang="pt-BR" sz="2000" dirty="0" smtClean="0"/>
          </a:p>
          <a:p>
            <a:r>
              <a:rPr lang="pt-BR" sz="2000" dirty="0" smtClean="0"/>
              <a:t>A solução é uma sub-árvore onde</a:t>
            </a:r>
            <a:r>
              <a:rPr lang="pt-BR" sz="2000" b="1" dirty="0" smtClean="0"/>
              <a:t> todos os nós folha </a:t>
            </a:r>
            <a:r>
              <a:rPr lang="pt-BR" sz="2000" dirty="0" smtClean="0"/>
              <a:t>levam em algum ponto a solução do problema.</a:t>
            </a:r>
            <a:endParaRPr lang="pt-BR" sz="20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3" y="1916833"/>
            <a:ext cx="865719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Árvore And-Or</a:t>
            </a:r>
            <a:endParaRPr lang="pt-BR" dirty="0"/>
          </a:p>
        </p:txBody>
      </p:sp>
      <p:pic>
        <p:nvPicPr>
          <p:cNvPr id="4" name="Picture 5" descr="vacuum-cond-pl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2921" y="1556792"/>
            <a:ext cx="6989479" cy="4176241"/>
          </a:xfrm>
          <a:prstGeom prst="rect">
            <a:avLst/>
          </a:prstGeom>
          <a:noFill/>
        </p:spPr>
      </p:pic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2248571" y="1956417"/>
            <a:ext cx="5511234" cy="3029842"/>
            <a:chOff x="879" y="1133"/>
            <a:chExt cx="4312" cy="2419"/>
          </a:xfrm>
        </p:grpSpPr>
        <p:sp>
          <p:nvSpPr>
            <p:cNvPr id="6" name="Text Box 10"/>
            <p:cNvSpPr txBox="1">
              <a:spLocks noChangeArrowheads="1"/>
            </p:cNvSpPr>
            <p:nvPr/>
          </p:nvSpPr>
          <p:spPr bwMode="auto">
            <a:xfrm>
              <a:off x="2357" y="1133"/>
              <a:ext cx="30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OR</a:t>
              </a:r>
            </a:p>
          </p:txBody>
        </p:sp>
        <p:sp>
          <p:nvSpPr>
            <p:cNvPr id="7" name="Text Box 11"/>
            <p:cNvSpPr txBox="1">
              <a:spLocks noChangeArrowheads="1"/>
            </p:cNvSpPr>
            <p:nvPr/>
          </p:nvSpPr>
          <p:spPr bwMode="auto">
            <a:xfrm>
              <a:off x="1602" y="2659"/>
              <a:ext cx="30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OR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4419" y="2663"/>
              <a:ext cx="30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OR</a:t>
              </a:r>
            </a:p>
          </p:txBody>
        </p:sp>
        <p:sp>
          <p:nvSpPr>
            <p:cNvPr id="9" name="Text Box 13"/>
            <p:cNvSpPr txBox="1">
              <a:spLocks noChangeArrowheads="1"/>
            </p:cNvSpPr>
            <p:nvPr/>
          </p:nvSpPr>
          <p:spPr bwMode="auto">
            <a:xfrm>
              <a:off x="3620" y="1937"/>
              <a:ext cx="38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AND</a:t>
              </a:r>
            </a:p>
          </p:txBody>
        </p:sp>
        <p:sp>
          <p:nvSpPr>
            <p:cNvPr id="10" name="Text Box 14"/>
            <p:cNvSpPr txBox="1">
              <a:spLocks noChangeArrowheads="1"/>
            </p:cNvSpPr>
            <p:nvPr/>
          </p:nvSpPr>
          <p:spPr bwMode="auto">
            <a:xfrm>
              <a:off x="879" y="1937"/>
              <a:ext cx="38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AND</a:t>
              </a:r>
            </a:p>
          </p:txBody>
        </p:sp>
        <p:sp>
          <p:nvSpPr>
            <p:cNvPr id="11" name="Text Box 15"/>
            <p:cNvSpPr txBox="1">
              <a:spLocks noChangeArrowheads="1"/>
            </p:cNvSpPr>
            <p:nvPr/>
          </p:nvSpPr>
          <p:spPr bwMode="auto">
            <a:xfrm>
              <a:off x="935" y="3343"/>
              <a:ext cx="38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AND</a:t>
              </a:r>
            </a:p>
          </p:txBody>
        </p:sp>
        <p:sp>
          <p:nvSpPr>
            <p:cNvPr id="12" name="Text Box 16"/>
            <p:cNvSpPr txBox="1">
              <a:spLocks noChangeArrowheads="1"/>
            </p:cNvSpPr>
            <p:nvPr/>
          </p:nvSpPr>
          <p:spPr bwMode="auto">
            <a:xfrm>
              <a:off x="3676" y="3343"/>
              <a:ext cx="38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AND</a:t>
              </a:r>
            </a:p>
          </p:txBody>
        </p:sp>
        <p:sp>
          <p:nvSpPr>
            <p:cNvPr id="13" name="Text Box 17"/>
            <p:cNvSpPr txBox="1">
              <a:spLocks noChangeArrowheads="1"/>
            </p:cNvSpPr>
            <p:nvPr/>
          </p:nvSpPr>
          <p:spPr bwMode="auto">
            <a:xfrm>
              <a:off x="2415" y="3253"/>
              <a:ext cx="38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AND</a:t>
              </a:r>
            </a:p>
          </p:txBody>
        </p:sp>
        <p:sp>
          <p:nvSpPr>
            <p:cNvPr id="14" name="Text Box 18"/>
            <p:cNvSpPr txBox="1">
              <a:spLocks noChangeArrowheads="1"/>
            </p:cNvSpPr>
            <p:nvPr/>
          </p:nvSpPr>
          <p:spPr bwMode="auto">
            <a:xfrm>
              <a:off x="4803" y="3294"/>
              <a:ext cx="388" cy="209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r>
                <a:rPr lang="pt-BR" sz="1050" b="0" dirty="0">
                  <a:solidFill>
                    <a:schemeClr val="bg2"/>
                  </a:solidFill>
                  <a:latin typeface="+mn-lt"/>
                </a:rPr>
                <a:t>AND</a:t>
              </a:r>
            </a:p>
          </p:txBody>
        </p:sp>
      </p:grpSp>
      <p:cxnSp>
        <p:nvCxnSpPr>
          <p:cNvPr id="16" name="Curved Connector 15"/>
          <p:cNvCxnSpPr/>
          <p:nvPr/>
        </p:nvCxnSpPr>
        <p:spPr bwMode="auto">
          <a:xfrm rot="16200000" flipV="1">
            <a:off x="4139954" y="2276872"/>
            <a:ext cx="1584176" cy="576063"/>
          </a:xfrm>
          <a:prstGeom prst="curvedConnector3">
            <a:avLst>
              <a:gd name="adj1" fmla="val 51443"/>
            </a:avLst>
          </a:prstGeom>
          <a:solidFill>
            <a:schemeClr val="hlink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Curved Connector 21"/>
          <p:cNvCxnSpPr/>
          <p:nvPr/>
        </p:nvCxnSpPr>
        <p:spPr bwMode="auto">
          <a:xfrm rot="16200000" flipV="1">
            <a:off x="4644008" y="1772816"/>
            <a:ext cx="3528392" cy="3528392"/>
          </a:xfrm>
          <a:prstGeom prst="curvedConnector3">
            <a:avLst>
              <a:gd name="adj1" fmla="val 97944"/>
            </a:avLst>
          </a:prstGeom>
          <a:solidFill>
            <a:schemeClr val="hlink"/>
          </a:solidFill>
          <a:ln w="28575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Planejamento Condicional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Ambientes </a:t>
            </a:r>
            <a:r>
              <a:rPr lang="pt-BR" sz="1800" b="1" dirty="0" smtClean="0"/>
              <a:t>parcialmente observáveis </a:t>
            </a:r>
            <a:r>
              <a:rPr lang="pt-BR" sz="1800" dirty="0" smtClean="0"/>
              <a:t>e </a:t>
            </a:r>
            <a:r>
              <a:rPr lang="pt-BR" sz="1800" b="1" dirty="0" smtClean="0"/>
              <a:t>não determinísticos</a:t>
            </a:r>
            <a:r>
              <a:rPr lang="pt-BR" sz="1800" dirty="0" smtClean="0"/>
              <a:t>: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b="1" dirty="0" smtClean="0"/>
              <a:t>Os testes condicionais nem sempre funcionam</a:t>
            </a:r>
            <a:r>
              <a:rPr lang="pt-BR" sz="1600" dirty="0" smtClean="0"/>
              <a:t>...</a:t>
            </a:r>
          </a:p>
          <a:p>
            <a:pPr lvl="2"/>
            <a:r>
              <a:rPr lang="pt-BR" sz="1400" dirty="0" smtClean="0"/>
              <a:t>Exemplo: aspirador só sabe se tem sujeira na sala em que ele está.</a:t>
            </a:r>
          </a:p>
          <a:p>
            <a:pPr lvl="1"/>
            <a:r>
              <a:rPr lang="pt-BR" sz="1600" b="1" dirty="0" err="1" smtClean="0"/>
              <a:t>Belief</a:t>
            </a:r>
            <a:r>
              <a:rPr lang="pt-BR" sz="1600" b="1" dirty="0" smtClean="0"/>
              <a:t> </a:t>
            </a:r>
            <a:r>
              <a:rPr lang="pt-BR" sz="1600" b="1" dirty="0" err="1" smtClean="0"/>
              <a:t>state</a:t>
            </a:r>
            <a:r>
              <a:rPr lang="pt-BR" sz="1600" b="1" dirty="0" smtClean="0"/>
              <a:t> (estado de crença):</a:t>
            </a:r>
          </a:p>
          <a:p>
            <a:pPr lvl="2"/>
            <a:r>
              <a:rPr lang="pt-BR" sz="1400" dirty="0" smtClean="0"/>
              <a:t>Ao invés de estado único, deve-se lidar explicitamente com a ignorância para sempre estar consciente do que se sabe (ou do que não se sabe).</a:t>
            </a:r>
          </a:p>
          <a:p>
            <a:pPr lvl="2"/>
            <a:r>
              <a:rPr lang="pt-BR" sz="1400" dirty="0" smtClean="0"/>
              <a:t>Representado como um conjunto de estados possíveis.</a:t>
            </a:r>
          </a:p>
          <a:p>
            <a:endParaRPr lang="pt-BR" sz="1400" dirty="0" smtClean="0"/>
          </a:p>
          <a:p>
            <a:r>
              <a:rPr lang="pt-BR" sz="1800" b="1" dirty="0" smtClean="0"/>
              <a:t>Solução: </a:t>
            </a:r>
          </a:p>
          <a:p>
            <a:pPr lvl="1"/>
            <a:r>
              <a:rPr lang="pt-BR" sz="1600" dirty="0" smtClean="0"/>
              <a:t>Grafos </a:t>
            </a:r>
            <a:r>
              <a:rPr lang="pt-BR" sz="1600" dirty="0" err="1" smtClean="0"/>
              <a:t>And-Or</a:t>
            </a:r>
            <a:r>
              <a:rPr lang="pt-BR" sz="1600" dirty="0" smtClean="0"/>
              <a:t> em estados de crença.</a:t>
            </a:r>
          </a:p>
          <a:p>
            <a:pPr lvl="1"/>
            <a:r>
              <a:rPr lang="pt-BR" sz="1600" dirty="0" smtClean="0"/>
              <a:t>Combina planejamento condicional com planejamento sem sensores.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Grafo And-Or em Estados de Crença</a:t>
            </a:r>
            <a:endParaRPr lang="pt-BR" sz="2800" dirty="0"/>
          </a:p>
        </p:txBody>
      </p:sp>
      <p:pic>
        <p:nvPicPr>
          <p:cNvPr id="4" name="Picture 5" descr="vacuum-p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08249"/>
            <a:ext cx="5551115" cy="4513039"/>
          </a:xfrm>
          <a:prstGeom prst="rect">
            <a:avLst/>
          </a:prstGeom>
          <a:noFill/>
        </p:spPr>
      </p:pic>
      <p:sp>
        <p:nvSpPr>
          <p:cNvPr id="5" name="Text Box 443"/>
          <p:cNvSpPr txBox="1">
            <a:spLocks noChangeArrowheads="1"/>
          </p:cNvSpPr>
          <p:nvPr/>
        </p:nvSpPr>
        <p:spPr bwMode="auto">
          <a:xfrm>
            <a:off x="5220072" y="2996952"/>
            <a:ext cx="1634529" cy="41549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pt-BR" sz="1000" b="0" dirty="0">
                <a:solidFill>
                  <a:srgbClr val="000000"/>
                </a:solidFill>
                <a:latin typeface="+mn-lt"/>
              </a:rPr>
              <a:t>Acreditava que </a:t>
            </a:r>
            <a:br>
              <a:rPr lang="pt-BR" sz="1000" b="0" dirty="0">
                <a:solidFill>
                  <a:srgbClr val="000000"/>
                </a:solidFill>
                <a:latin typeface="+mn-lt"/>
              </a:rPr>
            </a:br>
            <a:r>
              <a:rPr lang="pt-BR" sz="1000" b="0" dirty="0" smtClean="0">
                <a:solidFill>
                  <a:srgbClr val="000000"/>
                </a:solidFill>
                <a:latin typeface="+mn-lt"/>
              </a:rPr>
              <a:t>esquerda estava </a:t>
            </a:r>
            <a:r>
              <a:rPr lang="pt-BR" sz="1000" b="0" dirty="0">
                <a:solidFill>
                  <a:srgbClr val="000000"/>
                </a:solidFill>
                <a:latin typeface="+mn-lt"/>
              </a:rPr>
              <a:t>suja</a:t>
            </a:r>
          </a:p>
        </p:txBody>
      </p:sp>
      <p:sp>
        <p:nvSpPr>
          <p:cNvPr id="6" name="Text Box 445"/>
          <p:cNvSpPr txBox="1">
            <a:spLocks noChangeArrowheads="1"/>
          </p:cNvSpPr>
          <p:nvPr/>
        </p:nvSpPr>
        <p:spPr bwMode="auto">
          <a:xfrm>
            <a:off x="2123728" y="2996952"/>
            <a:ext cx="1656184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r>
              <a:rPr lang="pt-BR" sz="1000" b="0" dirty="0">
                <a:solidFill>
                  <a:srgbClr val="000000"/>
                </a:solidFill>
                <a:latin typeface="+mn-lt"/>
              </a:rPr>
              <a:t>Acreditava que </a:t>
            </a:r>
            <a:br>
              <a:rPr lang="pt-BR" sz="1000" b="0" dirty="0">
                <a:solidFill>
                  <a:srgbClr val="000000"/>
                </a:solidFill>
                <a:latin typeface="+mn-lt"/>
              </a:rPr>
            </a:br>
            <a:r>
              <a:rPr lang="pt-BR" sz="1000" b="0" dirty="0" smtClean="0">
                <a:solidFill>
                  <a:srgbClr val="000000"/>
                </a:solidFill>
                <a:latin typeface="+mn-lt"/>
              </a:rPr>
              <a:t>esquerda </a:t>
            </a:r>
            <a:r>
              <a:rPr lang="pt-BR" sz="1000" b="0" dirty="0">
                <a:solidFill>
                  <a:srgbClr val="000000"/>
                </a:solidFill>
                <a:latin typeface="+mn-lt"/>
              </a:rPr>
              <a:t>estava limpa</a:t>
            </a:r>
          </a:p>
        </p:txBody>
      </p:sp>
      <p:sp>
        <p:nvSpPr>
          <p:cNvPr id="7" name="Oval 6"/>
          <p:cNvSpPr>
            <a:spLocks noChangeArrowheads="1"/>
          </p:cNvSpPr>
          <p:nvPr/>
        </p:nvSpPr>
        <p:spPr bwMode="auto">
          <a:xfrm>
            <a:off x="6767289" y="1700808"/>
            <a:ext cx="1584325" cy="647700"/>
          </a:xfrm>
          <a:prstGeom prst="ellipse">
            <a:avLst/>
          </a:prstGeom>
          <a:noFill/>
          <a:ln w="12700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7074552" y="1792347"/>
            <a:ext cx="934871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pt-BR" sz="1200" b="0" dirty="0">
                <a:solidFill>
                  <a:srgbClr val="000000"/>
                </a:solidFill>
                <a:latin typeface="+mn-lt"/>
              </a:rPr>
              <a:t>Estado </a:t>
            </a:r>
          </a:p>
          <a:p>
            <a:pPr algn="ctr"/>
            <a:r>
              <a:rPr lang="pt-BR" sz="1200" b="0" dirty="0">
                <a:solidFill>
                  <a:srgbClr val="000000"/>
                </a:solidFill>
                <a:latin typeface="+mn-lt"/>
              </a:rPr>
              <a:t>de crença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Monitoramento da Execução com Replanejamento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dirty="0" smtClean="0"/>
              <a:t>Monitoramento da execução checa as percepções para ver se tudo está </a:t>
            </a:r>
            <a:r>
              <a:rPr lang="pt-BR" sz="1800" b="1" dirty="0" smtClean="0"/>
              <a:t>indo de acordo com o plano</a:t>
            </a:r>
            <a:r>
              <a:rPr lang="pt-BR" sz="1800" dirty="0" smtClean="0"/>
              <a:t>.</a:t>
            </a:r>
          </a:p>
          <a:p>
            <a:endParaRPr lang="pt-BR" sz="1800" dirty="0" smtClean="0"/>
          </a:p>
          <a:p>
            <a:r>
              <a:rPr lang="pt-BR" sz="1800" b="1" dirty="0" smtClean="0"/>
              <a:t>Existem</a:t>
            </a:r>
            <a:r>
              <a:rPr lang="pt-BR" sz="1800" dirty="0" smtClean="0"/>
              <a:t> </a:t>
            </a:r>
            <a:r>
              <a:rPr lang="pt-BR" sz="1800" b="1" dirty="0" smtClean="0"/>
              <a:t>dois tipos de monitoramento</a:t>
            </a:r>
            <a:r>
              <a:rPr lang="pt-BR" sz="1800" dirty="0" smtClean="0"/>
              <a:t>:</a:t>
            </a:r>
          </a:p>
          <a:p>
            <a:pPr lvl="1"/>
            <a:endParaRPr lang="pt-BR" sz="1600" b="1" dirty="0" smtClean="0"/>
          </a:p>
          <a:p>
            <a:pPr lvl="1"/>
            <a:r>
              <a:rPr lang="pt-BR" sz="1600" b="1" dirty="0" smtClean="0"/>
              <a:t>Monitoramento da ação: </a:t>
            </a:r>
            <a:r>
              <a:rPr lang="pt-BR" sz="1600" dirty="0" smtClean="0"/>
              <a:t>para ver se a próxima ação é aplicável.</a:t>
            </a:r>
          </a:p>
          <a:p>
            <a:pPr lvl="2"/>
            <a:r>
              <a:rPr lang="pt-BR" sz="1400" dirty="0" smtClean="0"/>
              <a:t>Exemplo: a porta está fechada. </a:t>
            </a:r>
          </a:p>
          <a:p>
            <a:pPr lvl="2"/>
            <a:endParaRPr lang="pt-BR" sz="1400" dirty="0" smtClean="0"/>
          </a:p>
          <a:p>
            <a:pPr lvl="1"/>
            <a:r>
              <a:rPr lang="pt-BR" sz="1600" b="1" dirty="0" smtClean="0"/>
              <a:t>Monitoramento do plano: </a:t>
            </a:r>
            <a:r>
              <a:rPr lang="pt-BR" sz="1600" dirty="0" smtClean="0"/>
              <a:t>ver se o plano ainda é viável</a:t>
            </a:r>
          </a:p>
          <a:p>
            <a:pPr lvl="2"/>
            <a:r>
              <a:rPr lang="pt-BR" sz="1400" dirty="0" smtClean="0"/>
              <a:t>Exemplo: não tem mais dinheiro suficiente.</a:t>
            </a:r>
          </a:p>
          <a:p>
            <a:pPr lvl="2"/>
            <a:endParaRPr lang="pt-BR" sz="1400" dirty="0" smtClean="0"/>
          </a:p>
          <a:p>
            <a:r>
              <a:rPr lang="pt-BR" sz="1800" b="1" dirty="0" err="1" smtClean="0"/>
              <a:t>Replanejamento</a:t>
            </a:r>
            <a:r>
              <a:rPr lang="pt-BR" sz="1800" b="1" dirty="0" smtClean="0"/>
              <a:t>: </a:t>
            </a:r>
            <a:r>
              <a:rPr lang="pt-BR" sz="1800" dirty="0" smtClean="0"/>
              <a:t>Se algo inesperado acontece, pede-se ao planejador um </a:t>
            </a:r>
            <a:r>
              <a:rPr lang="pt-BR" sz="1800" b="1" dirty="0" smtClean="0"/>
              <a:t>novo plano </a:t>
            </a:r>
            <a:r>
              <a:rPr lang="pt-BR" sz="1800" dirty="0" smtClean="0"/>
              <a:t>ou tentar reparar o plano antigo.</a:t>
            </a:r>
          </a:p>
          <a:p>
            <a:pPr lvl="2"/>
            <a:endParaRPr lang="pt-BR" sz="1600" dirty="0" smtClean="0"/>
          </a:p>
          <a:p>
            <a:endParaRPr lang="pt-BR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Monitoramento da Execução com Replanejamento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/>
            <a:r>
              <a:rPr lang="pt-BR" sz="2000" dirty="0" smtClean="0"/>
              <a:t>A estratégia monitoramento e </a:t>
            </a:r>
            <a:r>
              <a:rPr lang="pt-BR" sz="2000" dirty="0" err="1" smtClean="0"/>
              <a:t>replanejamento</a:t>
            </a:r>
            <a:r>
              <a:rPr lang="pt-BR" sz="2000" dirty="0" smtClean="0"/>
              <a:t> pode ser aplicada em </a:t>
            </a:r>
            <a:r>
              <a:rPr lang="pt-BR" sz="2000" b="1" dirty="0" smtClean="0"/>
              <a:t>todos os tipos problemas</a:t>
            </a:r>
            <a:r>
              <a:rPr lang="pt-BR" sz="2000" dirty="0" smtClean="0"/>
              <a:t>.</a:t>
            </a:r>
          </a:p>
          <a:p>
            <a:pPr eaLnBrk="1" hangingPunct="1"/>
            <a:endParaRPr lang="pt-BR" sz="2800" dirty="0" smtClean="0"/>
          </a:p>
          <a:p>
            <a:pPr lvl="1" eaLnBrk="1" hangingPunct="1"/>
            <a:r>
              <a:rPr lang="pt-BR" sz="1800" dirty="0" smtClean="0"/>
              <a:t>Ambiente total ou parcialmente acessível.</a:t>
            </a:r>
          </a:p>
          <a:p>
            <a:pPr lvl="1" eaLnBrk="1" hangingPunct="1"/>
            <a:r>
              <a:rPr lang="pt-BR" sz="1800" dirty="0" smtClean="0"/>
              <a:t>Espaço de estados ou de planos.</a:t>
            </a:r>
          </a:p>
          <a:p>
            <a:pPr lvl="1" eaLnBrk="1" hangingPunct="1"/>
            <a:r>
              <a:rPr lang="pt-BR" sz="1800" dirty="0" smtClean="0"/>
              <a:t>Planos condicionais ou não.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Monitoramento da Execução com Replanejamento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Exemplo</a:t>
            </a:r>
            <a:r>
              <a:rPr lang="pt-BR" sz="1600" dirty="0" smtClean="0"/>
              <a:t>: </a:t>
            </a:r>
          </a:p>
          <a:p>
            <a:pPr lvl="1"/>
            <a:r>
              <a:rPr lang="pt-BR" sz="1200" b="1" dirty="0" smtClean="0"/>
              <a:t>Whole plan </a:t>
            </a:r>
            <a:r>
              <a:rPr lang="pt-BR" sz="1200" dirty="0" smtClean="0"/>
              <a:t>= plano inteiro (inicial), S= start, G = goal.</a:t>
            </a:r>
          </a:p>
          <a:p>
            <a:pPr lvl="1"/>
            <a:r>
              <a:rPr lang="pt-BR" sz="1200" b="1" dirty="0" smtClean="0"/>
              <a:t>Plan</a:t>
            </a:r>
            <a:r>
              <a:rPr lang="pt-BR" sz="1200" dirty="0" smtClean="0"/>
              <a:t> = plano que resta.</a:t>
            </a:r>
          </a:p>
          <a:p>
            <a:pPr lvl="1"/>
            <a:r>
              <a:rPr lang="pt-BR" sz="1200" dirty="0" smtClean="0"/>
              <a:t>O agente deveria chegar em </a:t>
            </a:r>
            <a:r>
              <a:rPr lang="pt-BR" sz="1200" b="1" dirty="0" smtClean="0"/>
              <a:t>E</a:t>
            </a:r>
            <a:r>
              <a:rPr lang="pt-BR" sz="1200" dirty="0" smtClean="0"/>
              <a:t> mas foi para </a:t>
            </a:r>
            <a:r>
              <a:rPr lang="pt-BR" sz="1200" b="1" dirty="0" smtClean="0"/>
              <a:t>O</a:t>
            </a:r>
            <a:r>
              <a:rPr lang="pt-BR" sz="1200" dirty="0" smtClean="0"/>
              <a:t>.</a:t>
            </a:r>
          </a:p>
          <a:p>
            <a:pPr lvl="1"/>
            <a:r>
              <a:rPr lang="pt-BR" sz="1200" dirty="0" smtClean="0"/>
              <a:t>Então tenta encontrar um plano que leve de </a:t>
            </a:r>
            <a:r>
              <a:rPr lang="pt-BR" sz="1200" b="1" dirty="0" smtClean="0"/>
              <a:t>O</a:t>
            </a:r>
            <a:r>
              <a:rPr lang="pt-BR" sz="1200" dirty="0" smtClean="0"/>
              <a:t> a qualquer ponto de </a:t>
            </a:r>
            <a:r>
              <a:rPr lang="pt-BR" sz="1200" b="1" dirty="0" smtClean="0"/>
              <a:t>WholePlan</a:t>
            </a:r>
            <a:r>
              <a:rPr lang="pt-BR" sz="1200" dirty="0" smtClean="0"/>
              <a:t>.</a:t>
            </a:r>
          </a:p>
          <a:p>
            <a:endParaRPr lang="pt-BR" dirty="0"/>
          </a:p>
        </p:txBody>
      </p:sp>
      <p:pic>
        <p:nvPicPr>
          <p:cNvPr id="4" name="Picture 4" descr="plan-repair"/>
          <p:cNvPicPr>
            <a:picLocks noChangeAspect="1" noChangeArrowheads="1"/>
          </p:cNvPicPr>
          <p:nvPr/>
        </p:nvPicPr>
        <p:blipFill>
          <a:blip r:embed="rId2" cstate="print"/>
          <a:srcRect b="62755"/>
          <a:stretch>
            <a:fillRect/>
          </a:stretch>
        </p:blipFill>
        <p:spPr bwMode="auto">
          <a:xfrm>
            <a:off x="1835696" y="3068960"/>
            <a:ext cx="5514975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lan-repair"/>
          <p:cNvPicPr>
            <a:picLocks noChangeAspect="1" noChangeArrowheads="1"/>
          </p:cNvPicPr>
          <p:nvPr/>
        </p:nvPicPr>
        <p:blipFill>
          <a:blip r:embed="rId2" cstate="print"/>
          <a:srcRect t="37245"/>
          <a:stretch>
            <a:fillRect/>
          </a:stretch>
        </p:blipFill>
        <p:spPr bwMode="auto">
          <a:xfrm>
            <a:off x="1835696" y="4077072"/>
            <a:ext cx="5514975" cy="1698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Clássico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Em </a:t>
            </a:r>
            <a:r>
              <a:rPr lang="pt-BR" sz="2000" b="1" dirty="0" smtClean="0"/>
              <a:t>planejamento clássico</a:t>
            </a:r>
            <a:r>
              <a:rPr lang="pt-BR" sz="2000" dirty="0" smtClean="0"/>
              <a:t>,</a:t>
            </a:r>
            <a:r>
              <a:rPr lang="pt-BR" sz="2000" b="1" dirty="0" smtClean="0"/>
              <a:t> </a:t>
            </a:r>
            <a:r>
              <a:rPr lang="pt-BR" sz="2000" dirty="0" smtClean="0"/>
              <a:t>o ambiente do problema precisa possuir as seguintes características:</a:t>
            </a:r>
          </a:p>
          <a:p>
            <a:endParaRPr lang="pt-BR" sz="2400" dirty="0" smtClean="0"/>
          </a:p>
          <a:p>
            <a:pPr lvl="1"/>
            <a:r>
              <a:rPr lang="pt-BR" sz="1800" dirty="0" smtClean="0"/>
              <a:t>Observável.</a:t>
            </a:r>
          </a:p>
          <a:p>
            <a:pPr lvl="1"/>
            <a:r>
              <a:rPr lang="pt-BR" sz="1800" dirty="0" smtClean="0"/>
              <a:t>Estático.</a:t>
            </a:r>
          </a:p>
          <a:p>
            <a:pPr lvl="1"/>
            <a:r>
              <a:rPr lang="pt-BR" sz="1800" dirty="0" smtClean="0"/>
              <a:t>Determinístico.</a:t>
            </a:r>
          </a:p>
          <a:p>
            <a:pPr lvl="1"/>
            <a:endParaRPr lang="pt-BR" sz="2000" dirty="0" smtClean="0"/>
          </a:p>
          <a:p>
            <a:r>
              <a:rPr lang="pt-BR" sz="2000" dirty="0" smtClean="0"/>
              <a:t>Supõe-se que as descrições das ações são sempre </a:t>
            </a:r>
            <a:r>
              <a:rPr lang="pt-BR" sz="2000" b="1" dirty="0" smtClean="0"/>
              <a:t>corretas e completas</a:t>
            </a:r>
            <a:r>
              <a:rPr lang="pt-BR" sz="2000" dirty="0" smtClean="0"/>
              <a:t>. Nestas circunstâncias, um agente poderia planejar e depois </a:t>
            </a:r>
            <a:r>
              <a:rPr lang="pt-BR" sz="2000" b="1" dirty="0" smtClean="0"/>
              <a:t>executar o plano de olhos fechados</a:t>
            </a:r>
            <a:r>
              <a:rPr lang="pt-BR" sz="20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Monitoramento da Execução com Replanejamento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pt-BR" sz="1600" b="1" dirty="0" smtClean="0"/>
              <a:t>Estado inicial:</a:t>
            </a:r>
            <a:r>
              <a:rPr lang="pt-BR" sz="1600" dirty="0" smtClean="0"/>
              <a:t> cadeira azul, mesa verde, lata de tinta azul e lata de tinta vermelha. A mesa e a cadeira deve ser pintadas da mesma cor.</a:t>
            </a:r>
          </a:p>
          <a:p>
            <a:pPr eaLnBrk="1" hangingPunct="1">
              <a:lnSpc>
                <a:spcPct val="90000"/>
              </a:lnSpc>
            </a:pPr>
            <a:endParaRPr lang="pt-BR" sz="1600" dirty="0" smtClean="0"/>
          </a:p>
          <a:p>
            <a:pPr eaLnBrk="1" hangingPunct="1">
              <a:lnSpc>
                <a:spcPct val="90000"/>
              </a:lnSpc>
            </a:pPr>
            <a:r>
              <a:rPr lang="pt-BR" sz="1600" b="1" dirty="0" smtClean="0"/>
              <a:t>Formalmente:</a:t>
            </a:r>
          </a:p>
          <a:p>
            <a:pPr eaLnBrk="1" hangingPunct="1">
              <a:lnSpc>
                <a:spcPct val="90000"/>
              </a:lnSpc>
            </a:pPr>
            <a:endParaRPr lang="pt-BR" sz="1600" b="1" dirty="0" smtClean="0"/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err="1" smtClean="0"/>
              <a:t>Init</a:t>
            </a:r>
            <a:r>
              <a:rPr lang="pt-BR" sz="1400" dirty="0" smtClean="0"/>
              <a:t> (</a:t>
            </a:r>
            <a:r>
              <a:rPr lang="pt-BR" sz="1400" dirty="0" err="1" smtClean="0"/>
              <a:t>Color</a:t>
            </a:r>
            <a:r>
              <a:rPr lang="pt-BR" sz="1400" dirty="0" smtClean="0"/>
              <a:t>(</a:t>
            </a:r>
            <a:r>
              <a:rPr lang="pt-BR" sz="1400" dirty="0" err="1" smtClean="0"/>
              <a:t>Chair</a:t>
            </a:r>
            <a:r>
              <a:rPr lang="pt-BR" sz="1400" dirty="0" smtClean="0"/>
              <a:t>,</a:t>
            </a:r>
            <a:r>
              <a:rPr lang="pt-BR" sz="1400" dirty="0" err="1" smtClean="0"/>
              <a:t>Blue</a:t>
            </a:r>
            <a:r>
              <a:rPr lang="pt-BR" sz="1400" dirty="0" smtClean="0"/>
              <a:t>) </a:t>
            </a:r>
            <a:r>
              <a:rPr lang="pt-BR" sz="1400" dirty="0" smtClean="0">
                <a:sym typeface="Symbol" pitchFamily="18" charset="2"/>
              </a:rPr>
              <a:t> 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Table</a:t>
            </a:r>
            <a:r>
              <a:rPr lang="pt-BR" sz="1400" dirty="0" smtClean="0">
                <a:sym typeface="Symbol" pitchFamily="18" charset="2"/>
              </a:rPr>
              <a:t>,Green)  </a:t>
            </a:r>
            <a:r>
              <a:rPr lang="pt-BR" sz="1400" dirty="0" err="1" smtClean="0">
                <a:sym typeface="Symbol" pitchFamily="18" charset="2"/>
              </a:rPr>
              <a:t>PaintCan</a:t>
            </a:r>
            <a:r>
              <a:rPr lang="pt-BR" sz="1400" dirty="0" smtClean="0">
                <a:sym typeface="Symbol" pitchFamily="18" charset="2"/>
              </a:rPr>
              <a:t>(BC),  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smtClean="0">
                <a:sym typeface="Symbol" pitchFamily="18" charset="2"/>
              </a:rPr>
              <a:t>       </a:t>
            </a:r>
            <a:r>
              <a:rPr lang="pt-BR" sz="1400" dirty="0" err="1" smtClean="0">
                <a:sym typeface="Symbol" pitchFamily="18" charset="2"/>
              </a:rPr>
              <a:t>ContainsColor</a:t>
            </a:r>
            <a:r>
              <a:rPr lang="pt-BR" sz="1400" dirty="0" smtClean="0">
                <a:sym typeface="Symbol" pitchFamily="18" charset="2"/>
              </a:rPr>
              <a:t>(BC,</a:t>
            </a:r>
            <a:r>
              <a:rPr lang="pt-BR" sz="1400" dirty="0" err="1" smtClean="0">
                <a:sym typeface="Symbol" pitchFamily="18" charset="2"/>
              </a:rPr>
              <a:t>Blue</a:t>
            </a:r>
            <a:r>
              <a:rPr lang="pt-BR" sz="1400" dirty="0" smtClean="0">
                <a:sym typeface="Symbol" pitchFamily="18" charset="2"/>
              </a:rPr>
              <a:t>), </a:t>
            </a:r>
            <a:r>
              <a:rPr lang="pt-BR" sz="1400" dirty="0" err="1" smtClean="0">
                <a:sym typeface="Symbol" pitchFamily="18" charset="2"/>
              </a:rPr>
              <a:t>PaintCan</a:t>
            </a:r>
            <a:r>
              <a:rPr lang="pt-BR" sz="1400" dirty="0" smtClean="0">
                <a:sym typeface="Symbol" pitchFamily="18" charset="2"/>
              </a:rPr>
              <a:t>(RC), </a:t>
            </a:r>
            <a:r>
              <a:rPr lang="pt-BR" sz="1400" dirty="0" err="1" smtClean="0">
                <a:sym typeface="Symbol" pitchFamily="18" charset="2"/>
              </a:rPr>
              <a:t>ContainsColor</a:t>
            </a:r>
            <a:r>
              <a:rPr lang="pt-BR" sz="1400" dirty="0" smtClean="0">
                <a:sym typeface="Symbol" pitchFamily="18" charset="2"/>
              </a:rPr>
              <a:t>(RC,</a:t>
            </a:r>
            <a:r>
              <a:rPr lang="pt-BR" sz="1400" dirty="0" err="1" smtClean="0">
                <a:sym typeface="Symbol" pitchFamily="18" charset="2"/>
              </a:rPr>
              <a:t>Red</a:t>
            </a:r>
            <a:r>
              <a:rPr lang="pt-BR" sz="1400" dirty="0" smtClean="0">
                <a:sym typeface="Symbol" pitchFamily="18" charset="2"/>
              </a:rPr>
              <a:t>))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err="1" smtClean="0">
                <a:sym typeface="Symbol" pitchFamily="18" charset="2"/>
              </a:rPr>
              <a:t>Goal</a:t>
            </a:r>
            <a:r>
              <a:rPr lang="pt-BR" sz="1400" dirty="0" smtClean="0">
                <a:sym typeface="Symbol" pitchFamily="18" charset="2"/>
              </a:rPr>
              <a:t> (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Chair</a:t>
            </a:r>
            <a:r>
              <a:rPr lang="pt-BR" sz="1400" dirty="0" smtClean="0">
                <a:sym typeface="Symbol" pitchFamily="18" charset="2"/>
              </a:rPr>
              <a:t>, x)</a:t>
            </a:r>
            <a:r>
              <a:rPr lang="pt-BR" sz="1400" dirty="0" smtClean="0"/>
              <a:t> </a:t>
            </a:r>
            <a:r>
              <a:rPr lang="pt-BR" sz="1400" dirty="0" smtClean="0">
                <a:sym typeface="Symbol" pitchFamily="18" charset="2"/>
              </a:rPr>
              <a:t> 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Table</a:t>
            </a:r>
            <a:r>
              <a:rPr lang="pt-BR" sz="1400" dirty="0" smtClean="0">
                <a:sym typeface="Symbol" pitchFamily="18" charset="2"/>
              </a:rPr>
              <a:t>, x))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err="1" smtClean="0">
                <a:sym typeface="Symbol" pitchFamily="18" charset="2"/>
              </a:rPr>
              <a:t>Action</a:t>
            </a:r>
            <a:r>
              <a:rPr lang="pt-BR" sz="1400" dirty="0" smtClean="0">
                <a:sym typeface="Symbol" pitchFamily="18" charset="2"/>
              </a:rPr>
              <a:t> (</a:t>
            </a:r>
            <a:r>
              <a:rPr lang="pt-BR" sz="1400" dirty="0" err="1" smtClean="0">
                <a:sym typeface="Symbol" pitchFamily="18" charset="2"/>
              </a:rPr>
              <a:t>Paint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object</a:t>
            </a:r>
            <a:r>
              <a:rPr lang="pt-BR" sz="1400" dirty="0" smtClean="0">
                <a:sym typeface="Symbol" pitchFamily="18" charset="2"/>
              </a:rPr>
              <a:t>,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),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smtClean="0">
                <a:sym typeface="Symbol" pitchFamily="18" charset="2"/>
              </a:rPr>
              <a:t>		    PRECOND: </a:t>
            </a:r>
            <a:r>
              <a:rPr lang="pt-BR" sz="1400" dirty="0" err="1" smtClean="0">
                <a:sym typeface="Symbol" pitchFamily="18" charset="2"/>
              </a:rPr>
              <a:t>HavePaint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)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smtClean="0">
                <a:sym typeface="Symbol" pitchFamily="18" charset="2"/>
              </a:rPr>
              <a:t>           EFFECT: 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object</a:t>
            </a:r>
            <a:r>
              <a:rPr lang="pt-BR" sz="1400" dirty="0" smtClean="0">
                <a:sym typeface="Symbol" pitchFamily="18" charset="2"/>
              </a:rPr>
              <a:t>,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))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err="1" smtClean="0">
                <a:sym typeface="Symbol" pitchFamily="18" charset="2"/>
              </a:rPr>
              <a:t>Action</a:t>
            </a:r>
            <a:r>
              <a:rPr lang="pt-BR" sz="1400" dirty="0" smtClean="0">
                <a:sym typeface="Symbol" pitchFamily="18" charset="2"/>
              </a:rPr>
              <a:t> (Open(</a:t>
            </a:r>
            <a:r>
              <a:rPr lang="pt-BR" sz="1400" dirty="0" err="1" smtClean="0">
                <a:sym typeface="Symbol" pitchFamily="18" charset="2"/>
              </a:rPr>
              <a:t>can</a:t>
            </a:r>
            <a:r>
              <a:rPr lang="pt-BR" sz="1400" dirty="0" smtClean="0">
                <a:sym typeface="Symbol" pitchFamily="18" charset="2"/>
              </a:rPr>
              <a:t>),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smtClean="0">
                <a:sym typeface="Symbol" pitchFamily="18" charset="2"/>
              </a:rPr>
              <a:t>           PRECOND: </a:t>
            </a:r>
            <a:r>
              <a:rPr lang="pt-BR" sz="1400" dirty="0" err="1" smtClean="0">
                <a:sym typeface="Symbol" pitchFamily="18" charset="2"/>
              </a:rPr>
              <a:t>PaintCan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can</a:t>
            </a:r>
            <a:r>
              <a:rPr lang="pt-BR" sz="1400" dirty="0" smtClean="0">
                <a:sym typeface="Symbol" pitchFamily="18" charset="2"/>
              </a:rPr>
              <a:t>)  </a:t>
            </a:r>
            <a:r>
              <a:rPr lang="pt-BR" sz="1400" dirty="0" err="1" smtClean="0">
                <a:sym typeface="Symbol" pitchFamily="18" charset="2"/>
              </a:rPr>
              <a:t>ContainsColor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can</a:t>
            </a:r>
            <a:r>
              <a:rPr lang="pt-BR" sz="1400" dirty="0" smtClean="0">
                <a:sym typeface="Symbol" pitchFamily="18" charset="2"/>
              </a:rPr>
              <a:t>,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) 	 </a:t>
            </a:r>
          </a:p>
          <a:p>
            <a:pPr lvl="1" eaLnBrk="1" hangingPunct="1">
              <a:lnSpc>
                <a:spcPct val="90000"/>
              </a:lnSpc>
              <a:buNone/>
            </a:pPr>
            <a:r>
              <a:rPr lang="pt-BR" sz="1400" dirty="0" smtClean="0">
                <a:sym typeface="Symbol" pitchFamily="18" charset="2"/>
              </a:rPr>
              <a:t>           EFFECT: </a:t>
            </a:r>
            <a:r>
              <a:rPr lang="pt-BR" sz="1400" dirty="0" err="1" smtClean="0">
                <a:sym typeface="Symbol" pitchFamily="18" charset="2"/>
              </a:rPr>
              <a:t>HavePaint</a:t>
            </a:r>
            <a:r>
              <a:rPr lang="pt-BR" sz="1400" dirty="0" smtClean="0">
                <a:sym typeface="Symbol" pitchFamily="18" charset="2"/>
              </a:rPr>
              <a:t>(</a:t>
            </a:r>
            <a:r>
              <a:rPr lang="pt-BR" sz="1400" dirty="0" err="1" smtClean="0">
                <a:sym typeface="Symbol" pitchFamily="18" charset="2"/>
              </a:rPr>
              <a:t>color</a:t>
            </a:r>
            <a:r>
              <a:rPr lang="pt-BR" sz="1400" dirty="0" smtClean="0">
                <a:sym typeface="Symbol" pitchFamily="18" charset="2"/>
              </a:rPr>
              <a:t>))</a:t>
            </a:r>
          </a:p>
          <a:p>
            <a:pPr eaLnBrk="1" hangingPunct="1">
              <a:lnSpc>
                <a:spcPct val="90000"/>
              </a:lnSpc>
            </a:pPr>
            <a:endParaRPr lang="pt-BR" sz="1600" dirty="0" smtClean="0">
              <a:sym typeface="Symbol" pitchFamily="18" charset="2"/>
            </a:endParaRPr>
          </a:p>
          <a:p>
            <a:pPr eaLnBrk="1" hangingPunct="1">
              <a:lnSpc>
                <a:spcPct val="90000"/>
              </a:lnSpc>
            </a:pPr>
            <a:r>
              <a:rPr lang="pt-BR" sz="1600" b="1" dirty="0" smtClean="0">
                <a:sym typeface="Symbol" pitchFamily="18" charset="2"/>
              </a:rPr>
              <a:t>Plano: </a:t>
            </a:r>
            <a:r>
              <a:rPr lang="pt-BR" sz="1600" dirty="0" smtClean="0">
                <a:sym typeface="Symbol" pitchFamily="18" charset="2"/>
              </a:rPr>
              <a:t>[Start; Open(BC); </a:t>
            </a:r>
            <a:r>
              <a:rPr lang="pt-BR" sz="1600" dirty="0" err="1" smtClean="0">
                <a:sym typeface="Symbol" pitchFamily="18" charset="2"/>
              </a:rPr>
              <a:t>Paint</a:t>
            </a:r>
            <a:r>
              <a:rPr lang="pt-BR" sz="1600" dirty="0" smtClean="0">
                <a:sym typeface="Symbol" pitchFamily="18" charset="2"/>
              </a:rPr>
              <a:t>(</a:t>
            </a:r>
            <a:r>
              <a:rPr lang="pt-BR" sz="1600" dirty="0" err="1" smtClean="0">
                <a:sym typeface="Symbol" pitchFamily="18" charset="2"/>
              </a:rPr>
              <a:t>Table</a:t>
            </a:r>
            <a:r>
              <a:rPr lang="pt-BR" sz="1600" dirty="0" smtClean="0">
                <a:sym typeface="Symbol" pitchFamily="18" charset="2"/>
              </a:rPr>
              <a:t>,</a:t>
            </a:r>
            <a:r>
              <a:rPr lang="pt-BR" sz="1600" dirty="0" err="1" smtClean="0">
                <a:sym typeface="Symbol" pitchFamily="18" charset="2"/>
              </a:rPr>
              <a:t>Blue</a:t>
            </a:r>
            <a:r>
              <a:rPr lang="pt-BR" sz="1600" dirty="0" smtClean="0">
                <a:sym typeface="Symbol" pitchFamily="18" charset="2"/>
              </a:rPr>
              <a:t>); </a:t>
            </a:r>
            <a:r>
              <a:rPr lang="pt-BR" sz="1600" dirty="0" err="1" smtClean="0">
                <a:sym typeface="Symbol" pitchFamily="18" charset="2"/>
              </a:rPr>
              <a:t>Finish</a:t>
            </a:r>
            <a:r>
              <a:rPr lang="pt-BR" sz="1600" dirty="0" smtClean="0">
                <a:sym typeface="Symbol" pitchFamily="18" charset="2"/>
              </a:rPr>
              <a:t>]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Monitoramento da Execução com Replanejamento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800" b="1" dirty="0" smtClean="0"/>
              <a:t>Agente executaria:</a:t>
            </a:r>
            <a:r>
              <a:rPr lang="pt-BR" sz="1800" dirty="0" smtClean="0"/>
              <a:t> Start; Open(BC); </a:t>
            </a:r>
            <a:r>
              <a:rPr lang="pt-BR" sz="1800" dirty="0" err="1" smtClean="0"/>
              <a:t>Paint</a:t>
            </a:r>
            <a:r>
              <a:rPr lang="pt-BR" sz="1800" dirty="0" smtClean="0"/>
              <a:t>(</a:t>
            </a:r>
            <a:r>
              <a:rPr lang="pt-BR" sz="1800" dirty="0" err="1" smtClean="0"/>
              <a:t>Table</a:t>
            </a:r>
            <a:r>
              <a:rPr lang="pt-BR" sz="1800" dirty="0" smtClean="0"/>
              <a:t>,</a:t>
            </a:r>
            <a:r>
              <a:rPr lang="pt-BR" sz="1800" dirty="0" err="1" smtClean="0"/>
              <a:t>Blue</a:t>
            </a:r>
            <a:r>
              <a:rPr lang="pt-BR" sz="1800" dirty="0" smtClean="0"/>
              <a:t>)</a:t>
            </a:r>
          </a:p>
          <a:p>
            <a:endParaRPr lang="pt-BR" sz="1800" dirty="0" smtClean="0"/>
          </a:p>
          <a:p>
            <a:r>
              <a:rPr lang="pt-BR" sz="1800" dirty="0" smtClean="0"/>
              <a:t>Mas, antes de executar </a:t>
            </a:r>
            <a:r>
              <a:rPr lang="pt-BR" sz="1800" dirty="0" err="1" smtClean="0"/>
              <a:t>Finish</a:t>
            </a:r>
            <a:r>
              <a:rPr lang="pt-BR" sz="1800" dirty="0" smtClean="0"/>
              <a:t>, ele acaba verificando que esqueceu uma </a:t>
            </a:r>
            <a:r>
              <a:rPr lang="pt-BR" sz="1800" b="1" dirty="0" smtClean="0"/>
              <a:t>mancha verde na mesa</a:t>
            </a:r>
            <a:r>
              <a:rPr lang="pt-BR" sz="1800" dirty="0" smtClean="0"/>
              <a:t>...</a:t>
            </a:r>
          </a:p>
          <a:p>
            <a:endParaRPr lang="pt-BR" sz="1800" dirty="0" smtClean="0"/>
          </a:p>
          <a:p>
            <a:r>
              <a:rPr lang="pt-BR" sz="1800" dirty="0" smtClean="0"/>
              <a:t>Neste caso, a função </a:t>
            </a:r>
            <a:r>
              <a:rPr lang="pt-BR" sz="1800" dirty="0" err="1" smtClean="0"/>
              <a:t>Repair</a:t>
            </a:r>
            <a:r>
              <a:rPr lang="pt-BR" sz="1800" dirty="0" smtClean="0"/>
              <a:t> </a:t>
            </a:r>
            <a:r>
              <a:rPr lang="pt-BR" sz="1800" b="1" dirty="0" smtClean="0"/>
              <a:t>retornaria diretamente para o plano inteiro </a:t>
            </a:r>
            <a:r>
              <a:rPr lang="pt-BR" sz="1800" dirty="0" smtClean="0"/>
              <a:t>(inicial) em </a:t>
            </a:r>
            <a:r>
              <a:rPr lang="pt-BR" sz="1800" dirty="0" err="1" smtClean="0"/>
              <a:t>Paint</a:t>
            </a:r>
            <a:r>
              <a:rPr lang="pt-BR" sz="1800" dirty="0" smtClean="0"/>
              <a:t>(</a:t>
            </a:r>
            <a:r>
              <a:rPr lang="pt-BR" sz="1800" dirty="0" err="1" smtClean="0"/>
              <a:t>Table</a:t>
            </a:r>
            <a:r>
              <a:rPr lang="pt-BR" sz="1800" dirty="0" smtClean="0"/>
              <a:t>,</a:t>
            </a:r>
            <a:r>
              <a:rPr lang="pt-BR" sz="1800" dirty="0" err="1" smtClean="0"/>
              <a:t>Blue</a:t>
            </a:r>
            <a:r>
              <a:rPr lang="pt-BR" sz="1800" dirty="0" smtClean="0"/>
              <a:t>).</a:t>
            </a:r>
          </a:p>
          <a:p>
            <a:endParaRPr lang="pt-BR" sz="1800" dirty="0" smtClean="0"/>
          </a:p>
          <a:p>
            <a:r>
              <a:rPr lang="pt-BR" sz="1800" dirty="0" smtClean="0"/>
              <a:t>Funciona naturalmente como um laço que verificaria se a ação foi executada com sucesso, contrário faria novamente a ação.</a:t>
            </a:r>
          </a:p>
          <a:p>
            <a:endParaRPr lang="pt-BR" sz="1800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Monitoramento da Execução com Replanejamento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Algumas vezes, apenas o </a:t>
            </a:r>
            <a:r>
              <a:rPr lang="pt-BR" sz="2400" b="1" dirty="0" smtClean="0"/>
              <a:t>monitoramento de ação</a:t>
            </a:r>
            <a:r>
              <a:rPr lang="pt-BR" sz="2400" dirty="0" smtClean="0"/>
              <a:t> não é o bastante:</a:t>
            </a:r>
          </a:p>
          <a:p>
            <a:endParaRPr lang="pt-BR" sz="2400" dirty="0" smtClean="0"/>
          </a:p>
          <a:p>
            <a:pPr lvl="1"/>
            <a:r>
              <a:rPr lang="pt-BR" sz="1800" b="1" dirty="0" smtClean="0"/>
              <a:t>Somente detecta a falha tarde demais</a:t>
            </a:r>
            <a:r>
              <a:rPr lang="pt-BR" sz="1800" dirty="0" smtClean="0"/>
              <a:t>. Verifica, a cada passo, somente se o próximo passo é executável.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b="1" dirty="0" smtClean="0"/>
              <a:t>Exemplo:</a:t>
            </a:r>
            <a:r>
              <a:rPr lang="pt-BR" sz="1800" dirty="0" smtClean="0"/>
              <a:t> decidir pintar tudo de vermelho e depois de pintar a cadeira, descobrir que não tem tinta suficiente para a mesa. 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dirty="0" smtClean="0"/>
              <a:t>Em alguns problemas é necessário, em qualquer estado, </a:t>
            </a:r>
            <a:r>
              <a:rPr lang="pt-BR" sz="1800" b="1" dirty="0" smtClean="0"/>
              <a:t>detectar falhas que inviabilizam o resto do plano</a:t>
            </a:r>
            <a:r>
              <a:rPr lang="pt-BR" sz="1800" dirty="0" smtClean="0"/>
              <a:t>.</a:t>
            </a:r>
          </a:p>
          <a:p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Monitoramento da Execução com Replanejamento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Monitorando plano: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Verifica, a cada passo, as pré-condições para o sucesso do </a:t>
            </a:r>
            <a:r>
              <a:rPr lang="pt-BR" sz="2000" b="1" dirty="0" smtClean="0"/>
              <a:t>plano inteiro</a:t>
            </a:r>
            <a:r>
              <a:rPr lang="pt-BR" sz="2000" dirty="0" smtClean="0"/>
              <a:t>.</a:t>
            </a:r>
          </a:p>
          <a:p>
            <a:pPr lvl="1"/>
            <a:endParaRPr lang="pt-BR" sz="1100" dirty="0" smtClean="0"/>
          </a:p>
          <a:p>
            <a:pPr lvl="1"/>
            <a:r>
              <a:rPr lang="pt-BR" sz="2000" dirty="0" smtClean="0"/>
              <a:t>Problemático em ambientes parcialmente acessíveis. </a:t>
            </a:r>
          </a:p>
          <a:p>
            <a:pPr lvl="1"/>
            <a:endParaRPr lang="pt-BR" sz="1200" dirty="0" smtClean="0"/>
          </a:p>
          <a:p>
            <a:pPr lvl="1"/>
            <a:r>
              <a:rPr lang="pt-BR" sz="2000" dirty="0" smtClean="0"/>
              <a:t>Pode-se perder mais tempo verificando todas as condições do futuro plano do que agindo.</a:t>
            </a:r>
          </a:p>
          <a:p>
            <a:pPr lvl="1"/>
            <a:endParaRPr lang="pt-BR" sz="1050" dirty="0" smtClean="0"/>
          </a:p>
          <a:p>
            <a:pPr lvl="1"/>
            <a:r>
              <a:rPr lang="pt-BR" sz="2000" b="1" dirty="0" smtClean="0"/>
              <a:t>Deve ser sempre mantido o monitoramento das ações.</a:t>
            </a:r>
          </a:p>
          <a:p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Diferenças:</a:t>
            </a:r>
          </a:p>
          <a:p>
            <a:pPr lvl="1"/>
            <a:r>
              <a:rPr lang="pt-BR" sz="1800" dirty="0" smtClean="0"/>
              <a:t>Cria planos </a:t>
            </a:r>
            <a:r>
              <a:rPr lang="pt-BR" sz="1800" dirty="0" err="1" smtClean="0"/>
              <a:t>incrementalmente</a:t>
            </a:r>
            <a:r>
              <a:rPr lang="pt-BR" sz="1800" dirty="0" smtClean="0"/>
              <a:t> (dentro de limites de tempo)</a:t>
            </a:r>
          </a:p>
          <a:p>
            <a:pPr lvl="1"/>
            <a:r>
              <a:rPr lang="pt-BR" sz="1800" dirty="0" smtClean="0"/>
              <a:t>Pode começar a executar um plano mesmo que ele ainda esteja incompleto.</a:t>
            </a:r>
          </a:p>
          <a:p>
            <a:pPr lvl="1"/>
            <a:r>
              <a:rPr lang="pt-BR" sz="1800" dirty="0" smtClean="0"/>
              <a:t>Continua planejando durante a execução do plano.</a:t>
            </a:r>
          </a:p>
          <a:p>
            <a:pPr lvl="1"/>
            <a:r>
              <a:rPr lang="pt-BR" sz="1800" dirty="0" smtClean="0"/>
              <a:t>Pode mudar de objetivo durante a execução do plano. </a:t>
            </a:r>
          </a:p>
          <a:p>
            <a:pPr lvl="1"/>
            <a:endParaRPr lang="pt-BR" sz="1800" dirty="0" smtClean="0"/>
          </a:p>
          <a:p>
            <a:r>
              <a:rPr lang="pt-BR" sz="2000" b="1" dirty="0" smtClean="0"/>
              <a:t>É capaz de intercalar continuamente entre:</a:t>
            </a:r>
          </a:p>
          <a:p>
            <a:pPr lvl="1"/>
            <a:r>
              <a:rPr lang="pt-BR" sz="1800" dirty="0" smtClean="0"/>
              <a:t>Execução de passos (de percepção e efetivação).</a:t>
            </a:r>
          </a:p>
          <a:p>
            <a:pPr lvl="1"/>
            <a:r>
              <a:rPr lang="pt-BR" sz="1800" dirty="0" smtClean="0"/>
              <a:t>Monitoramento.</a:t>
            </a:r>
          </a:p>
          <a:p>
            <a:pPr lvl="1"/>
            <a:r>
              <a:rPr lang="pt-BR" sz="1800" dirty="0" err="1" smtClean="0"/>
              <a:t>Replanejamento</a:t>
            </a:r>
            <a:r>
              <a:rPr lang="pt-BR" sz="1800" dirty="0" smtClean="0"/>
              <a:t>.</a:t>
            </a:r>
            <a:endParaRPr lang="pt-BR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Exemplo dos blocos:</a:t>
            </a:r>
          </a:p>
          <a:p>
            <a:pPr lvl="1" eaLnBrk="1" hangingPunct="1"/>
            <a:r>
              <a:rPr lang="pt-BR" sz="1600" dirty="0" smtClean="0"/>
              <a:t>Plano de ordem parcial condicional.</a:t>
            </a:r>
          </a:p>
          <a:p>
            <a:pPr lvl="1" eaLnBrk="1" hangingPunct="1"/>
            <a:r>
              <a:rPr lang="pt-BR" sz="1600" dirty="0" smtClean="0"/>
              <a:t>Mundo observável (mas funcionaria igual em um mundo não observável)</a:t>
            </a:r>
          </a:p>
          <a:p>
            <a:pPr lvl="1" eaLnBrk="1" hangingPunct="1"/>
            <a:endParaRPr lang="pt-BR" sz="800" dirty="0" smtClean="0"/>
          </a:p>
          <a:p>
            <a:pPr lvl="1" eaLnBrk="1" hangingPunct="1">
              <a:buNone/>
            </a:pPr>
            <a:r>
              <a:rPr lang="pt-BR" sz="2000" dirty="0" smtClean="0"/>
              <a:t>	</a:t>
            </a:r>
            <a:r>
              <a:rPr lang="pt-BR" sz="1500" dirty="0" err="1" smtClean="0"/>
              <a:t>Action</a:t>
            </a:r>
            <a:r>
              <a:rPr lang="pt-BR" sz="1500" dirty="0" smtClean="0"/>
              <a:t>(Mover (x, y), </a:t>
            </a:r>
          </a:p>
          <a:p>
            <a:pPr lvl="1" eaLnBrk="1" hangingPunct="1">
              <a:buNone/>
            </a:pPr>
            <a:r>
              <a:rPr lang="pt-BR" sz="1500" dirty="0" smtClean="0"/>
              <a:t>   		 PRECOND: Limpo(x) </a:t>
            </a:r>
            <a:r>
              <a:rPr lang="pt-BR" sz="1500" dirty="0" smtClean="0">
                <a:sym typeface="Symbol" pitchFamily="18" charset="2"/>
              </a:rPr>
              <a:t> </a:t>
            </a:r>
            <a:r>
              <a:rPr lang="pt-BR" sz="1500" dirty="0" smtClean="0"/>
              <a:t>Limpo(y) </a:t>
            </a:r>
            <a:r>
              <a:rPr lang="pt-BR" sz="1500" dirty="0" smtClean="0">
                <a:sym typeface="Symbol" pitchFamily="18" charset="2"/>
              </a:rPr>
              <a:t> </a:t>
            </a:r>
            <a:r>
              <a:rPr lang="pt-BR" sz="1500" dirty="0" err="1" smtClean="0"/>
              <a:t>EmCima</a:t>
            </a:r>
            <a:r>
              <a:rPr lang="pt-BR" sz="1500" dirty="0" smtClean="0"/>
              <a:t>(x,z)</a:t>
            </a:r>
          </a:p>
          <a:p>
            <a:pPr lvl="1" eaLnBrk="1" hangingPunct="1">
              <a:buNone/>
            </a:pPr>
            <a:r>
              <a:rPr lang="pt-BR" sz="1500" dirty="0" smtClean="0"/>
              <a:t>        EFFECT: </a:t>
            </a:r>
            <a:r>
              <a:rPr lang="pt-BR" sz="1500" dirty="0" err="1" smtClean="0"/>
              <a:t>EmCima</a:t>
            </a:r>
            <a:r>
              <a:rPr lang="pt-BR" sz="1500" dirty="0" smtClean="0"/>
              <a:t> (x,y) </a:t>
            </a:r>
            <a:r>
              <a:rPr lang="pt-BR" sz="1500" dirty="0" smtClean="0">
                <a:sym typeface="Symbol" pitchFamily="18" charset="2"/>
              </a:rPr>
              <a:t> </a:t>
            </a:r>
            <a:r>
              <a:rPr lang="pt-BR" sz="1500" dirty="0" smtClean="0"/>
              <a:t>Limpo(z) </a:t>
            </a:r>
            <a:r>
              <a:rPr lang="pt-BR" sz="1500" dirty="0" smtClean="0">
                <a:sym typeface="Symbol" pitchFamily="18" charset="2"/>
              </a:rPr>
              <a:t> </a:t>
            </a:r>
            <a:r>
              <a:rPr lang="pt-BR" sz="1500" dirty="0" err="1" smtClean="0"/>
              <a:t>EmCima</a:t>
            </a:r>
            <a:r>
              <a:rPr lang="pt-BR" sz="1500" dirty="0" smtClean="0"/>
              <a:t>(x,z) </a:t>
            </a:r>
            <a:r>
              <a:rPr lang="pt-BR" sz="1500" dirty="0" smtClean="0">
                <a:sym typeface="Symbol" pitchFamily="18" charset="2"/>
              </a:rPr>
              <a:t> </a:t>
            </a:r>
            <a:r>
              <a:rPr lang="pt-BR" sz="1500" dirty="0" smtClean="0"/>
              <a:t>Limpo(y)).</a:t>
            </a:r>
          </a:p>
          <a:p>
            <a:pPr lvl="1"/>
            <a:endParaRPr lang="pt-BR" sz="1800" b="1" dirty="0"/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050876" y="4951189"/>
            <a:ext cx="2513012" cy="854075"/>
            <a:chOff x="625" y="1478"/>
            <a:chExt cx="1583" cy="538"/>
          </a:xfrm>
        </p:grpSpPr>
        <p:sp>
          <p:nvSpPr>
            <p:cNvPr id="5" name="Line 5"/>
            <p:cNvSpPr>
              <a:spLocks noChangeShapeType="1"/>
            </p:cNvSpPr>
            <p:nvPr/>
          </p:nvSpPr>
          <p:spPr bwMode="auto">
            <a:xfrm>
              <a:off x="625" y="2016"/>
              <a:ext cx="158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709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1093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477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1861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11" name="Rectangle 11"/>
            <p:cNvSpPr>
              <a:spLocks noChangeArrowheads="1"/>
            </p:cNvSpPr>
            <p:nvPr/>
          </p:nvSpPr>
          <p:spPr bwMode="auto">
            <a:xfrm>
              <a:off x="72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10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3" name="Rectangle 13"/>
            <p:cNvSpPr>
              <a:spLocks noChangeArrowheads="1"/>
            </p:cNvSpPr>
            <p:nvPr/>
          </p:nvSpPr>
          <p:spPr bwMode="auto">
            <a:xfrm>
              <a:off x="1108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876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187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6" name="Rectangle 16"/>
            <p:cNvSpPr>
              <a:spLocks noChangeArrowheads="1"/>
            </p:cNvSpPr>
            <p:nvPr/>
          </p:nvSpPr>
          <p:spPr bwMode="auto">
            <a:xfrm>
              <a:off x="1492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7" name="Rectangle 17"/>
            <p:cNvSpPr>
              <a:spLocks noChangeArrowheads="1"/>
            </p:cNvSpPr>
            <p:nvPr/>
          </p:nvSpPr>
          <p:spPr bwMode="auto">
            <a:xfrm>
              <a:off x="1492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5436096" y="4166765"/>
            <a:ext cx="2665412" cy="1616075"/>
            <a:chOff x="3649" y="998"/>
            <a:chExt cx="1679" cy="1018"/>
          </a:xfrm>
        </p:grpSpPr>
        <p:sp>
          <p:nvSpPr>
            <p:cNvPr id="19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1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22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23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24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5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6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7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8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9" name="Rectangle 29"/>
            <p:cNvSpPr>
              <a:spLocks noChangeArrowheads="1"/>
            </p:cNvSpPr>
            <p:nvPr/>
          </p:nvSpPr>
          <p:spPr bwMode="auto">
            <a:xfrm>
              <a:off x="4165" y="99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30" name="Rectangle 30"/>
            <p:cNvSpPr>
              <a:spLocks noChangeArrowheads="1"/>
            </p:cNvSpPr>
            <p:nvPr/>
          </p:nvSpPr>
          <p:spPr bwMode="auto">
            <a:xfrm>
              <a:off x="4180" y="101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1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2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1320252" y="4365104"/>
            <a:ext cx="17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Estado Inicial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55120" y="4365104"/>
            <a:ext cx="1157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bg2"/>
                </a:solidFill>
                <a:latin typeface="+mn-lt"/>
              </a:rPr>
              <a:t>Objetivo</a:t>
            </a:r>
            <a:endParaRPr lang="pt-BR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grpSp>
        <p:nvGrpSpPr>
          <p:cNvPr id="27" name="Group 26"/>
          <p:cNvGrpSpPr/>
          <p:nvPr/>
        </p:nvGrpSpPr>
        <p:grpSpPr>
          <a:xfrm>
            <a:off x="971600" y="3409774"/>
            <a:ext cx="7272808" cy="2467498"/>
            <a:chOff x="1349499" y="3263206"/>
            <a:chExt cx="7272808" cy="246749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67320" y="4343326"/>
              <a:ext cx="66684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Início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987685" y="3551238"/>
              <a:ext cx="125835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Mover (C,D)</a:t>
              </a: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4877891" y="5279430"/>
              <a:ext cx="1258357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Mover (D,B)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104537" y="4348930"/>
              <a:ext cx="51777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Fim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5603" y="3623246"/>
              <a:ext cx="1368152" cy="181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NaMesa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(B,E)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(D,G)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(B)</a:t>
              </a: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869779" y="4991398"/>
              <a:ext cx="1292020" cy="73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(D,G)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(B)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13795" y="3263206"/>
              <a:ext cx="1251946" cy="73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845449" y="4251512"/>
              <a:ext cx="128240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(C,D)</a:t>
              </a:r>
            </a:p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(D,B)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49499" y="4343326"/>
              <a:ext cx="825500" cy="3683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139017" y="4381829"/>
              <a:ext cx="432048" cy="2768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965139" y="3573463"/>
              <a:ext cx="1224136" cy="33781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939265" y="5301655"/>
              <a:ext cx="1152128" cy="31040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3437730" y="3407222"/>
              <a:ext cx="648073" cy="792088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V="1">
              <a:off x="3149699" y="3623246"/>
              <a:ext cx="936104" cy="122413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149698" y="3839270"/>
              <a:ext cx="936105" cy="129614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1" name="Line 32"/>
            <p:cNvSpPr>
              <a:spLocks noChangeShapeType="1"/>
            </p:cNvSpPr>
            <p:nvPr/>
          </p:nvSpPr>
          <p:spPr bwMode="auto">
            <a:xfrm>
              <a:off x="3509737" y="4415334"/>
              <a:ext cx="432050" cy="792088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3149699" y="5135414"/>
              <a:ext cx="792088" cy="21602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3" name="Line 34"/>
            <p:cNvSpPr>
              <a:spLocks noChangeShapeType="1"/>
            </p:cNvSpPr>
            <p:nvPr/>
          </p:nvSpPr>
          <p:spPr bwMode="auto">
            <a:xfrm>
              <a:off x="3149699" y="5279430"/>
              <a:ext cx="792088" cy="28803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V="1">
              <a:off x="5165923" y="3911278"/>
              <a:ext cx="0" cy="1368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6246043" y="3767262"/>
              <a:ext cx="648072" cy="64807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6174035" y="4631358"/>
              <a:ext cx="792088" cy="86409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28" name="Group 4"/>
          <p:cNvGrpSpPr>
            <a:grpSpLocks/>
          </p:cNvGrpSpPr>
          <p:nvPr/>
        </p:nvGrpSpPr>
        <p:grpSpPr bwMode="auto">
          <a:xfrm>
            <a:off x="694604" y="2420888"/>
            <a:ext cx="2513012" cy="854075"/>
            <a:chOff x="625" y="1478"/>
            <a:chExt cx="1583" cy="538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625" y="2016"/>
              <a:ext cx="158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709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093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477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861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2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10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108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876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87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1492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492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41" name="Group 18"/>
          <p:cNvGrpSpPr>
            <a:grpSpLocks/>
          </p:cNvGrpSpPr>
          <p:nvPr/>
        </p:nvGrpSpPr>
        <p:grpSpPr bwMode="auto">
          <a:xfrm>
            <a:off x="5868144" y="1596901"/>
            <a:ext cx="2665412" cy="1616075"/>
            <a:chOff x="3649" y="998"/>
            <a:chExt cx="1679" cy="1018"/>
          </a:xfrm>
        </p:grpSpPr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4165" y="99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4180" y="101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728192" y="1599183"/>
            <a:ext cx="4932040" cy="461665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2"/>
                </a:solidFill>
                <a:latin typeface="+mn-lt"/>
              </a:rPr>
              <a:t>Supondo que nada acontece enquanto se planeja, o plano é rapidamente encontrado com planejamento de ordem parcial</a:t>
            </a:r>
            <a:endParaRPr lang="pt-BR" sz="1200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grpSp>
        <p:nvGrpSpPr>
          <p:cNvPr id="3" name="Group 26"/>
          <p:cNvGrpSpPr/>
          <p:nvPr/>
        </p:nvGrpSpPr>
        <p:grpSpPr>
          <a:xfrm>
            <a:off x="971600" y="3409774"/>
            <a:ext cx="7272808" cy="2467498"/>
            <a:chOff x="1349499" y="3263206"/>
            <a:chExt cx="7272808" cy="246749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67320" y="4343326"/>
              <a:ext cx="66684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Início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987685" y="3551238"/>
              <a:ext cx="125835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Mover (C,D)</a:t>
              </a: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4877891" y="5279430"/>
              <a:ext cx="1258357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Mover (D,B)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104537" y="4348930"/>
              <a:ext cx="51777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Fim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5603" y="3623246"/>
              <a:ext cx="1368152" cy="181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NaMesa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(B,E)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rgbClr val="FF0000"/>
                  </a:solidFill>
                  <a:latin typeface="Times New Roman" pitchFamily="18" charset="0"/>
                </a:rPr>
                <a:t>D,B)</a:t>
              </a:r>
              <a:endParaRPr lang="pt-BR" sz="1400" b="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rgbClr val="FF0000"/>
                  </a:solidFill>
                  <a:latin typeface="Times New Roman" pitchFamily="18" charset="0"/>
                </a:rPr>
                <a:t>(G)</a:t>
              </a:r>
              <a:endParaRPr lang="pt-BR" sz="1400" b="0" dirty="0">
                <a:solidFill>
                  <a:srgbClr val="FF0000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869779" y="4991398"/>
              <a:ext cx="1292020" cy="73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chemeClr val="bg2"/>
                  </a:solidFill>
                  <a:latin typeface="Times New Roman" pitchFamily="18" charset="0"/>
                </a:rPr>
                <a:t>D, y)</a:t>
              </a:r>
              <a:endParaRPr lang="pt-BR" sz="1400" b="0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(B)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13795" y="3263206"/>
              <a:ext cx="1251946" cy="73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845449" y="4251512"/>
              <a:ext cx="128240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(C,D)</a:t>
              </a:r>
            </a:p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(D,B)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49499" y="4343326"/>
              <a:ext cx="825500" cy="3683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139017" y="4381829"/>
              <a:ext cx="432048" cy="2768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965139" y="3573463"/>
              <a:ext cx="1224136" cy="33781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939265" y="5301655"/>
              <a:ext cx="1152128" cy="31040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3437730" y="3407222"/>
              <a:ext cx="648073" cy="792088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V="1">
              <a:off x="3149699" y="3623246"/>
              <a:ext cx="936104" cy="122413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149698" y="3839270"/>
              <a:ext cx="936105" cy="129614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3149699" y="5135414"/>
              <a:ext cx="792088" cy="21602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V="1">
              <a:off x="5165923" y="3911278"/>
              <a:ext cx="0" cy="1368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6246043" y="3767262"/>
              <a:ext cx="648072" cy="64807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6174035" y="4631358"/>
              <a:ext cx="792088" cy="86409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94604" y="2420888"/>
            <a:ext cx="2513012" cy="854075"/>
            <a:chOff x="625" y="1478"/>
            <a:chExt cx="1583" cy="538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625" y="2016"/>
              <a:ext cx="158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709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093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477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861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2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10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108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876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87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1492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492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868144" y="1950917"/>
            <a:ext cx="2665412" cy="1262066"/>
            <a:chOff x="3649" y="1221"/>
            <a:chExt cx="1679" cy="795"/>
          </a:xfrm>
        </p:grpSpPr>
        <p:sp>
          <p:nvSpPr>
            <p:cNvPr id="42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3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44" name="Rectangle 22"/>
            <p:cNvSpPr>
              <a:spLocks noChangeArrowheads="1"/>
            </p:cNvSpPr>
            <p:nvPr/>
          </p:nvSpPr>
          <p:spPr bwMode="auto">
            <a:xfrm>
              <a:off x="4165" y="1221"/>
              <a:ext cx="24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45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46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7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8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9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0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1" name="Rectangle 29"/>
            <p:cNvSpPr>
              <a:spLocks noChangeArrowheads="1"/>
            </p:cNvSpPr>
            <p:nvPr/>
          </p:nvSpPr>
          <p:spPr bwMode="auto">
            <a:xfrm>
              <a:off x="4561" y="1465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2" name="Rectangle 30"/>
            <p:cNvSpPr>
              <a:spLocks noChangeArrowheads="1"/>
            </p:cNvSpPr>
            <p:nvPr/>
          </p:nvSpPr>
          <p:spPr bwMode="auto">
            <a:xfrm>
              <a:off x="4566" y="1496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3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4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043608" y="1599183"/>
            <a:ext cx="5616624" cy="276999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2"/>
                </a:solidFill>
                <a:latin typeface="+mn-lt"/>
              </a:rPr>
              <a:t>Antes da execução das ações, algo faz com que o </a:t>
            </a:r>
            <a:r>
              <a:rPr lang="pt-BR" sz="1200" b="1" dirty="0" smtClean="0">
                <a:solidFill>
                  <a:schemeClr val="bg2"/>
                </a:solidFill>
                <a:latin typeface="+mn-lt"/>
              </a:rPr>
              <a:t>ambiente mude</a:t>
            </a:r>
            <a:r>
              <a:rPr lang="pt-BR" sz="1200" dirty="0" smtClean="0">
                <a:solidFill>
                  <a:schemeClr val="bg2"/>
                </a:solidFill>
                <a:latin typeface="+mn-lt"/>
              </a:rPr>
              <a:t>.</a:t>
            </a:r>
            <a:endParaRPr lang="pt-BR" sz="1200" dirty="0">
              <a:solidFill>
                <a:schemeClr val="bg2"/>
              </a:solidFill>
              <a:latin typeface="+mn-lt"/>
            </a:endParaRPr>
          </a:p>
        </p:txBody>
      </p:sp>
      <p:cxnSp>
        <p:nvCxnSpPr>
          <p:cNvPr id="73" name="Straight Arrow Connector 72"/>
          <p:cNvCxnSpPr/>
          <p:nvPr/>
        </p:nvCxnSpPr>
        <p:spPr bwMode="auto">
          <a:xfrm>
            <a:off x="4139952" y="2708920"/>
            <a:ext cx="936104" cy="1588"/>
          </a:xfrm>
          <a:prstGeom prst="straightConnector1">
            <a:avLst/>
          </a:prstGeom>
          <a:solidFill>
            <a:schemeClr val="hlink"/>
          </a:solidFill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78" name="Rectangle 77"/>
          <p:cNvSpPr/>
          <p:nvPr/>
        </p:nvSpPr>
        <p:spPr>
          <a:xfrm>
            <a:off x="6588224" y="5445224"/>
            <a:ext cx="1872208" cy="27699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b="1" dirty="0" smtClean="0">
                <a:solidFill>
                  <a:schemeClr val="bg2"/>
                </a:solidFill>
                <a:latin typeface="+mn-lt"/>
              </a:rPr>
              <a:t>Plano Incompleto!</a:t>
            </a:r>
            <a:endParaRPr lang="pt-BR" sz="1200" b="1" dirty="0">
              <a:solidFill>
                <a:schemeClr val="bg2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grpSp>
        <p:nvGrpSpPr>
          <p:cNvPr id="3" name="Group 26"/>
          <p:cNvGrpSpPr/>
          <p:nvPr/>
        </p:nvGrpSpPr>
        <p:grpSpPr>
          <a:xfrm>
            <a:off x="971600" y="3409774"/>
            <a:ext cx="7272808" cy="2467498"/>
            <a:chOff x="1349499" y="3263206"/>
            <a:chExt cx="7272808" cy="2467498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67320" y="4343326"/>
              <a:ext cx="66684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Início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987685" y="3551238"/>
              <a:ext cx="125835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Mover (C,D)</a:t>
              </a:r>
            </a:p>
          </p:txBody>
        </p:sp>
        <p:sp>
          <p:nvSpPr>
            <p:cNvPr id="8" name="Rectangle 19"/>
            <p:cNvSpPr>
              <a:spLocks noChangeArrowheads="1"/>
            </p:cNvSpPr>
            <p:nvPr/>
          </p:nvSpPr>
          <p:spPr bwMode="auto">
            <a:xfrm>
              <a:off x="4877891" y="5279430"/>
              <a:ext cx="1258357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Mover (D,B)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104537" y="4348930"/>
              <a:ext cx="51777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Fim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5603" y="3623246"/>
              <a:ext cx="1368152" cy="181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NaMesa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(B,E)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rgbClr val="FF0000"/>
                  </a:solidFill>
                  <a:latin typeface="Times New Roman" pitchFamily="18" charset="0"/>
                </a:rPr>
                <a:t>D,B)</a:t>
              </a:r>
              <a:endParaRPr lang="pt-BR" sz="1400" b="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chemeClr val="bg2"/>
                  </a:solidFill>
                  <a:latin typeface="Times New Roman" pitchFamily="18" charset="0"/>
                </a:rPr>
                <a:t>(G)</a:t>
              </a:r>
              <a:endParaRPr lang="pt-BR" sz="1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1" name="Rectangle 22"/>
            <p:cNvSpPr>
              <a:spLocks noChangeArrowheads="1"/>
            </p:cNvSpPr>
            <p:nvPr/>
          </p:nvSpPr>
          <p:spPr bwMode="auto">
            <a:xfrm>
              <a:off x="3869779" y="4991398"/>
              <a:ext cx="1292020" cy="73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chemeClr val="bg2"/>
                  </a:solidFill>
                  <a:latin typeface="Times New Roman" pitchFamily="18" charset="0"/>
                </a:rPr>
                <a:t>D, y)</a:t>
              </a:r>
              <a:endParaRPr lang="pt-BR" sz="1400" b="0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(B)</a:t>
              </a: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13795" y="3263206"/>
              <a:ext cx="1251946" cy="73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845449" y="4251512"/>
              <a:ext cx="128240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(C,D)</a:t>
              </a:r>
            </a:p>
            <a:p>
              <a:pPr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EmCima (D,B)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49499" y="4343326"/>
              <a:ext cx="825500" cy="3683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139017" y="4381829"/>
              <a:ext cx="432048" cy="2768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965139" y="3573463"/>
              <a:ext cx="1224136" cy="33781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7" name="Rectangle 28"/>
            <p:cNvSpPr>
              <a:spLocks noChangeArrowheads="1"/>
            </p:cNvSpPr>
            <p:nvPr/>
          </p:nvSpPr>
          <p:spPr bwMode="auto">
            <a:xfrm>
              <a:off x="4939265" y="5301655"/>
              <a:ext cx="1152128" cy="310406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3437730" y="3407222"/>
              <a:ext cx="648073" cy="792088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V="1">
              <a:off x="3149699" y="3623246"/>
              <a:ext cx="936104" cy="122413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149698" y="3839270"/>
              <a:ext cx="936105" cy="129614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2" name="Line 33"/>
            <p:cNvSpPr>
              <a:spLocks noChangeShapeType="1"/>
            </p:cNvSpPr>
            <p:nvPr/>
          </p:nvSpPr>
          <p:spPr bwMode="auto">
            <a:xfrm>
              <a:off x="3149699" y="5135414"/>
              <a:ext cx="792088" cy="21602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4" name="Line 35"/>
            <p:cNvSpPr>
              <a:spLocks noChangeShapeType="1"/>
            </p:cNvSpPr>
            <p:nvPr/>
          </p:nvSpPr>
          <p:spPr bwMode="auto">
            <a:xfrm flipV="1">
              <a:off x="5165923" y="3911278"/>
              <a:ext cx="0" cy="136815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stealth" w="med" len="lg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6246043" y="3767262"/>
              <a:ext cx="648072" cy="64807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6" name="Line 37"/>
            <p:cNvSpPr>
              <a:spLocks noChangeShapeType="1"/>
            </p:cNvSpPr>
            <p:nvPr/>
          </p:nvSpPr>
          <p:spPr bwMode="auto">
            <a:xfrm flipV="1">
              <a:off x="6174035" y="4631358"/>
              <a:ext cx="792088" cy="86409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94604" y="2420888"/>
            <a:ext cx="2513012" cy="854075"/>
            <a:chOff x="625" y="1478"/>
            <a:chExt cx="1583" cy="538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625" y="2016"/>
              <a:ext cx="158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709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093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477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861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2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10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108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876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87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1492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492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23728" y="1599183"/>
            <a:ext cx="4032448" cy="276999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2"/>
                </a:solidFill>
                <a:latin typeface="+mn-lt"/>
              </a:rPr>
              <a:t>O plano é refeito estendendo-se um link casual. </a:t>
            </a:r>
            <a:endParaRPr lang="pt-BR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16216" y="5157192"/>
            <a:ext cx="2088232" cy="461665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b="1" dirty="0" smtClean="0">
                <a:solidFill>
                  <a:schemeClr val="bg2"/>
                </a:solidFill>
                <a:latin typeface="+mn-lt"/>
              </a:rPr>
              <a:t>Plano completo! porem redundante...</a:t>
            </a:r>
            <a:endParaRPr lang="pt-BR" sz="1200" b="1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55" name="Group 18"/>
          <p:cNvGrpSpPr>
            <a:grpSpLocks/>
          </p:cNvGrpSpPr>
          <p:nvPr/>
        </p:nvGrpSpPr>
        <p:grpSpPr bwMode="auto">
          <a:xfrm>
            <a:off x="5868144" y="1596901"/>
            <a:ext cx="2665412" cy="1616075"/>
            <a:chOff x="3649" y="998"/>
            <a:chExt cx="1679" cy="1018"/>
          </a:xfrm>
        </p:grpSpPr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4165" y="99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4180" y="101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3059832" y="4581128"/>
            <a:ext cx="3456384" cy="216024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grpSp>
        <p:nvGrpSpPr>
          <p:cNvPr id="3" name="Group 26"/>
          <p:cNvGrpSpPr/>
          <p:nvPr/>
        </p:nvGrpSpPr>
        <p:grpSpPr>
          <a:xfrm>
            <a:off x="971600" y="3409774"/>
            <a:ext cx="7272808" cy="2176564"/>
            <a:chOff x="1349499" y="3263206"/>
            <a:chExt cx="7272808" cy="217656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67320" y="4343326"/>
              <a:ext cx="66684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Início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/>
          </p:nvSpPr>
          <p:spPr bwMode="auto">
            <a:xfrm>
              <a:off x="4987685" y="3551238"/>
              <a:ext cx="1258358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Mover (C,D)</a:t>
              </a: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104537" y="4348930"/>
              <a:ext cx="51777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Fim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5603" y="3623246"/>
              <a:ext cx="1368152" cy="181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NaMesa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(B,E)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chemeClr val="bg2"/>
                  </a:solidFill>
                  <a:latin typeface="Times New Roman" pitchFamily="18" charset="0"/>
                </a:rPr>
                <a:t>D,B)</a:t>
              </a:r>
              <a:endParaRPr lang="pt-BR" sz="1400" b="0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chemeClr val="bg2"/>
                  </a:solidFill>
                  <a:latin typeface="Times New Roman" pitchFamily="18" charset="0"/>
                </a:rPr>
                <a:t>(G)</a:t>
              </a:r>
              <a:endParaRPr lang="pt-BR" sz="1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2" name="Rectangle 23"/>
            <p:cNvSpPr>
              <a:spLocks noChangeArrowheads="1"/>
            </p:cNvSpPr>
            <p:nvPr/>
          </p:nvSpPr>
          <p:spPr bwMode="auto">
            <a:xfrm>
              <a:off x="4013795" y="3263206"/>
              <a:ext cx="1251946" cy="739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845449" y="4251512"/>
              <a:ext cx="128240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(C,D)</a:t>
              </a:r>
            </a:p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(D,B)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49499" y="4343326"/>
              <a:ext cx="825500" cy="3683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139017" y="4381829"/>
              <a:ext cx="432048" cy="2768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6" name="Rectangle 27"/>
            <p:cNvSpPr>
              <a:spLocks noChangeArrowheads="1"/>
            </p:cNvSpPr>
            <p:nvPr/>
          </p:nvSpPr>
          <p:spPr bwMode="auto">
            <a:xfrm>
              <a:off x="4965139" y="3573463"/>
              <a:ext cx="1224136" cy="33781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dirty="0">
                <a:solidFill>
                  <a:schemeClr val="bg2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auto">
            <a:xfrm flipV="1">
              <a:off x="3437730" y="3407222"/>
              <a:ext cx="648073" cy="792088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auto">
            <a:xfrm flipV="1">
              <a:off x="3149699" y="3623246"/>
              <a:ext cx="936104" cy="1224136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0" name="Line 31"/>
            <p:cNvSpPr>
              <a:spLocks noChangeShapeType="1"/>
            </p:cNvSpPr>
            <p:nvPr/>
          </p:nvSpPr>
          <p:spPr bwMode="auto">
            <a:xfrm flipV="1">
              <a:off x="3149698" y="3839270"/>
              <a:ext cx="936105" cy="1296144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25" name="Line 36"/>
            <p:cNvSpPr>
              <a:spLocks noChangeShapeType="1"/>
            </p:cNvSpPr>
            <p:nvPr/>
          </p:nvSpPr>
          <p:spPr bwMode="auto">
            <a:xfrm>
              <a:off x="6246043" y="3767262"/>
              <a:ext cx="648072" cy="648072"/>
            </a:xfrm>
            <a:prstGeom prst="line">
              <a:avLst/>
            </a:prstGeom>
            <a:noFill/>
            <a:ln w="50800">
              <a:solidFill>
                <a:schemeClr val="bg2"/>
              </a:solidFill>
              <a:round/>
              <a:headEnd type="none" w="sm" len="sm"/>
              <a:tailEnd type="stealth" w="med" len="med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694604" y="2420888"/>
            <a:ext cx="2513012" cy="854075"/>
            <a:chOff x="625" y="1478"/>
            <a:chExt cx="1583" cy="538"/>
          </a:xfrm>
        </p:grpSpPr>
        <p:sp>
          <p:nvSpPr>
            <p:cNvPr id="29" name="Line 5"/>
            <p:cNvSpPr>
              <a:spLocks noChangeShapeType="1"/>
            </p:cNvSpPr>
            <p:nvPr/>
          </p:nvSpPr>
          <p:spPr bwMode="auto">
            <a:xfrm>
              <a:off x="625" y="2016"/>
              <a:ext cx="1583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0" name="Rectangle 7"/>
            <p:cNvSpPr>
              <a:spLocks noChangeArrowheads="1"/>
            </p:cNvSpPr>
            <p:nvPr/>
          </p:nvSpPr>
          <p:spPr bwMode="auto">
            <a:xfrm>
              <a:off x="709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31" name="Rectangle 8"/>
            <p:cNvSpPr>
              <a:spLocks noChangeArrowheads="1"/>
            </p:cNvSpPr>
            <p:nvPr/>
          </p:nvSpPr>
          <p:spPr bwMode="auto">
            <a:xfrm>
              <a:off x="1093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32" name="Rectangle 9"/>
            <p:cNvSpPr>
              <a:spLocks noChangeArrowheads="1"/>
            </p:cNvSpPr>
            <p:nvPr/>
          </p:nvSpPr>
          <p:spPr bwMode="auto">
            <a:xfrm>
              <a:off x="1477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  <p:sp>
          <p:nvSpPr>
            <p:cNvPr id="33" name="Rectangle 10"/>
            <p:cNvSpPr>
              <a:spLocks noChangeArrowheads="1"/>
            </p:cNvSpPr>
            <p:nvPr/>
          </p:nvSpPr>
          <p:spPr bwMode="auto">
            <a:xfrm>
              <a:off x="1861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auto">
            <a:xfrm>
              <a:off x="72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auto">
            <a:xfrm>
              <a:off x="110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auto">
            <a:xfrm>
              <a:off x="1108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auto">
            <a:xfrm>
              <a:off x="1876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auto">
            <a:xfrm>
              <a:off x="187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39" name="Rectangle 16"/>
            <p:cNvSpPr>
              <a:spLocks noChangeArrowheads="1"/>
            </p:cNvSpPr>
            <p:nvPr/>
          </p:nvSpPr>
          <p:spPr bwMode="auto">
            <a:xfrm>
              <a:off x="1492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0" name="Rectangle 17"/>
            <p:cNvSpPr>
              <a:spLocks noChangeArrowheads="1"/>
            </p:cNvSpPr>
            <p:nvPr/>
          </p:nvSpPr>
          <p:spPr bwMode="auto">
            <a:xfrm>
              <a:off x="1492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123728" y="1567825"/>
            <a:ext cx="3024336" cy="276999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2"/>
                </a:solidFill>
                <a:latin typeface="+mn-lt"/>
              </a:rPr>
              <a:t>Elemina-se os passos redundantes.</a:t>
            </a:r>
            <a:endParaRPr lang="pt-BR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588224" y="5373216"/>
            <a:ext cx="1656184" cy="276999"/>
          </a:xfrm>
          <a:prstGeom prst="rect">
            <a:avLst/>
          </a:prstGeom>
          <a:ln>
            <a:noFill/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b="1" dirty="0" smtClean="0">
                <a:solidFill>
                  <a:schemeClr val="bg2"/>
                </a:solidFill>
                <a:latin typeface="+mn-lt"/>
              </a:rPr>
              <a:t>Plano completo! </a:t>
            </a:r>
            <a:endParaRPr lang="pt-BR" sz="1200" b="1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868144" y="1596901"/>
            <a:ext cx="2665412" cy="1616075"/>
            <a:chOff x="3649" y="998"/>
            <a:chExt cx="1679" cy="1018"/>
          </a:xfrm>
        </p:grpSpPr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4165" y="99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4180" y="101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3059832" y="4581128"/>
            <a:ext cx="3456384" cy="216024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 smtClean="0"/>
              <a:t>Planejamento em Ambientes Incertos</a:t>
            </a:r>
            <a:endParaRPr lang="pt-BR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Em </a:t>
            </a:r>
            <a:r>
              <a:rPr lang="pt-BR" sz="2400" b="1" dirty="0" smtClean="0"/>
              <a:t>ambientes incertos</a:t>
            </a:r>
            <a:r>
              <a:rPr lang="pt-BR" sz="2400" dirty="0" smtClean="0"/>
              <a:t>, um agente deve: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Usar seu sensores para descobrir o que está </a:t>
            </a:r>
            <a:r>
              <a:rPr lang="pt-BR" sz="2000" b="1" dirty="0" smtClean="0"/>
              <a:t>acontecendo no ambiente </a:t>
            </a:r>
            <a:r>
              <a:rPr lang="pt-BR" sz="2000" dirty="0" smtClean="0"/>
              <a:t>enquanto o plano está sendo executado.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Modificar ou substituir o plano se </a:t>
            </a:r>
            <a:r>
              <a:rPr lang="pt-BR" sz="2000" b="1" dirty="0" smtClean="0"/>
              <a:t>algo inesperado acontecer</a:t>
            </a:r>
            <a:r>
              <a:rPr lang="pt-BR" sz="2000" dirty="0" smtClean="0"/>
              <a:t>.</a:t>
            </a:r>
          </a:p>
          <a:p>
            <a:pPr lvl="1"/>
            <a:endParaRPr lang="pt-BR" sz="2000" dirty="0" smtClean="0"/>
          </a:p>
          <a:p>
            <a:pPr lvl="1"/>
            <a:r>
              <a:rPr lang="pt-BR" sz="2000" dirty="0" smtClean="0"/>
              <a:t>Os agentes precisam lidar com informações </a:t>
            </a:r>
            <a:r>
              <a:rPr lang="pt-BR" sz="2000" b="1" dirty="0" smtClean="0"/>
              <a:t>incompletas</a:t>
            </a:r>
            <a:r>
              <a:rPr lang="pt-BR" sz="2000" dirty="0" smtClean="0"/>
              <a:t> e </a:t>
            </a:r>
            <a:r>
              <a:rPr lang="pt-BR" sz="2000" b="1" dirty="0" smtClean="0"/>
              <a:t>incorretas</a:t>
            </a:r>
            <a:r>
              <a:rPr lang="pt-BR" sz="2000" dirty="0" smtClean="0"/>
              <a:t>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grpSp>
        <p:nvGrpSpPr>
          <p:cNvPr id="3" name="Group 26"/>
          <p:cNvGrpSpPr/>
          <p:nvPr/>
        </p:nvGrpSpPr>
        <p:grpSpPr>
          <a:xfrm>
            <a:off x="971600" y="3769814"/>
            <a:ext cx="7272808" cy="1816524"/>
            <a:chOff x="1349499" y="3623246"/>
            <a:chExt cx="7272808" cy="181652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67320" y="4343326"/>
              <a:ext cx="66684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Início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104537" y="4348930"/>
              <a:ext cx="51777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Fim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5603" y="3623246"/>
              <a:ext cx="1368152" cy="181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NaMesa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(B,E)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(C,F)</a:t>
              </a:r>
            </a:p>
            <a:p>
              <a:pPr algn="l" eaLnBrk="0" hangingPunct="0"/>
              <a:r>
                <a:rPr lang="pt-BR" sz="1400" b="0" dirty="0">
                  <a:solidFill>
                    <a:srgbClr val="000000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rgbClr val="000000"/>
                  </a:solidFill>
                  <a:latin typeface="Times New Roman" pitchFamily="18" charset="0"/>
                </a:rPr>
                <a:t>D,B)</a:t>
              </a:r>
              <a:endParaRPr lang="pt-BR" sz="1400" b="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rgbClr val="FF0000"/>
                  </a:solidFill>
                  <a:latin typeface="Times New Roman" pitchFamily="18" charset="0"/>
                </a:rPr>
                <a:t>(F)</a:t>
              </a:r>
              <a:endParaRPr lang="pt-BR" sz="1400" b="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rgbClr val="000000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rgbClr val="000000"/>
                  </a:solidFill>
                  <a:latin typeface="Times New Roman" pitchFamily="18" charset="0"/>
                </a:rPr>
                <a:t>(G)</a:t>
              </a:r>
              <a:endParaRPr lang="pt-BR" sz="14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845449" y="4251512"/>
              <a:ext cx="128240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(C,D)</a:t>
              </a:r>
            </a:p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(D,B)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49499" y="4343326"/>
              <a:ext cx="825500" cy="3683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139017" y="4381829"/>
              <a:ext cx="432048" cy="2768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1907704" y="1630541"/>
            <a:ext cx="4320480" cy="461665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2"/>
                </a:solidFill>
                <a:latin typeface="+mn-lt"/>
              </a:rPr>
              <a:t>O agente é desastrado... Acaba colocando C em cima de A ao invés de D.  </a:t>
            </a:r>
            <a:endParaRPr lang="pt-BR" sz="12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5868144" y="1950915"/>
            <a:ext cx="2665412" cy="1262064"/>
            <a:chOff x="3649" y="1221"/>
            <a:chExt cx="1679" cy="795"/>
          </a:xfrm>
        </p:grpSpPr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3781" y="1472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4165" y="1221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3797" y="1493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3059832" y="4581128"/>
            <a:ext cx="3456384" cy="216024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610444" y="1950910"/>
            <a:ext cx="2665412" cy="1262066"/>
            <a:chOff x="3649" y="1221"/>
            <a:chExt cx="1679" cy="795"/>
          </a:xfrm>
        </p:grpSpPr>
        <p:sp>
          <p:nvSpPr>
            <p:cNvPr id="48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49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50" name="Rectangle 22"/>
            <p:cNvSpPr>
              <a:spLocks noChangeArrowheads="1"/>
            </p:cNvSpPr>
            <p:nvPr/>
          </p:nvSpPr>
          <p:spPr bwMode="auto">
            <a:xfrm>
              <a:off x="4165" y="1221"/>
              <a:ext cx="246" cy="7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51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52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3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4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5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1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2" name="Rectangle 29"/>
            <p:cNvSpPr>
              <a:spLocks noChangeArrowheads="1"/>
            </p:cNvSpPr>
            <p:nvPr/>
          </p:nvSpPr>
          <p:spPr bwMode="auto">
            <a:xfrm>
              <a:off x="4561" y="1465"/>
              <a:ext cx="2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73" name="Rectangle 30"/>
            <p:cNvSpPr>
              <a:spLocks noChangeArrowheads="1"/>
            </p:cNvSpPr>
            <p:nvPr/>
          </p:nvSpPr>
          <p:spPr bwMode="auto">
            <a:xfrm>
              <a:off x="4566" y="1496"/>
              <a:ext cx="232" cy="232"/>
            </a:xfrm>
            <a:prstGeom prst="rect">
              <a:avLst/>
            </a:prstGeom>
            <a:noFill/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4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5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grpSp>
        <p:nvGrpSpPr>
          <p:cNvPr id="3" name="Group 26"/>
          <p:cNvGrpSpPr/>
          <p:nvPr/>
        </p:nvGrpSpPr>
        <p:grpSpPr>
          <a:xfrm>
            <a:off x="971600" y="3769814"/>
            <a:ext cx="7272808" cy="1816524"/>
            <a:chOff x="1349499" y="3623246"/>
            <a:chExt cx="7272808" cy="181652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67320" y="4343326"/>
              <a:ext cx="66684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Início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104537" y="4348930"/>
              <a:ext cx="51777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Fim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5603" y="3623246"/>
              <a:ext cx="1368152" cy="181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NaMesa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(B,E)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chemeClr val="bg2"/>
                  </a:solidFill>
                  <a:latin typeface="Times New Roman" pitchFamily="18" charset="0"/>
                </a:rPr>
                <a:t>C,A)</a:t>
              </a:r>
              <a:endParaRPr lang="pt-BR" sz="1400" b="0" dirty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rgbClr val="000000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rgbClr val="000000"/>
                  </a:solidFill>
                  <a:latin typeface="Times New Roman" pitchFamily="18" charset="0"/>
                </a:rPr>
                <a:t>D,B)</a:t>
              </a:r>
              <a:endParaRPr lang="pt-BR" sz="1400" b="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rgbClr val="000000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rgbClr val="000000"/>
                  </a:solidFill>
                  <a:latin typeface="Times New Roman" pitchFamily="18" charset="0"/>
                </a:rPr>
                <a:t>(F)</a:t>
              </a:r>
              <a:endParaRPr lang="pt-BR" sz="1400" b="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rgbClr val="000000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rgbClr val="000000"/>
                  </a:solidFill>
                  <a:latin typeface="Times New Roman" pitchFamily="18" charset="0"/>
                </a:rPr>
                <a:t>(G)</a:t>
              </a:r>
              <a:endParaRPr lang="pt-BR" sz="14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845449" y="4251512"/>
              <a:ext cx="128240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(C,D)</a:t>
              </a:r>
            </a:p>
            <a:p>
              <a:pPr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(D,B)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49499" y="4343326"/>
              <a:ext cx="825500" cy="3683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139017" y="4381829"/>
              <a:ext cx="432048" cy="2768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2843808" y="1630541"/>
            <a:ext cx="3096344" cy="276999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2"/>
                </a:solidFill>
                <a:latin typeface="+mn-lt"/>
              </a:rPr>
              <a:t>Adiciona-se um novo passo ao plano.</a:t>
            </a:r>
            <a:endParaRPr lang="pt-BR" sz="1200" dirty="0">
              <a:solidFill>
                <a:schemeClr val="bg2"/>
              </a:solidFill>
              <a:latin typeface="+mn-lt"/>
            </a:endParaRPr>
          </a:p>
        </p:txBody>
      </p:sp>
      <p:grpSp>
        <p:nvGrpSpPr>
          <p:cNvPr id="4" name="Group 18"/>
          <p:cNvGrpSpPr>
            <a:grpSpLocks/>
          </p:cNvGrpSpPr>
          <p:nvPr/>
        </p:nvGrpSpPr>
        <p:grpSpPr bwMode="auto">
          <a:xfrm>
            <a:off x="611560" y="1950912"/>
            <a:ext cx="2665412" cy="1262064"/>
            <a:chOff x="3649" y="1221"/>
            <a:chExt cx="1679" cy="795"/>
          </a:xfrm>
        </p:grpSpPr>
        <p:sp>
          <p:nvSpPr>
            <p:cNvPr id="56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58" name="Rectangle 21"/>
            <p:cNvSpPr>
              <a:spLocks noChangeArrowheads="1"/>
            </p:cNvSpPr>
            <p:nvPr/>
          </p:nvSpPr>
          <p:spPr bwMode="auto">
            <a:xfrm>
              <a:off x="3781" y="1472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59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60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61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2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3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4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5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6" name="Rectangle 29"/>
            <p:cNvSpPr>
              <a:spLocks noChangeArrowheads="1"/>
            </p:cNvSpPr>
            <p:nvPr/>
          </p:nvSpPr>
          <p:spPr bwMode="auto">
            <a:xfrm>
              <a:off x="4165" y="1221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 smtClean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67" name="Rectangle 30"/>
            <p:cNvSpPr>
              <a:spLocks noChangeArrowheads="1"/>
            </p:cNvSpPr>
            <p:nvPr/>
          </p:nvSpPr>
          <p:spPr bwMode="auto">
            <a:xfrm>
              <a:off x="3797" y="1493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8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69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3059832" y="4581128"/>
            <a:ext cx="3456384" cy="216024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40" name="Rectangle 23"/>
          <p:cNvSpPr>
            <a:spLocks noChangeArrowheads="1"/>
          </p:cNvSpPr>
          <p:nvPr/>
        </p:nvSpPr>
        <p:spPr bwMode="auto">
          <a:xfrm>
            <a:off x="3635896" y="3409774"/>
            <a:ext cx="1282402" cy="739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l" eaLnBrk="0" hangingPunct="0"/>
            <a:r>
              <a:rPr lang="pt-BR" sz="1400" b="0" dirty="0">
                <a:solidFill>
                  <a:schemeClr val="bg2"/>
                </a:solidFill>
                <a:latin typeface="Times New Roman" pitchFamily="18" charset="0"/>
              </a:rPr>
              <a:t>EmCima (</a:t>
            </a:r>
            <a:r>
              <a:rPr lang="pt-BR" sz="1400" b="0" dirty="0" smtClean="0">
                <a:solidFill>
                  <a:schemeClr val="bg2"/>
                </a:solidFill>
                <a:latin typeface="Times New Roman" pitchFamily="18" charset="0"/>
              </a:rPr>
              <a:t>C,A)</a:t>
            </a:r>
            <a:endParaRPr lang="pt-BR" sz="1400" b="0" dirty="0">
              <a:solidFill>
                <a:schemeClr val="bg2"/>
              </a:solidFill>
              <a:latin typeface="Times New Roman" pitchFamily="18" charset="0"/>
            </a:endParaRPr>
          </a:p>
          <a:p>
            <a:pPr algn="l" eaLnBrk="0" hangingPunct="0"/>
            <a:r>
              <a:rPr lang="pt-BR" sz="1400" b="0" dirty="0">
                <a:solidFill>
                  <a:schemeClr val="bg2"/>
                </a:solidFill>
                <a:latin typeface="Times New Roman" pitchFamily="18" charset="0"/>
              </a:rPr>
              <a:t>Limpo (C)</a:t>
            </a:r>
          </a:p>
          <a:p>
            <a:pPr algn="l" eaLnBrk="0" hangingPunct="0"/>
            <a:r>
              <a:rPr lang="pt-BR" sz="1400" b="0" dirty="0">
                <a:solidFill>
                  <a:schemeClr val="bg2"/>
                </a:solidFill>
                <a:latin typeface="Times New Roman" pitchFamily="18" charset="0"/>
              </a:rPr>
              <a:t>Limpo (D)</a:t>
            </a:r>
          </a:p>
        </p:txBody>
      </p:sp>
      <p:sp>
        <p:nvSpPr>
          <p:cNvPr id="41" name="Rectangle 27"/>
          <p:cNvSpPr>
            <a:spLocks noChangeArrowheads="1"/>
          </p:cNvSpPr>
          <p:nvPr/>
        </p:nvSpPr>
        <p:spPr bwMode="auto">
          <a:xfrm>
            <a:off x="4587240" y="3720031"/>
            <a:ext cx="1224136" cy="337815"/>
          </a:xfrm>
          <a:prstGeom prst="rect">
            <a:avLst/>
          </a:prstGeom>
          <a:noFill/>
          <a:ln w="127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 dirty="0">
              <a:solidFill>
                <a:schemeClr val="bg2"/>
              </a:solidFill>
            </a:endParaRPr>
          </a:p>
        </p:txBody>
      </p:sp>
      <p:sp>
        <p:nvSpPr>
          <p:cNvPr id="42" name="Line 29"/>
          <p:cNvSpPr>
            <a:spLocks noChangeShapeType="1"/>
          </p:cNvSpPr>
          <p:nvPr/>
        </p:nvSpPr>
        <p:spPr bwMode="auto">
          <a:xfrm flipV="1">
            <a:off x="3059831" y="3553790"/>
            <a:ext cx="648073" cy="792088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 flipV="1">
            <a:off x="2771800" y="3769814"/>
            <a:ext cx="936104" cy="1224136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 flipV="1">
            <a:off x="2771800" y="3985838"/>
            <a:ext cx="936104" cy="1243362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5868144" y="3913830"/>
            <a:ext cx="648072" cy="648072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46" name="Rectangle 5"/>
          <p:cNvSpPr>
            <a:spLocks noChangeArrowheads="1"/>
          </p:cNvSpPr>
          <p:nvPr/>
        </p:nvSpPr>
        <p:spPr bwMode="auto">
          <a:xfrm>
            <a:off x="4609786" y="3697806"/>
            <a:ext cx="1258358" cy="33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pt-BR" sz="1600" b="0" dirty="0">
                <a:solidFill>
                  <a:schemeClr val="bg2"/>
                </a:solidFill>
                <a:latin typeface="Times New Roman" pitchFamily="18" charset="0"/>
              </a:rPr>
              <a:t>Mover (C,D)</a:t>
            </a:r>
          </a:p>
        </p:txBody>
      </p:sp>
      <p:grpSp>
        <p:nvGrpSpPr>
          <p:cNvPr id="47" name="Group 18"/>
          <p:cNvGrpSpPr>
            <a:grpSpLocks/>
          </p:cNvGrpSpPr>
          <p:nvPr/>
        </p:nvGrpSpPr>
        <p:grpSpPr bwMode="auto">
          <a:xfrm>
            <a:off x="5868144" y="1596901"/>
            <a:ext cx="2665412" cy="1616075"/>
            <a:chOff x="3649" y="998"/>
            <a:chExt cx="1679" cy="1018"/>
          </a:xfrm>
        </p:grpSpPr>
        <p:sp>
          <p:nvSpPr>
            <p:cNvPr id="76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3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4165" y="99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4180" y="101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Planejamento Contínuo</a:t>
            </a:r>
            <a:endParaRPr lang="pt-BR" dirty="0"/>
          </a:p>
        </p:txBody>
      </p:sp>
      <p:grpSp>
        <p:nvGrpSpPr>
          <p:cNvPr id="3" name="Group 26"/>
          <p:cNvGrpSpPr/>
          <p:nvPr/>
        </p:nvGrpSpPr>
        <p:grpSpPr>
          <a:xfrm>
            <a:off x="971600" y="3769814"/>
            <a:ext cx="7272808" cy="1816524"/>
            <a:chOff x="1349499" y="3623246"/>
            <a:chExt cx="7272808" cy="181652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auto">
            <a:xfrm>
              <a:off x="1467320" y="4343326"/>
              <a:ext cx="666849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Início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9" name="Rectangle 20"/>
            <p:cNvSpPr>
              <a:spLocks noChangeArrowheads="1"/>
            </p:cNvSpPr>
            <p:nvPr/>
          </p:nvSpPr>
          <p:spPr bwMode="auto">
            <a:xfrm>
              <a:off x="8104537" y="4348930"/>
              <a:ext cx="517770" cy="3391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600" b="0" dirty="0">
                  <a:solidFill>
                    <a:schemeClr val="bg2"/>
                  </a:solidFill>
                  <a:latin typeface="Times New Roman" pitchFamily="18" charset="0"/>
                </a:rPr>
                <a:t>Fim</a:t>
              </a:r>
              <a:endParaRPr lang="pt-BR" sz="2400" b="0" dirty="0">
                <a:solidFill>
                  <a:schemeClr val="bg2"/>
                </a:solidFill>
                <a:latin typeface="Times New Roman" pitchFamily="18" charset="0"/>
              </a:endParaRPr>
            </a:p>
          </p:txBody>
        </p:sp>
        <p:sp>
          <p:nvSpPr>
            <p:cNvPr id="10" name="Rectangle 21"/>
            <p:cNvSpPr>
              <a:spLocks noChangeArrowheads="1"/>
            </p:cNvSpPr>
            <p:nvPr/>
          </p:nvSpPr>
          <p:spPr bwMode="auto">
            <a:xfrm>
              <a:off x="2285603" y="3623246"/>
              <a:ext cx="1368152" cy="1816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2075" tIns="46038" rIns="92075" bIns="46038">
              <a:spAutoFit/>
            </a:bodyPr>
            <a:lstStyle/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NaMesa (A)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EmCima (B,E)</a:t>
              </a:r>
            </a:p>
            <a:p>
              <a:pPr algn="l"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rgbClr val="FF0000"/>
                  </a:solidFill>
                  <a:latin typeface="Times New Roman" pitchFamily="18" charset="0"/>
                </a:rPr>
                <a:t>C,D)</a:t>
              </a:r>
              <a:endParaRPr lang="pt-BR" sz="1400" b="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EmCima (</a:t>
              </a:r>
              <a:r>
                <a:rPr lang="pt-BR" sz="1400" b="0" dirty="0" smtClean="0">
                  <a:solidFill>
                    <a:srgbClr val="FF0000"/>
                  </a:solidFill>
                  <a:latin typeface="Times New Roman" pitchFamily="18" charset="0"/>
                </a:rPr>
                <a:t>D,B)</a:t>
              </a:r>
              <a:endParaRPr lang="pt-BR" sz="1400" b="0" dirty="0">
                <a:solidFill>
                  <a:srgbClr val="FF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rgbClr val="000000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rgbClr val="000000"/>
                  </a:solidFill>
                  <a:latin typeface="Times New Roman" pitchFamily="18" charset="0"/>
                </a:rPr>
                <a:t>(F)</a:t>
              </a:r>
              <a:endParaRPr lang="pt-BR" sz="1400" b="0" dirty="0">
                <a:solidFill>
                  <a:srgbClr val="000000"/>
                </a:solidFill>
                <a:latin typeface="Times New Roman" pitchFamily="18" charset="0"/>
              </a:endParaRP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(C)</a:t>
              </a:r>
            </a:p>
            <a:p>
              <a:pPr algn="l" eaLnBrk="0" hangingPunct="0"/>
              <a:r>
                <a:rPr lang="pt-BR" sz="1400" b="0" dirty="0">
                  <a:solidFill>
                    <a:schemeClr val="bg2"/>
                  </a:solidFill>
                  <a:latin typeface="Times New Roman" pitchFamily="18" charset="0"/>
                </a:rPr>
                <a:t>Limpo (D)</a:t>
              </a:r>
            </a:p>
            <a:p>
              <a:pPr algn="l" eaLnBrk="0" hangingPunct="0"/>
              <a:r>
                <a:rPr lang="pt-BR" sz="1400" b="0" dirty="0">
                  <a:solidFill>
                    <a:srgbClr val="000000"/>
                  </a:solidFill>
                  <a:latin typeface="Times New Roman" pitchFamily="18" charset="0"/>
                </a:rPr>
                <a:t>Limpo </a:t>
              </a:r>
              <a:r>
                <a:rPr lang="pt-BR" sz="1400" b="0" dirty="0" smtClean="0">
                  <a:solidFill>
                    <a:srgbClr val="000000"/>
                  </a:solidFill>
                  <a:latin typeface="Times New Roman" pitchFamily="18" charset="0"/>
                </a:rPr>
                <a:t>(G)</a:t>
              </a:r>
              <a:endParaRPr lang="pt-BR" sz="1400" b="0" dirty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3" name="Rectangle 24"/>
            <p:cNvSpPr>
              <a:spLocks noChangeArrowheads="1"/>
            </p:cNvSpPr>
            <p:nvPr/>
          </p:nvSpPr>
          <p:spPr bwMode="auto">
            <a:xfrm>
              <a:off x="6845449" y="4251512"/>
              <a:ext cx="1282403" cy="52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EmCima (C,D)</a:t>
              </a:r>
            </a:p>
            <a:p>
              <a:pPr eaLnBrk="0" hangingPunct="0"/>
              <a:r>
                <a:rPr lang="pt-BR" sz="1400" b="0" dirty="0">
                  <a:solidFill>
                    <a:srgbClr val="FF0000"/>
                  </a:solidFill>
                  <a:latin typeface="Times New Roman" pitchFamily="18" charset="0"/>
                </a:rPr>
                <a:t>EmCima (D,B)</a:t>
              </a:r>
            </a:p>
          </p:txBody>
        </p:sp>
        <p:sp>
          <p:nvSpPr>
            <p:cNvPr id="14" name="Rectangle 25"/>
            <p:cNvSpPr>
              <a:spLocks noChangeArrowheads="1"/>
            </p:cNvSpPr>
            <p:nvPr/>
          </p:nvSpPr>
          <p:spPr bwMode="auto">
            <a:xfrm>
              <a:off x="1349499" y="4343326"/>
              <a:ext cx="825500" cy="368300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15" name="Rectangle 26"/>
            <p:cNvSpPr>
              <a:spLocks noChangeArrowheads="1"/>
            </p:cNvSpPr>
            <p:nvPr/>
          </p:nvSpPr>
          <p:spPr bwMode="auto">
            <a:xfrm>
              <a:off x="8139017" y="4381829"/>
              <a:ext cx="432048" cy="276875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</p:grpSp>
      <p:sp>
        <p:nvSpPr>
          <p:cNvPr id="57" name="Rectangle 56"/>
          <p:cNvSpPr/>
          <p:nvPr/>
        </p:nvSpPr>
        <p:spPr>
          <a:xfrm>
            <a:off x="3851920" y="1630541"/>
            <a:ext cx="4320480" cy="646331"/>
          </a:xfrm>
          <a:prstGeom prst="rect">
            <a:avLst/>
          </a:prstGeom>
          <a:ln>
            <a:solidFill>
              <a:srgbClr val="000000"/>
            </a:solidFill>
            <a:prstDash val="dash"/>
          </a:ln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chemeClr val="bg2"/>
                </a:solidFill>
                <a:latin typeface="+mn-lt"/>
              </a:rPr>
              <a:t>Finalmente o agente consegue realizar o movimento com sucesso e chegar no estado final. Agora ele pode buscar um novo objetivo. </a:t>
            </a:r>
            <a:endParaRPr lang="pt-BR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70" name="Line 33"/>
          <p:cNvSpPr>
            <a:spLocks noChangeShapeType="1"/>
          </p:cNvSpPr>
          <p:nvPr/>
        </p:nvSpPr>
        <p:spPr bwMode="auto">
          <a:xfrm>
            <a:off x="3059832" y="4581128"/>
            <a:ext cx="3456384" cy="216024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sp>
        <p:nvSpPr>
          <p:cNvPr id="45" name="Line 36"/>
          <p:cNvSpPr>
            <a:spLocks noChangeShapeType="1"/>
          </p:cNvSpPr>
          <p:nvPr/>
        </p:nvSpPr>
        <p:spPr bwMode="auto">
          <a:xfrm>
            <a:off x="3059832" y="4365104"/>
            <a:ext cx="3456384" cy="196798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 type="none" w="sm" len="sm"/>
            <a:tailEnd type="stealth" w="med" len="med"/>
          </a:ln>
        </p:spPr>
        <p:txBody>
          <a:bodyPr wrap="none" anchor="ctr"/>
          <a:lstStyle/>
          <a:p>
            <a:endParaRPr lang="pt-BR">
              <a:solidFill>
                <a:schemeClr val="bg2"/>
              </a:solidFill>
            </a:endParaRPr>
          </a:p>
        </p:txBody>
      </p:sp>
      <p:grpSp>
        <p:nvGrpSpPr>
          <p:cNvPr id="5" name="Group 18"/>
          <p:cNvGrpSpPr>
            <a:grpSpLocks/>
          </p:cNvGrpSpPr>
          <p:nvPr/>
        </p:nvGrpSpPr>
        <p:grpSpPr bwMode="auto">
          <a:xfrm>
            <a:off x="611560" y="1596901"/>
            <a:ext cx="2665412" cy="1616075"/>
            <a:chOff x="3649" y="998"/>
            <a:chExt cx="1679" cy="1018"/>
          </a:xfrm>
        </p:grpSpPr>
        <p:sp>
          <p:nvSpPr>
            <p:cNvPr id="76" name="Line 19"/>
            <p:cNvSpPr>
              <a:spLocks noChangeShapeType="1"/>
            </p:cNvSpPr>
            <p:nvPr/>
          </p:nvSpPr>
          <p:spPr bwMode="auto">
            <a:xfrm>
              <a:off x="3649" y="2016"/>
              <a:ext cx="1679" cy="0"/>
            </a:xfrm>
            <a:prstGeom prst="line">
              <a:avLst/>
            </a:prstGeom>
            <a:noFill/>
            <a:ln w="762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77" name="Rectangle 21"/>
            <p:cNvSpPr>
              <a:spLocks noChangeArrowheads="1"/>
            </p:cNvSpPr>
            <p:nvPr/>
          </p:nvSpPr>
          <p:spPr bwMode="auto">
            <a:xfrm>
              <a:off x="3781" y="1718"/>
              <a:ext cx="257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A</a:t>
              </a:r>
            </a:p>
          </p:txBody>
        </p:sp>
        <p:sp>
          <p:nvSpPr>
            <p:cNvPr id="78" name="Rectangle 22"/>
            <p:cNvSpPr>
              <a:spLocks noChangeArrowheads="1"/>
            </p:cNvSpPr>
            <p:nvPr/>
          </p:nvSpPr>
          <p:spPr bwMode="auto">
            <a:xfrm>
              <a:off x="4165" y="1478"/>
              <a:ext cx="246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B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E</a:t>
              </a:r>
            </a:p>
          </p:txBody>
        </p:sp>
        <p:sp>
          <p:nvSpPr>
            <p:cNvPr id="79" name="Rectangle 23"/>
            <p:cNvSpPr>
              <a:spLocks noChangeArrowheads="1"/>
            </p:cNvSpPr>
            <p:nvPr/>
          </p:nvSpPr>
          <p:spPr bwMode="auto">
            <a:xfrm>
              <a:off x="4933" y="147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endParaRPr lang="pt-BR" sz="2400" b="0">
                <a:solidFill>
                  <a:schemeClr val="bg2"/>
                </a:solidFill>
                <a:latin typeface="Times New Roman" pitchFamily="18" charset="0"/>
              </a:endParaRPr>
            </a:p>
            <a:p>
              <a:pPr eaLnBrk="0" hangingPunct="0"/>
              <a:r>
                <a:rPr lang="pt-BR" sz="2400" b="0">
                  <a:solidFill>
                    <a:schemeClr val="bg2"/>
                  </a:solidFill>
                  <a:latin typeface="Times New Roman" pitchFamily="18" charset="0"/>
                </a:rPr>
                <a:t>G</a:t>
              </a:r>
            </a:p>
          </p:txBody>
        </p:sp>
        <p:sp>
          <p:nvSpPr>
            <p:cNvPr id="80" name="Rectangle 24"/>
            <p:cNvSpPr>
              <a:spLocks noChangeArrowheads="1"/>
            </p:cNvSpPr>
            <p:nvPr/>
          </p:nvSpPr>
          <p:spPr bwMode="auto">
            <a:xfrm>
              <a:off x="4948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1" name="Rectangle 25"/>
            <p:cNvSpPr>
              <a:spLocks noChangeArrowheads="1"/>
            </p:cNvSpPr>
            <p:nvPr/>
          </p:nvSpPr>
          <p:spPr bwMode="auto">
            <a:xfrm>
              <a:off x="4564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2" name="Rectangle 26"/>
            <p:cNvSpPr>
              <a:spLocks noChangeArrowheads="1"/>
            </p:cNvSpPr>
            <p:nvPr/>
          </p:nvSpPr>
          <p:spPr bwMode="auto">
            <a:xfrm>
              <a:off x="3796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3" name="Rectangle 27"/>
            <p:cNvSpPr>
              <a:spLocks noChangeArrowheads="1"/>
            </p:cNvSpPr>
            <p:nvPr/>
          </p:nvSpPr>
          <p:spPr bwMode="auto">
            <a:xfrm>
              <a:off x="4180" y="149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4" name="Rectangle 28"/>
            <p:cNvSpPr>
              <a:spLocks noChangeArrowheads="1"/>
            </p:cNvSpPr>
            <p:nvPr/>
          </p:nvSpPr>
          <p:spPr bwMode="auto">
            <a:xfrm>
              <a:off x="4180" y="1732"/>
              <a:ext cx="232" cy="232"/>
            </a:xfrm>
            <a:prstGeom prst="rect">
              <a:avLst/>
            </a:prstGeom>
            <a:noFill/>
            <a:ln w="12700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5" name="Rectangle 29"/>
            <p:cNvSpPr>
              <a:spLocks noChangeArrowheads="1"/>
            </p:cNvSpPr>
            <p:nvPr/>
          </p:nvSpPr>
          <p:spPr bwMode="auto">
            <a:xfrm>
              <a:off x="4165" y="998"/>
              <a:ext cx="257" cy="5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C</a:t>
              </a:r>
            </a:p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D</a:t>
              </a:r>
            </a:p>
          </p:txBody>
        </p:sp>
        <p:sp>
          <p:nvSpPr>
            <p:cNvPr id="86" name="Rectangle 30"/>
            <p:cNvSpPr>
              <a:spLocks noChangeArrowheads="1"/>
            </p:cNvSpPr>
            <p:nvPr/>
          </p:nvSpPr>
          <p:spPr bwMode="auto">
            <a:xfrm>
              <a:off x="4180" y="101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7" name="Rectangle 31"/>
            <p:cNvSpPr>
              <a:spLocks noChangeArrowheads="1"/>
            </p:cNvSpPr>
            <p:nvPr/>
          </p:nvSpPr>
          <p:spPr bwMode="auto">
            <a:xfrm>
              <a:off x="4180" y="1252"/>
              <a:ext cx="232" cy="232"/>
            </a:xfrm>
            <a:prstGeom prst="rect">
              <a:avLst/>
            </a:prstGeom>
            <a:noFill/>
            <a:ln w="12700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solidFill>
                  <a:schemeClr val="bg2"/>
                </a:solidFill>
              </a:endParaRPr>
            </a:p>
          </p:txBody>
        </p:sp>
        <p:sp>
          <p:nvSpPr>
            <p:cNvPr id="88" name="Rectangle 32"/>
            <p:cNvSpPr>
              <a:spLocks noChangeArrowheads="1"/>
            </p:cNvSpPr>
            <p:nvPr/>
          </p:nvSpPr>
          <p:spPr bwMode="auto">
            <a:xfrm>
              <a:off x="4549" y="1718"/>
              <a:ext cx="225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pt-BR" sz="2400" b="0" dirty="0">
                  <a:solidFill>
                    <a:schemeClr val="bg2"/>
                  </a:solidFill>
                  <a:latin typeface="Times New Roman" pitchFamily="18" charset="0"/>
                </a:rPr>
                <a:t>F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Problemas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dirty="0" smtClean="0"/>
              <a:t>Os agentes estudados até agora </a:t>
            </a:r>
            <a:r>
              <a:rPr lang="pt-BR" sz="2400" b="1" dirty="0" smtClean="0"/>
              <a:t>não sabem decidir</a:t>
            </a:r>
            <a:r>
              <a:rPr lang="pt-BR" sz="2400" dirty="0" smtClean="0"/>
              <a:t> formalmente o que fazer quando existe uma probabilidade</a:t>
            </a:r>
            <a:r>
              <a:rPr lang="pt-BR" sz="2400" b="1" dirty="0" smtClean="0"/>
              <a:t> </a:t>
            </a:r>
            <a:r>
              <a:rPr lang="pt-BR" sz="2400" dirty="0" smtClean="0"/>
              <a:t>de uma ação levar a falha total de um plano. </a:t>
            </a:r>
          </a:p>
          <a:p>
            <a:endParaRPr lang="pt-BR" sz="2400" dirty="0" smtClean="0"/>
          </a:p>
          <a:p>
            <a:r>
              <a:rPr lang="pt-BR" sz="2400" dirty="0" smtClean="0"/>
              <a:t>Soluções?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Planejamento em Ambientes Não-Determinísticos</a:t>
            </a:r>
            <a:endParaRPr lang="pt-BR" sz="21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Existem 4 métodos de planejamento mais comuns usados para lidar com o ambientes não-determinísticos: </a:t>
            </a:r>
          </a:p>
          <a:p>
            <a:endParaRPr lang="pt-BR" sz="1100" dirty="0" smtClean="0"/>
          </a:p>
          <a:p>
            <a:pPr lvl="1"/>
            <a:r>
              <a:rPr lang="pt-BR" sz="1800" b="1" dirty="0" smtClean="0"/>
              <a:t>(1) Planejamento sem sensores: </a:t>
            </a:r>
            <a:r>
              <a:rPr lang="pt-BR" sz="1800" dirty="0" smtClean="0"/>
              <a:t>Constrói-se planos </a:t>
            </a:r>
            <a:r>
              <a:rPr lang="pt-BR" sz="1800" dirty="0" err="1" smtClean="0"/>
              <a:t>sequenciais</a:t>
            </a:r>
            <a:r>
              <a:rPr lang="pt-BR" sz="1800" dirty="0" smtClean="0"/>
              <a:t> normais (sem percepção), mas considera-se todas as circunstâncias independentemente do estado inicial.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b="1" dirty="0" smtClean="0"/>
              <a:t>(2) Planejamento condicional: </a:t>
            </a:r>
            <a:r>
              <a:rPr lang="pt-BR" sz="1800" dirty="0" smtClean="0"/>
              <a:t>Constrói-se, a priori, um plano fixo com diferentes ramificações para diferentes contingentes. Percebe-se o ambiente para saber que ramo seguir.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100" dirty="0" smtClean="0"/>
              <a:t>Planejamento em Ambientes Não-Determinísticos</a:t>
            </a:r>
            <a:endParaRPr lang="pt-BR" sz="210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dirty="0" smtClean="0"/>
              <a:t>Métodos de planejamento para ambientes não-determinísticos: </a:t>
            </a:r>
          </a:p>
          <a:p>
            <a:pPr lvl="1"/>
            <a:endParaRPr lang="pt-BR" sz="1800" b="1" dirty="0" smtClean="0"/>
          </a:p>
          <a:p>
            <a:pPr lvl="1"/>
            <a:r>
              <a:rPr lang="pt-BR" sz="1800" b="1" dirty="0" smtClean="0"/>
              <a:t>(3) Monitoramento da execução com </a:t>
            </a:r>
            <a:r>
              <a:rPr lang="pt-BR" sz="1800" b="1" dirty="0" err="1" smtClean="0"/>
              <a:t>replanejamento</a:t>
            </a:r>
            <a:r>
              <a:rPr lang="pt-BR" sz="1800" b="1" dirty="0" smtClean="0"/>
              <a:t>: </a:t>
            </a:r>
            <a:r>
              <a:rPr lang="pt-BR" sz="1800" dirty="0" smtClean="0"/>
              <a:t>Usa qualquer uma das técnicas precedentes para construir o plano, mas monitora a execução para ver se o plano pode ter sucesso no atual estado ou precisa ser revisto. </a:t>
            </a:r>
            <a:r>
              <a:rPr lang="pt-BR" sz="1800" dirty="0" err="1" smtClean="0"/>
              <a:t>Replaneja</a:t>
            </a:r>
            <a:r>
              <a:rPr lang="pt-BR" sz="1800" dirty="0" smtClean="0"/>
              <a:t> no caso de algo estar errado.</a:t>
            </a:r>
          </a:p>
          <a:p>
            <a:pPr lvl="1"/>
            <a:endParaRPr lang="pt-BR" sz="1800" dirty="0" smtClean="0"/>
          </a:p>
          <a:p>
            <a:pPr lvl="1"/>
            <a:r>
              <a:rPr lang="pt-BR" sz="1800" b="1" dirty="0" smtClean="0"/>
              <a:t>(4) Planejamento contínuo: </a:t>
            </a:r>
            <a:r>
              <a:rPr lang="pt-BR" sz="1800" dirty="0" smtClean="0"/>
              <a:t>Planeja-se continuamente as ações, sendo capaz de tratar eventos inesperados, mesmo durante a construção do plano.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Problema da Mesa e Cadeira:</a:t>
            </a:r>
          </a:p>
          <a:p>
            <a:endParaRPr lang="pt-BR" sz="2000" b="1" dirty="0" smtClean="0"/>
          </a:p>
          <a:p>
            <a:pPr lvl="1"/>
            <a:r>
              <a:rPr lang="pt-BR" sz="1600" b="1" dirty="0" smtClean="0"/>
              <a:t>Estado inicial: </a:t>
            </a:r>
            <a:r>
              <a:rPr lang="pt-BR" sz="1600" dirty="0" smtClean="0"/>
              <a:t>Uma cadeira, uma mesa e algumas latas de tinta, tudo com cores desconhecidas.</a:t>
            </a:r>
          </a:p>
          <a:p>
            <a:pPr lvl="1"/>
            <a:endParaRPr lang="pt-BR" sz="1600" dirty="0" smtClean="0"/>
          </a:p>
          <a:p>
            <a:pPr lvl="1"/>
            <a:r>
              <a:rPr lang="pt-BR" sz="1600" b="1" dirty="0" smtClean="0"/>
              <a:t>Estado final: </a:t>
            </a:r>
            <a:r>
              <a:rPr lang="pt-BR" sz="1600" dirty="0" smtClean="0"/>
              <a:t>Cadeira e mesa com a mesma cor.</a:t>
            </a:r>
          </a:p>
          <a:p>
            <a:pPr lvl="1"/>
            <a:endParaRPr lang="pt-BR" sz="1600" dirty="0" smtClean="0"/>
          </a:p>
          <a:p>
            <a:pPr lvl="1"/>
            <a:endParaRPr lang="pt-BR" sz="1600" dirty="0" smtClean="0"/>
          </a:p>
          <a:p>
            <a:r>
              <a:rPr lang="pt-BR" sz="2000" b="1" dirty="0" smtClean="0"/>
              <a:t>Planejamento clássico </a:t>
            </a:r>
            <a:r>
              <a:rPr lang="pt-BR" sz="2000" dirty="0" smtClean="0"/>
              <a:t>não poderia resolver esse problema, pois o estado inicial não é totalmente especificado.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Planejamento sem sensores:</a:t>
            </a:r>
          </a:p>
          <a:p>
            <a:endParaRPr lang="pt-BR" sz="2400" b="1" dirty="0" smtClean="0"/>
          </a:p>
          <a:p>
            <a:pPr lvl="1"/>
            <a:r>
              <a:rPr lang="pt-BR" sz="1600" dirty="0" smtClean="0"/>
              <a:t>Considera todas as circunstâncias independentemente do estado inicial.</a:t>
            </a:r>
            <a:endParaRPr lang="pt-BR" sz="1600" b="1" dirty="0" smtClean="0"/>
          </a:p>
          <a:p>
            <a:endParaRPr lang="pt-BR" sz="2000" b="1" dirty="0" smtClean="0"/>
          </a:p>
          <a:p>
            <a:r>
              <a:rPr lang="pt-BR" sz="2000" b="1" dirty="0" smtClean="0"/>
              <a:t>Coerção</a:t>
            </a:r>
            <a:r>
              <a:rPr lang="pt-BR" sz="2000" dirty="0" smtClean="0"/>
              <a:t> - Agir para forçar o mundo para estados desejáveis.</a:t>
            </a:r>
          </a:p>
          <a:p>
            <a:endParaRPr lang="pt-BR" sz="2000" dirty="0" smtClean="0"/>
          </a:p>
          <a:p>
            <a:r>
              <a:rPr lang="pt-BR" sz="2000" b="1" dirty="0" smtClean="0"/>
              <a:t>Solução Cadeira+Mesa: </a:t>
            </a:r>
            <a:r>
              <a:rPr lang="pt-BR" sz="2000" dirty="0" smtClean="0"/>
              <a:t>Abrir uma lata e pintar cadeira e mesa com ela (mesmo que algum dos móveis já esteja com esta cor).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000" b="1" dirty="0" smtClean="0"/>
              <a:t>Planejamento condicional:</a:t>
            </a:r>
          </a:p>
          <a:p>
            <a:pPr marL="584200" indent="-419100"/>
            <a:endParaRPr lang="pt-BR" sz="1400" dirty="0" smtClean="0"/>
          </a:p>
          <a:p>
            <a:pPr marL="584200" indent="-419100"/>
            <a:r>
              <a:rPr lang="pt-BR" sz="1800" dirty="0" smtClean="0"/>
              <a:t>Constrói, a priori, um plano (fixo) com diferentes ramificações para diferentes contingentes.</a:t>
            </a:r>
          </a:p>
          <a:p>
            <a:pPr marL="584200" indent="-419100"/>
            <a:r>
              <a:rPr lang="pt-BR" sz="1800" dirty="0" smtClean="0"/>
              <a:t>Percebe o ambiente para saber que ramo seguir.</a:t>
            </a:r>
          </a:p>
          <a:p>
            <a:endParaRPr lang="pt-BR" sz="1600" b="1" dirty="0" smtClean="0"/>
          </a:p>
          <a:p>
            <a:r>
              <a:rPr lang="pt-BR" sz="2000" b="1" dirty="0" smtClean="0"/>
              <a:t>Plano Cadeira+Mesa: </a:t>
            </a:r>
          </a:p>
          <a:p>
            <a:pPr marL="984250" lvl="1" indent="-419100">
              <a:buNone/>
            </a:pPr>
            <a:r>
              <a:rPr lang="pt-BR" sz="1600" dirty="0" smtClean="0"/>
              <a:t>Percebe as cores da cadeira e da mesa</a:t>
            </a:r>
          </a:p>
          <a:p>
            <a:pPr marL="984250" lvl="1" indent="-419100">
              <a:buNone/>
            </a:pPr>
            <a:r>
              <a:rPr lang="pt-BR" sz="1600" b="1" dirty="0" smtClean="0"/>
              <a:t>Se</a:t>
            </a:r>
            <a:r>
              <a:rPr lang="pt-BR" sz="1600" dirty="0" smtClean="0"/>
              <a:t> iguais, </a:t>
            </a:r>
            <a:r>
              <a:rPr lang="pt-BR" sz="1600" b="1" dirty="0" smtClean="0"/>
              <a:t>então</a:t>
            </a:r>
            <a:r>
              <a:rPr lang="pt-BR" sz="1600" dirty="0" smtClean="0"/>
              <a:t> termina </a:t>
            </a:r>
          </a:p>
          <a:p>
            <a:pPr marL="984250" lvl="1" indent="-419100">
              <a:buNone/>
            </a:pPr>
            <a:r>
              <a:rPr lang="pt-BR" sz="1600" b="1" dirty="0" smtClean="0"/>
              <a:t>Se não</a:t>
            </a:r>
            <a:r>
              <a:rPr lang="pt-BR" sz="1600" dirty="0" smtClean="0"/>
              <a:t>, </a:t>
            </a:r>
          </a:p>
          <a:p>
            <a:pPr marL="984250" lvl="1" indent="-419100">
              <a:buNone/>
            </a:pPr>
            <a:r>
              <a:rPr lang="pt-BR" sz="1600" dirty="0" smtClean="0"/>
              <a:t>	percebe o rótulos das latas </a:t>
            </a:r>
          </a:p>
          <a:p>
            <a:pPr marL="984250" lvl="1" indent="-419100">
              <a:buNone/>
            </a:pPr>
            <a:r>
              <a:rPr lang="pt-BR" sz="1600" dirty="0" smtClean="0"/>
              <a:t>	</a:t>
            </a:r>
            <a:r>
              <a:rPr lang="pt-BR" sz="1600" b="1" dirty="0" smtClean="0"/>
              <a:t>Se</a:t>
            </a:r>
            <a:r>
              <a:rPr lang="pt-BR" sz="1600" dirty="0" smtClean="0"/>
              <a:t> houver alguma com a mesma cor de um dos</a:t>
            </a:r>
            <a:br>
              <a:rPr lang="pt-BR" sz="1600" dirty="0" smtClean="0"/>
            </a:br>
            <a:r>
              <a:rPr lang="pt-BR" sz="1600" dirty="0" smtClean="0"/>
              <a:t>     mobiliários, </a:t>
            </a:r>
            <a:r>
              <a:rPr lang="pt-BR" sz="1600" b="1" dirty="0" smtClean="0"/>
              <a:t>então</a:t>
            </a:r>
            <a:r>
              <a:rPr lang="pt-BR" sz="1600" dirty="0" smtClean="0"/>
              <a:t> aplica-a ao outro</a:t>
            </a:r>
          </a:p>
          <a:p>
            <a:pPr marL="984250" lvl="1" indent="-419100">
              <a:buNone/>
            </a:pPr>
            <a:r>
              <a:rPr lang="pt-BR" sz="1600" dirty="0" smtClean="0"/>
              <a:t>	</a:t>
            </a:r>
            <a:r>
              <a:rPr lang="pt-BR" sz="1600" b="1" dirty="0" smtClean="0"/>
              <a:t> Se não</a:t>
            </a:r>
            <a:r>
              <a:rPr lang="pt-BR" sz="1600" dirty="0" smtClean="0"/>
              <a:t>, pinta ambos com a mesma cor.</a:t>
            </a:r>
          </a:p>
          <a:p>
            <a:endParaRPr lang="pt-BR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Exemplo</a:t>
            </a:r>
            <a:endParaRPr lang="pt-B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2400" b="1" dirty="0" smtClean="0"/>
              <a:t>Monitoramento da execução com </a:t>
            </a:r>
            <a:r>
              <a:rPr lang="pt-BR" sz="2400" b="1" dirty="0" err="1" smtClean="0"/>
              <a:t>replanejamento</a:t>
            </a:r>
            <a:r>
              <a:rPr lang="pt-BR" sz="2400" b="1" dirty="0" smtClean="0"/>
              <a:t>:</a:t>
            </a:r>
          </a:p>
          <a:p>
            <a:endParaRPr lang="pt-BR" sz="2400" b="1" dirty="0" smtClean="0"/>
          </a:p>
          <a:p>
            <a:pPr lvl="1"/>
            <a:r>
              <a:rPr lang="pt-BR" sz="2000" dirty="0" smtClean="0"/>
              <a:t>Monitora a execução para ver se o plano pode ter sucesso no atual estado ou precisa ser revisto.</a:t>
            </a:r>
          </a:p>
          <a:p>
            <a:pPr lvl="1"/>
            <a:r>
              <a:rPr lang="pt-BR" sz="2000" dirty="0" err="1" smtClean="0"/>
              <a:t>Replaneja</a:t>
            </a:r>
            <a:r>
              <a:rPr lang="pt-BR" sz="2000" dirty="0" smtClean="0"/>
              <a:t> no caso de algo estar errado.</a:t>
            </a:r>
          </a:p>
          <a:p>
            <a:pPr lvl="1"/>
            <a:endParaRPr lang="pt-BR" sz="2000" dirty="0" smtClean="0"/>
          </a:p>
          <a:p>
            <a:pPr marL="342900" lvl="1" indent="-342900">
              <a:buClr>
                <a:schemeClr val="hlink"/>
              </a:buClr>
            </a:pPr>
            <a:r>
              <a:rPr lang="pt-BR" sz="2400" b="1" dirty="0" smtClean="0"/>
              <a:t>Plano Cadeira+Mesa: </a:t>
            </a:r>
          </a:p>
          <a:p>
            <a:pPr marL="742950" lvl="2" indent="-342900">
              <a:buClr>
                <a:schemeClr val="hlink"/>
              </a:buClr>
            </a:pPr>
            <a:r>
              <a:rPr lang="pt-BR" sz="2000" dirty="0" smtClean="0"/>
              <a:t>Se por acaso a pintura deixou alguma cor antiga aparecendo, pinta-se novamente a mobília em questão.</a:t>
            </a:r>
            <a:endParaRPr lang="pt-BR" sz="3200" dirty="0" smtClean="0"/>
          </a:p>
          <a:p>
            <a:endParaRPr lang="pt-BR" sz="2400" b="1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45TGp_tech_dark_ani">
  <a:themeElements>
    <a:clrScheme name="445TGp_tech_dark_ani 1">
      <a:dk1>
        <a:srgbClr val="000000"/>
      </a:dk1>
      <a:lt1>
        <a:srgbClr val="FFFFFF"/>
      </a:lt1>
      <a:dk2>
        <a:srgbClr val="445E7A"/>
      </a:dk2>
      <a:lt2>
        <a:srgbClr val="DDDDDD"/>
      </a:lt2>
      <a:accent1>
        <a:srgbClr val="417799"/>
      </a:accent1>
      <a:accent2>
        <a:srgbClr val="009999"/>
      </a:accent2>
      <a:accent3>
        <a:srgbClr val="B0B6BE"/>
      </a:accent3>
      <a:accent4>
        <a:srgbClr val="DADADA"/>
      </a:accent4>
      <a:accent5>
        <a:srgbClr val="B0BDCA"/>
      </a:accent5>
      <a:accent6>
        <a:srgbClr val="008A8A"/>
      </a:accent6>
      <a:hlink>
        <a:srgbClr val="C47C40"/>
      </a:hlink>
      <a:folHlink>
        <a:srgbClr val="E25832"/>
      </a:folHlink>
    </a:clrScheme>
    <a:fontScheme name="445TGp_tech_dark_ani">
      <a:majorFont>
        <a:latin typeface="Lucida Sans Unicode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hlink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445TGp_tech_dark_ani 1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417799"/>
        </a:accent1>
        <a:accent2>
          <a:srgbClr val="009999"/>
        </a:accent2>
        <a:accent3>
          <a:srgbClr val="B0B6BE"/>
        </a:accent3>
        <a:accent4>
          <a:srgbClr val="DADADA"/>
        </a:accent4>
        <a:accent5>
          <a:srgbClr val="B0BDCA"/>
        </a:accent5>
        <a:accent6>
          <a:srgbClr val="008A8A"/>
        </a:accent6>
        <a:hlink>
          <a:srgbClr val="C47C40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2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2A7CD6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CBFE8"/>
        </a:accent5>
        <a:accent6>
          <a:srgbClr val="9879CB"/>
        </a:accent6>
        <a:hlink>
          <a:srgbClr val="25B9E7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45TGp_tech_dark_ani 3">
        <a:dk1>
          <a:srgbClr val="000000"/>
        </a:dk1>
        <a:lt1>
          <a:srgbClr val="FFFFFF"/>
        </a:lt1>
        <a:dk2>
          <a:srgbClr val="445E7A"/>
        </a:dk2>
        <a:lt2>
          <a:srgbClr val="DDDDDD"/>
        </a:lt2>
        <a:accent1>
          <a:srgbClr val="3468A6"/>
        </a:accent1>
        <a:accent2>
          <a:srgbClr val="E49D1C"/>
        </a:accent2>
        <a:accent3>
          <a:srgbClr val="B0B6BE"/>
        </a:accent3>
        <a:accent4>
          <a:srgbClr val="DADADA"/>
        </a:accent4>
        <a:accent5>
          <a:srgbClr val="AEB9D0"/>
        </a:accent5>
        <a:accent6>
          <a:srgbClr val="CF8E18"/>
        </a:accent6>
        <a:hlink>
          <a:srgbClr val="4EA5B6"/>
        </a:hlink>
        <a:folHlink>
          <a:srgbClr val="E2583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445TGp_tech_dark_ani</Template>
  <TotalTime>11364</TotalTime>
  <Words>2057</Words>
  <Application>Microsoft Office PowerPoint</Application>
  <PresentationFormat>Apresentação na tela (4:3)</PresentationFormat>
  <Paragraphs>475</Paragraphs>
  <Slides>33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33</vt:i4>
      </vt:variant>
    </vt:vector>
  </HeadingPairs>
  <TitlesOfParts>
    <vt:vector size="34" baseType="lpstr">
      <vt:lpstr>445TGp_tech_dark_ani</vt:lpstr>
      <vt:lpstr>INF 1771 – Inteligência Artificial</vt:lpstr>
      <vt:lpstr>Planejamento Clássico</vt:lpstr>
      <vt:lpstr>Planejamento em Ambientes Incertos</vt:lpstr>
      <vt:lpstr>Planejamento em Ambientes Não-Determinísticos</vt:lpstr>
      <vt:lpstr>Planejamento em Ambientes Não-Determinísticos</vt:lpstr>
      <vt:lpstr>Exemplo</vt:lpstr>
      <vt:lpstr>Exemplo</vt:lpstr>
      <vt:lpstr>Exemplo</vt:lpstr>
      <vt:lpstr>Exemplo</vt:lpstr>
      <vt:lpstr>Exemplo</vt:lpstr>
      <vt:lpstr>Planejamento Condicional</vt:lpstr>
      <vt:lpstr>Planejamento Condicional - Aspirador de Pó</vt:lpstr>
      <vt:lpstr>Planejamento Condicional - Aspirador de Pó</vt:lpstr>
      <vt:lpstr>Árvore And-Or</vt:lpstr>
      <vt:lpstr>Planejamento Condicional</vt:lpstr>
      <vt:lpstr>Grafo And-Or em Estados de Crença</vt:lpstr>
      <vt:lpstr>Monitoramento da Execução com Replanejamento</vt:lpstr>
      <vt:lpstr>Monitoramento da Execução com Replanejamento</vt:lpstr>
      <vt:lpstr>Monitoramento da Execução com Replanejamento</vt:lpstr>
      <vt:lpstr>Monitoramento da Execução com Replanejamento</vt:lpstr>
      <vt:lpstr>Monitoramento da Execução com Replanejamento</vt:lpstr>
      <vt:lpstr>Monitoramento da Execução com Replanejamento</vt:lpstr>
      <vt:lpstr>Monitoramento da Execução com Replanejamento</vt:lpstr>
      <vt:lpstr>Planejamento Contínuo</vt:lpstr>
      <vt:lpstr>Planejamento Contínuo</vt:lpstr>
      <vt:lpstr>Planejamento Contínuo</vt:lpstr>
      <vt:lpstr>Planejamento Contínuo</vt:lpstr>
      <vt:lpstr>Planejamento Contínuo</vt:lpstr>
      <vt:lpstr>Planejamento Contínuo</vt:lpstr>
      <vt:lpstr>Planejamento Contínuo</vt:lpstr>
      <vt:lpstr>Planejamento Contínuo</vt:lpstr>
      <vt:lpstr>Planejamento Contínuo</vt:lpstr>
      <vt:lpstr>Problemas</vt:lpstr>
    </vt:vector>
  </TitlesOfParts>
  <Company>BreakDownSoft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Inteligência Artificial - Planejamento em Ambientes Não-Determinísticos </dc:title>
  <dc:creator>Edirlei E. Soares de Lima</dc:creator>
  <cp:lastModifiedBy>Edirlei</cp:lastModifiedBy>
  <cp:revision>950</cp:revision>
  <dcterms:created xsi:type="dcterms:W3CDTF">2008-12-04T05:04:49Z</dcterms:created>
  <dcterms:modified xsi:type="dcterms:W3CDTF">2011-05-13T03:52:34Z</dcterms:modified>
</cp:coreProperties>
</file>