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45"/>
  </p:notesMasterIdLst>
  <p:sldIdLst>
    <p:sldId id="256" r:id="rId2"/>
    <p:sldId id="309" r:id="rId3"/>
    <p:sldId id="310" r:id="rId4"/>
    <p:sldId id="311" r:id="rId5"/>
    <p:sldId id="312" r:id="rId6"/>
    <p:sldId id="313" r:id="rId7"/>
    <p:sldId id="314" r:id="rId8"/>
    <p:sldId id="315" r:id="rId9"/>
    <p:sldId id="306" r:id="rId10"/>
    <p:sldId id="307" r:id="rId11"/>
    <p:sldId id="308" r:id="rId12"/>
    <p:sldId id="318" r:id="rId13"/>
    <p:sldId id="319" r:id="rId14"/>
    <p:sldId id="320" r:id="rId15"/>
    <p:sldId id="321" r:id="rId16"/>
    <p:sldId id="322" r:id="rId17"/>
    <p:sldId id="323" r:id="rId18"/>
    <p:sldId id="316" r:id="rId19"/>
    <p:sldId id="317" r:id="rId20"/>
    <p:sldId id="324" r:id="rId21"/>
    <p:sldId id="325" r:id="rId22"/>
    <p:sldId id="326" r:id="rId23"/>
    <p:sldId id="327" r:id="rId24"/>
    <p:sldId id="328" r:id="rId25"/>
    <p:sldId id="329" r:id="rId26"/>
    <p:sldId id="330" r:id="rId27"/>
    <p:sldId id="331" r:id="rId28"/>
    <p:sldId id="332" r:id="rId29"/>
    <p:sldId id="333" r:id="rId30"/>
    <p:sldId id="334" r:id="rId31"/>
    <p:sldId id="335" r:id="rId32"/>
    <p:sldId id="336" r:id="rId33"/>
    <p:sldId id="339" r:id="rId34"/>
    <p:sldId id="337" r:id="rId35"/>
    <p:sldId id="338" r:id="rId36"/>
    <p:sldId id="340" r:id="rId37"/>
    <p:sldId id="341" r:id="rId38"/>
    <p:sldId id="342" r:id="rId39"/>
    <p:sldId id="343" r:id="rId40"/>
    <p:sldId id="344" r:id="rId41"/>
    <p:sldId id="345" r:id="rId42"/>
    <p:sldId id="346" r:id="rId43"/>
    <p:sldId id="347" r:id="rId44"/>
  </p:sldIdLst>
  <p:sldSz cx="9144000" cy="6858000" type="screen4x3"/>
  <p:notesSz cx="7315200" cy="96012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FFFF"/>
    <a:srgbClr val="F8F8F8"/>
    <a:srgbClr val="4161A9"/>
    <a:srgbClr val="777777"/>
    <a:srgbClr val="808080"/>
    <a:srgbClr val="969696"/>
    <a:srgbClr val="CDC8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8D230F3-CF80-4859-8CE7-A43EE81993B5}" styleName="Estilo Claro 1 - Ênfase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67" autoAdjust="0"/>
    <p:restoredTop sz="93838" autoAdjust="0"/>
  </p:normalViewPr>
  <p:slideViewPr>
    <p:cSldViewPr>
      <p:cViewPr varScale="1">
        <p:scale>
          <a:sx n="73" d="100"/>
          <a:sy n="73" d="100"/>
        </p:scale>
        <p:origin x="-126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1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139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686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9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139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139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fld id="{2273A875-7D75-47D8-845F-B3FACB6F7174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bg>
      <p:bgPr>
        <a:gradFill>
          <a:gsLst>
            <a:gs pos="0">
              <a:schemeClr val="bg1"/>
            </a:gs>
            <a:gs pos="100000">
              <a:schemeClr val="bg1">
                <a:gamma/>
                <a:shade val="46275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9" name="Picture 5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gray">
          <a:xfrm>
            <a:off x="0" y="1"/>
            <a:ext cx="9144000" cy="6885384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</p:pic>
      <p:sp>
        <p:nvSpPr>
          <p:cNvPr id="35851" name="Rectangle 11"/>
          <p:cNvSpPr>
            <a:spLocks noGrp="1" noChangeArrowheads="1"/>
          </p:cNvSpPr>
          <p:nvPr>
            <p:ph type="ctrTitle" sz="quarter"/>
          </p:nvPr>
        </p:nvSpPr>
        <p:spPr bwMode="gray">
          <a:xfrm>
            <a:off x="2819400" y="914400"/>
            <a:ext cx="6097588" cy="1371600"/>
          </a:xfrm>
        </p:spPr>
        <p:txBody>
          <a:bodyPr/>
          <a:lstStyle>
            <a:lvl1pPr algn="r">
              <a:defRPr sz="4400"/>
            </a:lvl1pPr>
          </a:lstStyle>
          <a:p>
            <a:r>
              <a:rPr lang="en-US"/>
              <a:t>Clique para editar o estilo do título mestre</a:t>
            </a:r>
          </a:p>
        </p:txBody>
      </p:sp>
      <p:sp>
        <p:nvSpPr>
          <p:cNvPr id="35852" name="Rectangle 12"/>
          <p:cNvSpPr>
            <a:spLocks noGrp="1" noChangeArrowheads="1"/>
          </p:cNvSpPr>
          <p:nvPr>
            <p:ph type="subTitle" sz="quarter" idx="1"/>
          </p:nvPr>
        </p:nvSpPr>
        <p:spPr bwMode="gray">
          <a:xfrm>
            <a:off x="3505200" y="2590800"/>
            <a:ext cx="5410200" cy="609600"/>
          </a:xfrm>
          <a:prstGeom prst="rect">
            <a:avLst/>
          </a:prstGeom>
        </p:spPr>
        <p:txBody>
          <a:bodyPr/>
          <a:lstStyle>
            <a:lvl1pPr marL="0" indent="0" algn="r">
              <a:buFont typeface="Wingdings" pitchFamily="2" charset="2"/>
              <a:buNone/>
              <a:defRPr sz="2400">
                <a:latin typeface="Arial" charset="0"/>
              </a:defRPr>
            </a:lvl1pPr>
          </a:lstStyle>
          <a:p>
            <a:r>
              <a:rPr lang="en-US"/>
              <a:t>Clique para editar o estilo do subtítulo mestre</a:t>
            </a: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564313"/>
            <a:ext cx="2133600" cy="21748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15"/>
          <p:cNvSpPr>
            <a:spLocks noGrp="1" noChangeArrowheads="1"/>
          </p:cNvSpPr>
          <p:nvPr>
            <p:ph type="sldNum" sz="quarter" idx="11"/>
          </p:nvPr>
        </p:nvSpPr>
        <p:spPr bwMode="gray">
          <a:xfrm>
            <a:off x="3048000" y="6553200"/>
            <a:ext cx="2743200" cy="21748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AB1D3DE7-B54B-440F-9457-FC4D2C27E35C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ftr" sz="quarter" idx="12"/>
          </p:nvPr>
        </p:nvSpPr>
        <p:spPr>
          <a:xfrm>
            <a:off x="5791200" y="6477000"/>
            <a:ext cx="3124200" cy="304800"/>
          </a:xfrm>
        </p:spPr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0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00075C-5D83-41E4-ACCD-BE744A465BD6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755576" y="1628800"/>
            <a:ext cx="7560840" cy="4104456"/>
          </a:xfrm>
          <a:prstGeom prst="rect">
            <a:avLst/>
          </a:prstGeom>
        </p:spPr>
        <p:txBody>
          <a:bodyPr/>
          <a:lstStyle>
            <a:lvl1pPr>
              <a:buFontTx/>
              <a:buBlip>
                <a:blip r:embed="rId3"/>
              </a:buBlip>
              <a:defRPr>
                <a:solidFill>
                  <a:schemeClr val="bg2"/>
                </a:solidFill>
                <a:effectLst/>
              </a:defRPr>
            </a:lvl1pPr>
            <a:lvl2pPr>
              <a:buFontTx/>
              <a:buBlip>
                <a:blip r:embed="rId3"/>
              </a:buBlip>
              <a:defRPr>
                <a:solidFill>
                  <a:schemeClr val="bg2"/>
                </a:solidFill>
                <a:effectLst/>
              </a:defRPr>
            </a:lvl2pPr>
            <a:lvl3pPr>
              <a:buFontTx/>
              <a:buBlip>
                <a:blip r:embed="rId3"/>
              </a:buBlip>
              <a:defRPr>
                <a:solidFill>
                  <a:schemeClr val="bg2"/>
                </a:solidFill>
                <a:effectLst/>
              </a:defRPr>
            </a:lvl3pPr>
            <a:lvl4pPr>
              <a:buFontTx/>
              <a:buBlip>
                <a:blip r:embed="rId3"/>
              </a:buBlip>
              <a:defRPr>
                <a:solidFill>
                  <a:schemeClr val="bg2"/>
                </a:solidFill>
                <a:effectLst/>
              </a:defRPr>
            </a:lvl4pPr>
            <a:lvl5pPr>
              <a:buFontTx/>
              <a:buBlip>
                <a:blip r:embed="rId3"/>
              </a:buBlip>
              <a:defRPr>
                <a:solidFill>
                  <a:schemeClr val="bg2"/>
                </a:solidFill>
                <a:effectLst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56" name="Line 140"/>
          <p:cNvSpPr>
            <a:spLocks noChangeShapeType="1"/>
          </p:cNvSpPr>
          <p:nvPr/>
        </p:nvSpPr>
        <p:spPr bwMode="auto">
          <a:xfrm>
            <a:off x="1752600" y="990600"/>
            <a:ext cx="6934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34818" name="Rectangle 2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0" y="6400800"/>
            <a:ext cx="2133600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solidFill>
                  <a:schemeClr val="bg2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3733800" y="6584950"/>
            <a:ext cx="2133600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chemeClr val="bg2"/>
                </a:solidFill>
                <a:latin typeface="Arial" charset="0"/>
              </a:defRPr>
            </a:lvl1pPr>
          </a:lstStyle>
          <a:p>
            <a:pPr>
              <a:defRPr/>
            </a:pPr>
            <a:fld id="{FA2BF26D-74B1-4A1D-9D87-718D6F4AD37E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  <p:sp>
        <p:nvSpPr>
          <p:cNvPr id="34829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1905000" y="228600"/>
            <a:ext cx="6781800" cy="88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 para editar o estilo do título mestre</a:t>
            </a:r>
          </a:p>
        </p:txBody>
      </p:sp>
      <p:sp>
        <p:nvSpPr>
          <p:cNvPr id="34830" name="Rectangle 14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5943600" y="6451600"/>
            <a:ext cx="2895600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34847" name="Rectangle 31"/>
          <p:cNvSpPr>
            <a:spLocks noChangeArrowheads="1"/>
          </p:cNvSpPr>
          <p:nvPr/>
        </p:nvSpPr>
        <p:spPr bwMode="gray">
          <a:xfrm>
            <a:off x="514350" y="319088"/>
            <a:ext cx="857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b="1" dirty="0">
                <a:solidFill>
                  <a:schemeClr val="bg2"/>
                </a:solidFill>
                <a:latin typeface="Arial" charset="0"/>
              </a:rPr>
              <a:t>LOGO</a:t>
            </a:r>
          </a:p>
        </p:txBody>
      </p:sp>
      <p:pic>
        <p:nvPicPr>
          <p:cNvPr id="8202" name="Picture 10" descr="C:\Users\edirlei\Downloads\1UP Mushroom_256.png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188640"/>
            <a:ext cx="1008112" cy="1008112"/>
          </a:xfrm>
          <a:prstGeom prst="rect">
            <a:avLst/>
          </a:prstGeom>
          <a:noFill/>
        </p:spPr>
      </p:pic>
      <p:sp>
        <p:nvSpPr>
          <p:cNvPr id="11" name="AutoShape 16"/>
          <p:cNvSpPr>
            <a:spLocks noChangeArrowheads="1"/>
          </p:cNvSpPr>
          <p:nvPr userDrawn="1"/>
        </p:nvSpPr>
        <p:spPr bwMode="gray">
          <a:xfrm>
            <a:off x="504825" y="1368425"/>
            <a:ext cx="8181975" cy="4564063"/>
          </a:xfrm>
          <a:prstGeom prst="roundRect">
            <a:avLst>
              <a:gd name="adj" fmla="val 16667"/>
            </a:avLst>
          </a:prstGeom>
          <a:solidFill>
            <a:srgbClr val="FFFFFF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pt-BR" dirty="0"/>
          </a:p>
        </p:txBody>
      </p:sp>
      <p:sp>
        <p:nvSpPr>
          <p:cNvPr id="12" name="AutoShape 17"/>
          <p:cNvSpPr>
            <a:spLocks noChangeArrowheads="1"/>
          </p:cNvSpPr>
          <p:nvPr userDrawn="1"/>
        </p:nvSpPr>
        <p:spPr bwMode="invGray">
          <a:xfrm>
            <a:off x="395288" y="1457325"/>
            <a:ext cx="8239125" cy="4564063"/>
          </a:xfrm>
          <a:prstGeom prst="roundRect">
            <a:avLst>
              <a:gd name="adj" fmla="val 16667"/>
            </a:avLst>
          </a:prstGeom>
          <a:solidFill>
            <a:srgbClr val="FFFFFF">
              <a:alpha val="70195"/>
            </a:srgb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pt-BR" dirty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71" r:id="rId1"/>
    <p:sldLayoutId id="2147483860" r:id="rId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4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4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4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956" grpId="0" animBg="1"/>
      <p:bldP spid="34829" grpId="0"/>
      <p:bldP spid="34847" grpId="0"/>
    </p:bld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Lucida Sans Unicode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528" y="836712"/>
            <a:ext cx="8568952" cy="2078037"/>
          </a:xfrm>
          <a:effectLst>
            <a:outerShdw dist="53882" dir="2700000" algn="ctr" rotWithShape="0">
              <a:schemeClr val="bg2"/>
            </a:outerShdw>
          </a:effectLst>
        </p:spPr>
        <p:txBody>
          <a:bodyPr/>
          <a:lstStyle/>
          <a:p>
            <a:pPr algn="ctr" eaLnBrk="1" hangingPunct="1">
              <a:defRPr/>
            </a:pPr>
            <a:r>
              <a:rPr lang="en-US" sz="3600" dirty="0" smtClean="0"/>
              <a:t>INF 1771 – Inteligência Artificial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15616" y="2420888"/>
            <a:ext cx="7128792" cy="476871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defRPr/>
            </a:pPr>
            <a:r>
              <a:rPr lang="pt-BR" sz="2800" dirty="0" smtClean="0"/>
              <a:t>Aula 09 – Prolog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gray">
          <a:xfrm>
            <a:off x="755650" y="5229225"/>
            <a:ext cx="5005388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l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70000"/>
              <a:defRPr/>
            </a:pPr>
            <a:endParaRPr lang="pt-BR" sz="2800" kern="0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gray">
          <a:xfrm>
            <a:off x="5796136" y="6525344"/>
            <a:ext cx="3312368" cy="28803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kumimoji="0" lang="pt-BR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Edirlei Soares</a:t>
            </a:r>
            <a:r>
              <a:rPr kumimoji="0" lang="pt-BR" sz="2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 de Lima</a:t>
            </a:r>
            <a:endParaRPr kumimoji="0" lang="pt-BR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Operadores</a:t>
            </a:r>
            <a:endParaRPr lang="pt-B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t-BR" sz="2000" dirty="0" smtClean="0"/>
              <a:t>O operador “=” realiza apenas a unificação de termos:</a:t>
            </a:r>
          </a:p>
          <a:p>
            <a:endParaRPr lang="pt-BR" sz="2000" dirty="0" smtClean="0"/>
          </a:p>
          <a:p>
            <a:pPr>
              <a:buNone/>
            </a:pPr>
            <a:r>
              <a:rPr lang="pt-BR" sz="2000" dirty="0" smtClean="0"/>
              <a:t>	?- X = 1 + 2.</a:t>
            </a:r>
          </a:p>
          <a:p>
            <a:pPr>
              <a:buNone/>
            </a:pPr>
            <a:r>
              <a:rPr lang="pt-BR" sz="2000" dirty="0" smtClean="0"/>
              <a:t>	X = 1 + 2</a:t>
            </a:r>
          </a:p>
          <a:p>
            <a:endParaRPr lang="pt-BR" sz="2000" dirty="0" smtClean="0"/>
          </a:p>
          <a:p>
            <a:r>
              <a:rPr lang="pt-BR" sz="2000" dirty="0" smtClean="0"/>
              <a:t>O operador “is” força a avaliação aritmética:</a:t>
            </a:r>
          </a:p>
          <a:p>
            <a:pPr>
              <a:buNone/>
            </a:pPr>
            <a:endParaRPr lang="pt-BR" sz="2000" dirty="0" smtClean="0"/>
          </a:p>
          <a:p>
            <a:pPr>
              <a:buNone/>
            </a:pPr>
            <a:r>
              <a:rPr lang="pt-BR" sz="2000" dirty="0" smtClean="0"/>
              <a:t>	?- X is 1 + 2.</a:t>
            </a:r>
          </a:p>
          <a:p>
            <a:pPr>
              <a:buNone/>
            </a:pPr>
            <a:r>
              <a:rPr lang="pt-BR" sz="2000" dirty="0" smtClean="0"/>
              <a:t>	X = 3</a:t>
            </a:r>
          </a:p>
          <a:p>
            <a:endParaRPr lang="pt-BR" sz="1600" dirty="0" smtClean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Operadores</a:t>
            </a:r>
            <a:endParaRPr lang="pt-B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t-BR" sz="2000" dirty="0" smtClean="0"/>
              <a:t>Se a variável à esquerda do operador “is” já estiver instanciada, o Prolog apenas compara o valor da variável com o resultado da expressão à direita de “is”: </a:t>
            </a:r>
          </a:p>
          <a:p>
            <a:endParaRPr lang="pt-BR" sz="2000" dirty="0" smtClean="0"/>
          </a:p>
          <a:p>
            <a:pPr>
              <a:buNone/>
            </a:pPr>
            <a:r>
              <a:rPr lang="pt-BR" sz="2000" dirty="0" smtClean="0"/>
              <a:t>	?- X = 3, X is 1 + 2.</a:t>
            </a:r>
          </a:p>
          <a:p>
            <a:pPr>
              <a:buNone/>
            </a:pPr>
            <a:r>
              <a:rPr lang="pt-BR" sz="2000" dirty="0" smtClean="0"/>
              <a:t>	X = 3</a:t>
            </a:r>
          </a:p>
          <a:p>
            <a:pPr>
              <a:buNone/>
            </a:pPr>
            <a:r>
              <a:rPr lang="pt-BR" sz="2000" dirty="0" smtClean="0"/>
              <a:t>	</a:t>
            </a:r>
          </a:p>
          <a:p>
            <a:pPr>
              <a:buNone/>
            </a:pPr>
            <a:r>
              <a:rPr lang="pt-BR" sz="2000" dirty="0" smtClean="0"/>
              <a:t>	?- X = 5, X is 1 + 2.</a:t>
            </a:r>
          </a:p>
          <a:p>
            <a:pPr>
              <a:buNone/>
            </a:pPr>
            <a:r>
              <a:rPr lang="pt-BR" sz="2000" dirty="0" smtClean="0"/>
              <a:t>	</a:t>
            </a:r>
            <a:r>
              <a:rPr lang="pt-BR" sz="2000" dirty="0" err="1" smtClean="0"/>
              <a:t>false</a:t>
            </a:r>
            <a:endParaRPr lang="pt-BR" sz="2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Unificação de Termos</a:t>
            </a:r>
            <a:endParaRPr lang="pt-B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t-BR" sz="2400" dirty="0" smtClean="0"/>
              <a:t>Dois termos se unificam (</a:t>
            </a:r>
            <a:r>
              <a:rPr lang="pt-BR" sz="2400" dirty="0" err="1" smtClean="0"/>
              <a:t>matching</a:t>
            </a:r>
            <a:r>
              <a:rPr lang="pt-BR" sz="2400" dirty="0" smtClean="0"/>
              <a:t>) se:</a:t>
            </a:r>
          </a:p>
          <a:p>
            <a:endParaRPr lang="pt-BR" sz="2400" dirty="0" smtClean="0"/>
          </a:p>
          <a:p>
            <a:pPr lvl="1"/>
            <a:r>
              <a:rPr lang="pt-BR" sz="2000" dirty="0" smtClean="0"/>
              <a:t>Eles são idênticos ou as variáveis em ambos os termos podem ser instanciadas a objetos de maneira que após a substituição das variáveis os termos se tornam idênticos.</a:t>
            </a:r>
          </a:p>
          <a:p>
            <a:endParaRPr lang="pt-BR" sz="2400" dirty="0" smtClean="0"/>
          </a:p>
          <a:p>
            <a:r>
              <a:rPr lang="pt-BR" sz="2000" dirty="0" smtClean="0"/>
              <a:t>Por exemplo, existe a unificação entre os termos </a:t>
            </a:r>
            <a:r>
              <a:rPr lang="pt-BR" sz="2000" b="1" dirty="0" smtClean="0"/>
              <a:t>data(D,M,2003)</a:t>
            </a:r>
            <a:r>
              <a:rPr lang="pt-BR" sz="2000" dirty="0" smtClean="0"/>
              <a:t> e </a:t>
            </a:r>
            <a:r>
              <a:rPr lang="pt-BR" sz="2000" b="1" dirty="0" smtClean="0"/>
              <a:t>data(D1,maio,A) </a:t>
            </a:r>
            <a:r>
              <a:rPr lang="pt-BR" sz="2000" dirty="0" smtClean="0"/>
              <a:t>instanciando  D = D1, M = maio, A = 2003.</a:t>
            </a:r>
            <a:endParaRPr lang="pt-BR" sz="2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Unificação de Termos</a:t>
            </a:r>
            <a:endParaRPr lang="pt-B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buNone/>
            </a:pPr>
            <a:r>
              <a:rPr lang="pt-BR" sz="1400" dirty="0" smtClean="0"/>
              <a:t>data(D,M,2003) = data(D1,maio,A), data(D,M,2003) = data(15,maio,A1).</a:t>
            </a:r>
          </a:p>
          <a:p>
            <a:endParaRPr lang="pt-BR" sz="1400" dirty="0" smtClean="0"/>
          </a:p>
          <a:p>
            <a:pPr>
              <a:buNone/>
            </a:pPr>
            <a:r>
              <a:rPr lang="pt-BR" sz="1400" dirty="0" smtClean="0"/>
              <a:t>D = 15</a:t>
            </a:r>
          </a:p>
          <a:p>
            <a:pPr>
              <a:buNone/>
            </a:pPr>
            <a:r>
              <a:rPr lang="pt-BR" sz="1400" dirty="0" smtClean="0"/>
              <a:t>M = maio</a:t>
            </a:r>
          </a:p>
          <a:p>
            <a:pPr>
              <a:buNone/>
            </a:pPr>
            <a:r>
              <a:rPr lang="pt-BR" sz="1400" dirty="0" smtClean="0"/>
              <a:t>D1 = 15</a:t>
            </a:r>
          </a:p>
          <a:p>
            <a:pPr>
              <a:buNone/>
            </a:pPr>
            <a:r>
              <a:rPr lang="pt-BR" sz="1400" dirty="0" smtClean="0"/>
              <a:t>A = 2003</a:t>
            </a:r>
          </a:p>
          <a:p>
            <a:pPr>
              <a:buNone/>
            </a:pPr>
            <a:r>
              <a:rPr lang="pt-BR" sz="1400" dirty="0" smtClean="0"/>
              <a:t>A1 = 2003</a:t>
            </a:r>
          </a:p>
          <a:p>
            <a:pPr>
              <a:buNone/>
            </a:pPr>
            <a:endParaRPr lang="pt-BR" sz="1400" dirty="0" smtClean="0"/>
          </a:p>
          <a:p>
            <a:r>
              <a:rPr lang="pt-BR" sz="2000" dirty="0" smtClean="0"/>
              <a:t>Por outro lado, </a:t>
            </a:r>
            <a:r>
              <a:rPr lang="pt-BR" sz="2000" b="1" dirty="0" smtClean="0"/>
              <a:t>não existe </a:t>
            </a:r>
            <a:r>
              <a:rPr lang="pt-BR" sz="2000" dirty="0" smtClean="0"/>
              <a:t>unificação entre os termos:</a:t>
            </a:r>
          </a:p>
          <a:p>
            <a:endParaRPr lang="pt-BR" sz="1400" dirty="0" smtClean="0"/>
          </a:p>
          <a:p>
            <a:pPr>
              <a:buNone/>
            </a:pPr>
            <a:r>
              <a:rPr lang="pt-BR" sz="1400" dirty="0" smtClean="0"/>
              <a:t>data(D,M,2003), data(D1,M1,1948)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Unificação de Termos</a:t>
            </a:r>
            <a:endParaRPr lang="pt-B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t-BR" sz="2400" dirty="0" smtClean="0"/>
              <a:t>A </a:t>
            </a:r>
            <a:r>
              <a:rPr lang="pt-BR" sz="2400" b="1" dirty="0" smtClean="0"/>
              <a:t>unificação</a:t>
            </a:r>
            <a:r>
              <a:rPr lang="pt-BR" sz="2400" dirty="0" smtClean="0"/>
              <a:t> é um processo que toma dois termos e verifica se eles unificam:</a:t>
            </a:r>
          </a:p>
          <a:p>
            <a:endParaRPr lang="pt-BR" sz="2000" dirty="0" smtClean="0"/>
          </a:p>
          <a:p>
            <a:pPr lvl="1"/>
            <a:r>
              <a:rPr lang="pt-BR" sz="1800" dirty="0" smtClean="0"/>
              <a:t>Se os termos não unificam, o processo falha (e as variáveis não se tornam instanciadas).</a:t>
            </a:r>
          </a:p>
          <a:p>
            <a:pPr lvl="1"/>
            <a:endParaRPr lang="pt-BR" sz="1800" dirty="0" smtClean="0"/>
          </a:p>
          <a:p>
            <a:pPr lvl="1"/>
            <a:r>
              <a:rPr lang="pt-BR" sz="1800" dirty="0" smtClean="0"/>
              <a:t>Se os termos unificam, o processo tem sucesso e também instancia as variáveis em ambos os termos para os valores que os tornam idênticos.</a:t>
            </a:r>
            <a:endParaRPr lang="pt-BR" sz="1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Unificação de Termos</a:t>
            </a:r>
            <a:endParaRPr lang="pt-B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t-BR" sz="2400" dirty="0" smtClean="0"/>
              <a:t>As regras que regem se dois termos S e T unificam são:</a:t>
            </a:r>
          </a:p>
          <a:p>
            <a:endParaRPr lang="pt-BR" sz="2400" dirty="0" smtClean="0"/>
          </a:p>
          <a:p>
            <a:pPr lvl="1"/>
            <a:r>
              <a:rPr lang="pt-BR" sz="2000" dirty="0" smtClean="0"/>
              <a:t>Se S e T são constantes, então S e T unificam somente se são o mesmo objeto.</a:t>
            </a:r>
          </a:p>
          <a:p>
            <a:pPr lvl="1"/>
            <a:endParaRPr lang="pt-BR" sz="2000" dirty="0" smtClean="0"/>
          </a:p>
          <a:p>
            <a:pPr lvl="1"/>
            <a:r>
              <a:rPr lang="pt-BR" sz="2000" dirty="0" smtClean="0"/>
              <a:t>Se S for uma variável e T for qualquer termo, então unificam e S é instanciado para T.</a:t>
            </a:r>
          </a:p>
          <a:p>
            <a:pPr lvl="1"/>
            <a:endParaRPr lang="pt-BR" sz="2000" dirty="0" smtClean="0"/>
          </a:p>
          <a:p>
            <a:pPr lvl="1"/>
            <a:r>
              <a:rPr lang="pt-BR" sz="2000" dirty="0" smtClean="0"/>
              <a:t>Se S e T são estruturas, elas unificam somente se </a:t>
            </a:r>
          </a:p>
          <a:p>
            <a:pPr lvl="2"/>
            <a:r>
              <a:rPr lang="pt-BR" sz="1600" dirty="0" smtClean="0"/>
              <a:t>S e T têm o mesmo </a:t>
            </a:r>
            <a:r>
              <a:rPr lang="pt-BR" sz="1600" dirty="0" err="1" smtClean="0"/>
              <a:t>functor</a:t>
            </a:r>
            <a:r>
              <a:rPr lang="pt-BR" sz="1600" dirty="0" smtClean="0"/>
              <a:t> principal.</a:t>
            </a:r>
          </a:p>
          <a:p>
            <a:pPr lvl="2"/>
            <a:r>
              <a:rPr lang="pt-BR" sz="1600" dirty="0" smtClean="0"/>
              <a:t>Todos seus componentes correspondentes unificam.</a:t>
            </a:r>
            <a:endParaRPr lang="pt-BR" sz="1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Comparação de Termos</a:t>
            </a:r>
            <a:endParaRPr lang="pt-BR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755576" y="1891000"/>
          <a:ext cx="7632848" cy="345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62380"/>
                <a:gridCol w="6070468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pt-BR" sz="1600" b="1" noProof="0" smtClean="0">
                          <a:solidFill>
                            <a:srgbClr val="000000"/>
                          </a:solidFill>
                        </a:rPr>
                        <a:t>Operadores Relacionais</a:t>
                      </a:r>
                      <a:endParaRPr lang="pt-BR" sz="1600" b="1" noProof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1600" b="0" noProof="0" smtClean="0">
                          <a:solidFill>
                            <a:srgbClr val="000000"/>
                          </a:solidFill>
                        </a:rPr>
                        <a:t>X = Y</a:t>
                      </a:r>
                      <a:endParaRPr lang="pt-BR" sz="1600" b="0" noProof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600" b="0" noProof="0" dirty="0" smtClean="0">
                          <a:solidFill>
                            <a:srgbClr val="000000"/>
                          </a:solidFill>
                        </a:rPr>
                        <a:t>X unifica com Y, é verdadeiro quando dois termos são o mesmo. Entretanto, se um dos termos é uma variável, o operador = causa a instanciação da variável.</a:t>
                      </a:r>
                      <a:endParaRPr lang="pt-BR" sz="1600" b="0" noProof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1600" b="0" noProof="0" smtClean="0">
                          <a:solidFill>
                            <a:srgbClr val="000000"/>
                          </a:solidFill>
                        </a:rPr>
                        <a:t>X \= Y</a:t>
                      </a:r>
                      <a:endParaRPr lang="pt-BR" sz="1600" b="0" noProof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600" b="0" noProof="0" smtClean="0">
                          <a:solidFill>
                            <a:srgbClr val="000000"/>
                          </a:solidFill>
                        </a:rPr>
                        <a:t>X não unifica com Y</a:t>
                      </a:r>
                      <a:endParaRPr lang="pt-BR" sz="1600" b="0" noProof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1600" b="0" noProof="0" smtClean="0">
                          <a:solidFill>
                            <a:srgbClr val="000000"/>
                          </a:solidFill>
                        </a:rPr>
                        <a:t>X == Y </a:t>
                      </a:r>
                      <a:endParaRPr lang="pt-BR" sz="1600" b="0" noProof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600" b="0" noProof="0" smtClean="0">
                          <a:solidFill>
                            <a:srgbClr val="000000"/>
                          </a:solidFill>
                        </a:rPr>
                        <a:t>X é literalmente igual a Y (igualdade literal), que é verdadeiro se os termos X e Y são idênticos, ou seja, eles têm a mesma estrutura e todos os componentes correspondentes são os mesmos, incluindo o nome das variáveis.</a:t>
                      </a:r>
                      <a:endParaRPr lang="pt-BR" sz="1600" b="0" noProof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1600" b="0" noProof="0" smtClean="0">
                          <a:solidFill>
                            <a:srgbClr val="000000"/>
                          </a:solidFill>
                        </a:rPr>
                        <a:t>X \== Y</a:t>
                      </a:r>
                      <a:endParaRPr lang="pt-BR" sz="1600" b="0" noProof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600" b="0" noProof="0" dirty="0" smtClean="0">
                          <a:solidFill>
                            <a:srgbClr val="000000"/>
                          </a:solidFill>
                        </a:rPr>
                        <a:t>X não é literalmente igual a Y que é o complemento de X==Y</a:t>
                      </a:r>
                      <a:endParaRPr lang="pt-BR" sz="1600" b="0" noProof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Comparação de Termos</a:t>
            </a:r>
            <a:endParaRPr lang="pt-B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buNone/>
            </a:pPr>
            <a:r>
              <a:rPr lang="es-ES" sz="1400" b="1" dirty="0" smtClean="0"/>
              <a:t>?- f(</a:t>
            </a:r>
            <a:r>
              <a:rPr lang="es-ES" sz="1400" b="1" dirty="0" err="1" smtClean="0"/>
              <a:t>a,b</a:t>
            </a:r>
            <a:r>
              <a:rPr lang="es-ES" sz="1400" b="1" dirty="0" smtClean="0"/>
              <a:t>) == f(</a:t>
            </a:r>
            <a:r>
              <a:rPr lang="es-ES" sz="1400" b="1" dirty="0" err="1" smtClean="0"/>
              <a:t>a,b</a:t>
            </a:r>
            <a:r>
              <a:rPr lang="es-ES" sz="1400" b="1" dirty="0" smtClean="0"/>
              <a:t>).</a:t>
            </a:r>
          </a:p>
          <a:p>
            <a:pPr>
              <a:buNone/>
            </a:pPr>
            <a:r>
              <a:rPr lang="es-ES" sz="1400" dirty="0" smtClean="0"/>
              <a:t>true</a:t>
            </a:r>
          </a:p>
          <a:p>
            <a:pPr>
              <a:buNone/>
            </a:pPr>
            <a:r>
              <a:rPr lang="es-ES" sz="1400" b="1" dirty="0" smtClean="0"/>
              <a:t>?- f(</a:t>
            </a:r>
            <a:r>
              <a:rPr lang="es-ES" sz="1400" b="1" dirty="0" err="1" smtClean="0"/>
              <a:t>a,b</a:t>
            </a:r>
            <a:r>
              <a:rPr lang="es-ES" sz="1400" b="1" dirty="0" smtClean="0"/>
              <a:t>) == f(</a:t>
            </a:r>
            <a:r>
              <a:rPr lang="es-ES" sz="1400" b="1" dirty="0" err="1" smtClean="0"/>
              <a:t>a,X</a:t>
            </a:r>
            <a:r>
              <a:rPr lang="es-ES" sz="1400" b="1" dirty="0" smtClean="0"/>
              <a:t>).</a:t>
            </a:r>
          </a:p>
          <a:p>
            <a:pPr>
              <a:buNone/>
            </a:pPr>
            <a:r>
              <a:rPr lang="es-ES" sz="1400" dirty="0" smtClean="0"/>
              <a:t>false</a:t>
            </a:r>
          </a:p>
          <a:p>
            <a:pPr>
              <a:buNone/>
            </a:pPr>
            <a:r>
              <a:rPr lang="es-ES" sz="1400" b="1" dirty="0" smtClean="0"/>
              <a:t>?- f(</a:t>
            </a:r>
            <a:r>
              <a:rPr lang="es-ES" sz="1400" b="1" dirty="0" err="1" smtClean="0"/>
              <a:t>a,X</a:t>
            </a:r>
            <a:r>
              <a:rPr lang="es-ES" sz="1400" b="1" dirty="0" smtClean="0"/>
              <a:t>) == f(</a:t>
            </a:r>
            <a:r>
              <a:rPr lang="es-ES" sz="1400" b="1" dirty="0" err="1" smtClean="0"/>
              <a:t>a,Y</a:t>
            </a:r>
            <a:r>
              <a:rPr lang="es-ES" sz="1400" b="1" dirty="0" smtClean="0"/>
              <a:t>).</a:t>
            </a:r>
          </a:p>
          <a:p>
            <a:pPr>
              <a:buNone/>
            </a:pPr>
            <a:r>
              <a:rPr lang="es-ES" sz="1400" dirty="0" smtClean="0"/>
              <a:t>false</a:t>
            </a:r>
          </a:p>
          <a:p>
            <a:pPr>
              <a:buNone/>
            </a:pPr>
            <a:r>
              <a:rPr lang="es-ES" sz="1400" b="1" dirty="0" smtClean="0"/>
              <a:t>?- X == X.</a:t>
            </a:r>
          </a:p>
          <a:p>
            <a:pPr>
              <a:buNone/>
            </a:pPr>
            <a:r>
              <a:rPr lang="es-ES" sz="1400" dirty="0" smtClean="0"/>
              <a:t>true</a:t>
            </a:r>
          </a:p>
          <a:p>
            <a:pPr>
              <a:buNone/>
            </a:pPr>
            <a:r>
              <a:rPr lang="es-ES" sz="1400" b="1" dirty="0" smtClean="0"/>
              <a:t>?- X == Y.</a:t>
            </a:r>
          </a:p>
          <a:p>
            <a:pPr>
              <a:buNone/>
            </a:pPr>
            <a:r>
              <a:rPr lang="es-ES" sz="1400" dirty="0" smtClean="0"/>
              <a:t>false</a:t>
            </a:r>
          </a:p>
          <a:p>
            <a:pPr>
              <a:buNone/>
            </a:pPr>
            <a:r>
              <a:rPr lang="es-ES" sz="1400" b="1" dirty="0" smtClean="0"/>
              <a:t>?- X \== Y.</a:t>
            </a:r>
          </a:p>
          <a:p>
            <a:pPr>
              <a:buNone/>
            </a:pPr>
            <a:r>
              <a:rPr lang="es-ES" sz="1400" dirty="0" smtClean="0"/>
              <a:t>true</a:t>
            </a:r>
          </a:p>
          <a:p>
            <a:pPr>
              <a:buNone/>
            </a:pPr>
            <a:r>
              <a:rPr lang="es-ES" sz="1400" b="1" dirty="0" smtClean="0"/>
              <a:t>?- X \= Y.</a:t>
            </a:r>
          </a:p>
          <a:p>
            <a:pPr>
              <a:buNone/>
            </a:pPr>
            <a:r>
              <a:rPr lang="es-ES" sz="1400" dirty="0" smtClean="0"/>
              <a:t>false</a:t>
            </a:r>
          </a:p>
          <a:p>
            <a:pPr>
              <a:buNone/>
            </a:pPr>
            <a:r>
              <a:rPr lang="es-ES" sz="1400" b="1" dirty="0" smtClean="0"/>
              <a:t>?- g(</a:t>
            </a:r>
            <a:r>
              <a:rPr lang="es-ES" sz="1400" b="1" dirty="0" err="1" smtClean="0"/>
              <a:t>X,f</a:t>
            </a:r>
            <a:r>
              <a:rPr lang="es-ES" sz="1400" b="1" dirty="0" smtClean="0"/>
              <a:t>(</a:t>
            </a:r>
            <a:r>
              <a:rPr lang="es-ES" sz="1400" b="1" dirty="0" err="1" smtClean="0"/>
              <a:t>a,Y</a:t>
            </a:r>
            <a:r>
              <a:rPr lang="es-ES" sz="1400" b="1" dirty="0" smtClean="0"/>
              <a:t>)) == g(</a:t>
            </a:r>
            <a:r>
              <a:rPr lang="es-ES" sz="1400" b="1" dirty="0" err="1" smtClean="0"/>
              <a:t>X,f</a:t>
            </a:r>
            <a:r>
              <a:rPr lang="es-ES" sz="1400" b="1" dirty="0" smtClean="0"/>
              <a:t>(</a:t>
            </a:r>
            <a:r>
              <a:rPr lang="es-ES" sz="1400" b="1" dirty="0" err="1" smtClean="0"/>
              <a:t>a,Y</a:t>
            </a:r>
            <a:r>
              <a:rPr lang="es-ES" sz="1400" b="1" dirty="0" smtClean="0"/>
              <a:t>)).</a:t>
            </a:r>
          </a:p>
          <a:p>
            <a:pPr>
              <a:buNone/>
            </a:pPr>
            <a:r>
              <a:rPr lang="es-ES" sz="1400" dirty="0" smtClean="0"/>
              <a:t>true</a:t>
            </a:r>
            <a:endParaRPr lang="pt-BR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200" dirty="0" smtClean="0"/>
              <a:t>Predicados para Verificação de Tipos de Termos</a:t>
            </a:r>
            <a:endParaRPr lang="pt-BR" sz="22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187624" y="2204864"/>
          <a:ext cx="6984776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4087"/>
                <a:gridCol w="5170689"/>
              </a:tblGrid>
              <a:tr h="370840">
                <a:tc>
                  <a:txBody>
                    <a:bodyPr/>
                    <a:lstStyle/>
                    <a:p>
                      <a:r>
                        <a:rPr lang="pt-BR" sz="1400" b="1" dirty="0" smtClean="0">
                          <a:solidFill>
                            <a:sysClr val="windowText" lastClr="000000"/>
                          </a:solidFill>
                        </a:rPr>
                        <a:t>Predicado</a:t>
                      </a:r>
                      <a:endParaRPr lang="pt-BR" sz="14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400" b="1" dirty="0" smtClean="0">
                          <a:solidFill>
                            <a:sysClr val="windowText" lastClr="000000"/>
                          </a:solidFill>
                        </a:rPr>
                        <a:t>Verdadeiro se:</a:t>
                      </a:r>
                      <a:endParaRPr lang="pt-BR" sz="14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1400" b="0" dirty="0" smtClean="0">
                          <a:solidFill>
                            <a:sysClr val="windowText" lastClr="000000"/>
                          </a:solidFill>
                        </a:rPr>
                        <a:t>var(X)</a:t>
                      </a:r>
                      <a:endParaRPr lang="pt-BR" sz="14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400" b="0" dirty="0" smtClean="0">
                          <a:solidFill>
                            <a:sysClr val="windowText" lastClr="000000"/>
                          </a:solidFill>
                        </a:rPr>
                        <a:t>X é uma variável não instanciada</a:t>
                      </a:r>
                      <a:endParaRPr lang="pt-BR" sz="14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1400" b="0" dirty="0" smtClean="0">
                          <a:solidFill>
                            <a:sysClr val="windowText" lastClr="000000"/>
                          </a:solidFill>
                        </a:rPr>
                        <a:t>nonvar(X)</a:t>
                      </a:r>
                      <a:endParaRPr lang="pt-BR" sz="14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400" b="0" dirty="0" smtClean="0">
                          <a:solidFill>
                            <a:sysClr val="windowText" lastClr="000000"/>
                          </a:solidFill>
                        </a:rPr>
                        <a:t>X não é uma variável ou X é uma variável instanciada</a:t>
                      </a:r>
                      <a:endParaRPr lang="pt-BR" sz="14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1400" b="0" dirty="0" smtClean="0">
                          <a:solidFill>
                            <a:sysClr val="windowText" lastClr="000000"/>
                          </a:solidFill>
                        </a:rPr>
                        <a:t>atom(X)</a:t>
                      </a:r>
                      <a:endParaRPr lang="pt-BR" sz="14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400" b="0" dirty="0" smtClean="0">
                          <a:solidFill>
                            <a:sysClr val="windowText" lastClr="000000"/>
                          </a:solidFill>
                        </a:rPr>
                        <a:t>X é um átomo</a:t>
                      </a:r>
                      <a:endParaRPr lang="pt-BR" sz="14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1400" b="0" dirty="0" smtClean="0">
                          <a:solidFill>
                            <a:sysClr val="windowText" lastClr="000000"/>
                          </a:solidFill>
                        </a:rPr>
                        <a:t>integer(X)</a:t>
                      </a:r>
                      <a:endParaRPr lang="pt-BR" sz="14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400" b="0" dirty="0" smtClean="0">
                          <a:solidFill>
                            <a:sysClr val="windowText" lastClr="000000"/>
                          </a:solidFill>
                        </a:rPr>
                        <a:t>X é um inteiro</a:t>
                      </a:r>
                      <a:endParaRPr lang="pt-BR" sz="14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1400" b="0" dirty="0" smtClean="0">
                          <a:solidFill>
                            <a:sysClr val="windowText" lastClr="000000"/>
                          </a:solidFill>
                        </a:rPr>
                        <a:t>float(X)</a:t>
                      </a:r>
                      <a:endParaRPr lang="pt-BR" sz="14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400" b="0" dirty="0" smtClean="0">
                          <a:solidFill>
                            <a:sysClr val="windowText" lastClr="000000"/>
                          </a:solidFill>
                        </a:rPr>
                        <a:t>X é um número real</a:t>
                      </a:r>
                      <a:endParaRPr lang="pt-BR" sz="14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1400" b="0" dirty="0" smtClean="0">
                          <a:solidFill>
                            <a:sysClr val="windowText" lastClr="000000"/>
                          </a:solidFill>
                        </a:rPr>
                        <a:t>atomic(X)</a:t>
                      </a:r>
                      <a:endParaRPr lang="pt-BR" sz="14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400" b="0" dirty="0" smtClean="0">
                          <a:solidFill>
                            <a:sysClr val="windowText" lastClr="000000"/>
                          </a:solidFill>
                        </a:rPr>
                        <a:t>X é uma constante (átomo ou número)</a:t>
                      </a:r>
                      <a:endParaRPr lang="pt-BR" sz="14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1400" b="0" dirty="0" smtClean="0">
                          <a:solidFill>
                            <a:sysClr val="windowText" lastClr="000000"/>
                          </a:solidFill>
                        </a:rPr>
                        <a:t>compound(X)</a:t>
                      </a:r>
                      <a:endParaRPr lang="pt-BR" sz="14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400" b="0" dirty="0" smtClean="0">
                          <a:solidFill>
                            <a:sysClr val="windowText" lastClr="000000"/>
                          </a:solidFill>
                        </a:rPr>
                        <a:t>X é uma estrutura</a:t>
                      </a:r>
                      <a:endParaRPr lang="pt-BR" sz="14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200" dirty="0" smtClean="0"/>
              <a:t>Predicados para Verificação de Tipos de Termos</a:t>
            </a:r>
            <a:endParaRPr lang="pt-BR" sz="2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buNone/>
            </a:pPr>
            <a:r>
              <a:rPr lang="pl-PL" sz="1200" b="1" dirty="0" smtClean="0"/>
              <a:t>?- var(Z), Z = 2.</a:t>
            </a:r>
          </a:p>
          <a:p>
            <a:pPr>
              <a:buNone/>
            </a:pPr>
            <a:r>
              <a:rPr lang="pl-PL" sz="1200" dirty="0" smtClean="0"/>
              <a:t>Z = 2</a:t>
            </a:r>
          </a:p>
          <a:p>
            <a:pPr>
              <a:buNone/>
            </a:pPr>
            <a:r>
              <a:rPr lang="pl-PL" sz="1200" b="1" dirty="0" smtClean="0"/>
              <a:t>?- Z = 2, var(Z).</a:t>
            </a:r>
          </a:p>
          <a:p>
            <a:pPr>
              <a:buNone/>
            </a:pPr>
            <a:r>
              <a:rPr lang="pt-BR" sz="1200" dirty="0" smtClean="0"/>
              <a:t>false</a:t>
            </a:r>
            <a:endParaRPr lang="pl-PL" sz="1200" dirty="0" smtClean="0"/>
          </a:p>
          <a:p>
            <a:pPr>
              <a:buNone/>
            </a:pPr>
            <a:r>
              <a:rPr lang="pl-PL" sz="1200" b="1" dirty="0" smtClean="0"/>
              <a:t>?- integer(Z), Z = 2.</a:t>
            </a:r>
          </a:p>
          <a:p>
            <a:pPr>
              <a:buNone/>
            </a:pPr>
            <a:r>
              <a:rPr lang="pt-BR" sz="1200" dirty="0" smtClean="0"/>
              <a:t>false</a:t>
            </a:r>
            <a:endParaRPr lang="pl-PL" sz="1200" dirty="0" smtClean="0"/>
          </a:p>
          <a:p>
            <a:pPr>
              <a:buNone/>
            </a:pPr>
            <a:r>
              <a:rPr lang="pl-PL" sz="1200" b="1" dirty="0" smtClean="0"/>
              <a:t>?- Z = 2, integer(Z), nonvar(Z).</a:t>
            </a:r>
          </a:p>
          <a:p>
            <a:pPr>
              <a:buNone/>
            </a:pPr>
            <a:r>
              <a:rPr lang="pl-PL" sz="1200" dirty="0" smtClean="0"/>
              <a:t>Z = 2</a:t>
            </a:r>
          </a:p>
          <a:p>
            <a:pPr>
              <a:buNone/>
            </a:pPr>
            <a:r>
              <a:rPr lang="pl-PL" sz="1200" b="1" dirty="0" smtClean="0"/>
              <a:t>?- atom(3.14).</a:t>
            </a:r>
          </a:p>
          <a:p>
            <a:pPr>
              <a:buNone/>
            </a:pPr>
            <a:r>
              <a:rPr lang="pt-BR" sz="1200" dirty="0" smtClean="0"/>
              <a:t>false</a:t>
            </a:r>
            <a:endParaRPr lang="pl-PL" sz="1200" dirty="0" smtClean="0"/>
          </a:p>
          <a:p>
            <a:pPr>
              <a:buNone/>
            </a:pPr>
            <a:r>
              <a:rPr lang="pl-PL" sz="1200" b="1" dirty="0" smtClean="0"/>
              <a:t>?- atomic(3.14).</a:t>
            </a:r>
          </a:p>
          <a:p>
            <a:pPr>
              <a:buNone/>
            </a:pPr>
            <a:r>
              <a:rPr lang="pt-BR" sz="1200" dirty="0" smtClean="0"/>
              <a:t>true</a:t>
            </a:r>
            <a:endParaRPr lang="pl-PL" sz="1200" dirty="0" smtClean="0"/>
          </a:p>
          <a:p>
            <a:pPr>
              <a:buNone/>
            </a:pPr>
            <a:r>
              <a:rPr lang="pl-PL" sz="1200" b="1" dirty="0" smtClean="0"/>
              <a:t>?- atom(==&gt;).</a:t>
            </a:r>
          </a:p>
          <a:p>
            <a:pPr>
              <a:buNone/>
            </a:pPr>
            <a:r>
              <a:rPr lang="pt-BR" sz="1200" dirty="0" smtClean="0"/>
              <a:t>true</a:t>
            </a:r>
            <a:endParaRPr lang="pl-PL" sz="1200" dirty="0" smtClean="0"/>
          </a:p>
          <a:p>
            <a:pPr>
              <a:buNone/>
            </a:pPr>
            <a:r>
              <a:rPr lang="pl-PL" sz="1200" b="1" dirty="0" smtClean="0"/>
              <a:t>?- atom(p(1)).</a:t>
            </a:r>
          </a:p>
          <a:p>
            <a:pPr>
              <a:buNone/>
            </a:pPr>
            <a:r>
              <a:rPr lang="pt-BR" sz="1200" dirty="0" smtClean="0"/>
              <a:t>false</a:t>
            </a:r>
            <a:endParaRPr lang="pl-PL" sz="1200" dirty="0" smtClean="0"/>
          </a:p>
          <a:p>
            <a:pPr>
              <a:buNone/>
            </a:pPr>
            <a:r>
              <a:rPr lang="pl-PL" sz="1200" b="1" dirty="0" smtClean="0"/>
              <a:t>?- compound(2+X).</a:t>
            </a:r>
          </a:p>
          <a:p>
            <a:pPr>
              <a:buNone/>
            </a:pPr>
            <a:r>
              <a:rPr lang="pt-BR" sz="1200" dirty="0" smtClean="0"/>
              <a:t>true</a:t>
            </a:r>
            <a:endParaRPr lang="pt-BR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Variáveis</a:t>
            </a:r>
            <a:endParaRPr lang="pt-B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t-BR" sz="2000" b="1" dirty="0" smtClean="0"/>
              <a:t>Variáveis</a:t>
            </a:r>
            <a:r>
              <a:rPr lang="pt-BR" sz="2000" dirty="0" smtClean="0"/>
              <a:t> são representadas através de cadeias de letras, números ou _ sempre começando com letra maiúscula:</a:t>
            </a:r>
          </a:p>
          <a:p>
            <a:pPr lvl="1"/>
            <a:r>
              <a:rPr lang="pt-BR" sz="1800" dirty="0" smtClean="0"/>
              <a:t>X, Resultado, Objeto3, </a:t>
            </a:r>
            <a:r>
              <a:rPr lang="pt-BR" sz="1800" dirty="0" err="1" smtClean="0"/>
              <a:t>Lista_Alunos</a:t>
            </a:r>
            <a:r>
              <a:rPr lang="pt-BR" sz="1800" dirty="0" smtClean="0"/>
              <a:t>, </a:t>
            </a:r>
            <a:r>
              <a:rPr lang="pt-BR" sz="1800" dirty="0" err="1" smtClean="0"/>
              <a:t>ListaCompras</a:t>
            </a:r>
            <a:r>
              <a:rPr lang="pt-BR" sz="1800" dirty="0" smtClean="0"/>
              <a:t>... </a:t>
            </a:r>
          </a:p>
          <a:p>
            <a:endParaRPr lang="pt-BR" sz="2000" dirty="0" smtClean="0"/>
          </a:p>
          <a:p>
            <a:r>
              <a:rPr lang="pt-BR" sz="2000" dirty="0" smtClean="0"/>
              <a:t>O </a:t>
            </a:r>
            <a:r>
              <a:rPr lang="pt-BR" sz="2000" b="1" dirty="0" smtClean="0"/>
              <a:t>escopo</a:t>
            </a:r>
            <a:r>
              <a:rPr lang="pt-BR" sz="2000" dirty="0" smtClean="0"/>
              <a:t> </a:t>
            </a:r>
            <a:r>
              <a:rPr lang="pt-BR" sz="2000" b="1" dirty="0" smtClean="0"/>
              <a:t>de uma variável </a:t>
            </a:r>
            <a:r>
              <a:rPr lang="pt-BR" sz="2000" dirty="0" smtClean="0"/>
              <a:t>é valido dentro de uma mesma regra ou dentro de uma pergunta. </a:t>
            </a:r>
          </a:p>
          <a:p>
            <a:endParaRPr lang="pt-BR" sz="2000" dirty="0" smtClean="0"/>
          </a:p>
          <a:p>
            <a:pPr lvl="1"/>
            <a:r>
              <a:rPr lang="pt-BR" sz="1600" dirty="0" smtClean="0"/>
              <a:t>Isto significa que se a variável X ocorre em duas regras/perguntas, então são duas variáveis distintas.</a:t>
            </a:r>
          </a:p>
          <a:p>
            <a:endParaRPr lang="pt-BR" sz="2000" dirty="0" smtClean="0"/>
          </a:p>
          <a:p>
            <a:pPr lvl="1"/>
            <a:r>
              <a:rPr lang="pt-BR" sz="1600" dirty="0" smtClean="0"/>
              <a:t>A ocorrência de X dentro de uma mesma regra/pergunta significa a mesma variável.</a:t>
            </a:r>
            <a:endParaRPr lang="pt-BR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200" dirty="0" smtClean="0"/>
              <a:t>Exemplo: Macaco e as Bananas</a:t>
            </a:r>
            <a:endParaRPr lang="pt-BR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t-BR" sz="1800" dirty="0" smtClean="0"/>
              <a:t>Um macaco encontra-se próximo à porta de uma sala. No meio da sala há uma banana pendurada no teto. O macaco tem fome e quer comer a banana mas ela está a uma altura fora de seu alcance. Perto da janela da sala encontra-se uma caixa que o macaco pode utilizar para alcançar a banana. O macaco pode realizar as seguintes ações:</a:t>
            </a:r>
          </a:p>
          <a:p>
            <a:endParaRPr lang="pt-BR" sz="1800" dirty="0" smtClean="0"/>
          </a:p>
          <a:p>
            <a:pPr lvl="1"/>
            <a:r>
              <a:rPr lang="pt-BR" sz="1400" dirty="0" smtClean="0"/>
              <a:t>Caminhar no chão da sala;</a:t>
            </a:r>
          </a:p>
          <a:p>
            <a:pPr lvl="1"/>
            <a:endParaRPr lang="pt-BR" sz="1400" dirty="0" smtClean="0"/>
          </a:p>
          <a:p>
            <a:pPr lvl="1"/>
            <a:r>
              <a:rPr lang="pt-BR" sz="1400" dirty="0" smtClean="0"/>
              <a:t>Subir na caixa (se estiver ao lado da caixa);</a:t>
            </a:r>
          </a:p>
          <a:p>
            <a:pPr lvl="1"/>
            <a:endParaRPr lang="pt-BR" sz="1400" dirty="0" smtClean="0"/>
          </a:p>
          <a:p>
            <a:pPr lvl="1"/>
            <a:r>
              <a:rPr lang="pt-BR" sz="1400" dirty="0" smtClean="0"/>
              <a:t>Empurrar a caixa pelo chão da sala (se estiver ao lado da caixa);</a:t>
            </a:r>
          </a:p>
          <a:p>
            <a:pPr lvl="1"/>
            <a:endParaRPr lang="pt-BR" sz="1400" dirty="0" smtClean="0"/>
          </a:p>
          <a:p>
            <a:pPr lvl="1"/>
            <a:r>
              <a:rPr lang="pt-BR" sz="1400" dirty="0" smtClean="0"/>
              <a:t>Pegar a banana (se estiver parado sobre a caixa diretamente embaixo da banana).</a:t>
            </a:r>
            <a:endParaRPr lang="pt-BR" sz="14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200" dirty="0" smtClean="0"/>
              <a:t>Exemplo: Macaco e as Bananas</a:t>
            </a:r>
            <a:endParaRPr lang="pt-BR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t-BR" sz="1800" dirty="0" smtClean="0"/>
              <a:t>É conveniente combinar essas 4 informações em uma </a:t>
            </a:r>
            <a:r>
              <a:rPr lang="pt-BR" sz="1800" b="1" dirty="0" smtClean="0"/>
              <a:t>estrutura de estado</a:t>
            </a:r>
            <a:r>
              <a:rPr lang="pt-BR" sz="1800" dirty="0" smtClean="0"/>
              <a:t>:</a:t>
            </a:r>
          </a:p>
          <a:p>
            <a:endParaRPr lang="pt-BR" sz="1800" dirty="0" smtClean="0"/>
          </a:p>
          <a:p>
            <a:endParaRPr lang="pt-BR" sz="1800" dirty="0" smtClean="0"/>
          </a:p>
          <a:p>
            <a:endParaRPr lang="pt-BR" sz="1800" dirty="0" smtClean="0"/>
          </a:p>
          <a:p>
            <a:endParaRPr lang="pt-BR" sz="1800" dirty="0" smtClean="0"/>
          </a:p>
          <a:p>
            <a:endParaRPr lang="pt-BR" sz="1800" dirty="0" smtClean="0"/>
          </a:p>
          <a:p>
            <a:r>
              <a:rPr lang="pt-BR" sz="1800" dirty="0" smtClean="0"/>
              <a:t>O estado inicial é determinado pela posição dos objetos. </a:t>
            </a:r>
          </a:p>
          <a:p>
            <a:endParaRPr lang="pt-BR" sz="1800" dirty="0" smtClean="0"/>
          </a:p>
          <a:p>
            <a:r>
              <a:rPr lang="pt-BR" sz="1800" dirty="0" smtClean="0"/>
              <a:t>O estado final é qualquer estado onde o último componente da estrutura é o átomo tem:</a:t>
            </a:r>
            <a:endParaRPr lang="pt-BR" sz="1400" dirty="0" smtClean="0"/>
          </a:p>
          <a:p>
            <a:pPr>
              <a:buNone/>
            </a:pPr>
            <a:r>
              <a:rPr lang="pt-BR" sz="1400" dirty="0" smtClean="0"/>
              <a:t>	</a:t>
            </a:r>
          </a:p>
          <a:p>
            <a:pPr>
              <a:buNone/>
            </a:pPr>
            <a:r>
              <a:rPr lang="pt-BR" sz="1800" dirty="0" smtClean="0"/>
              <a:t>	estado(_,_,_,tem)</a:t>
            </a:r>
            <a:endParaRPr lang="pt-BR" sz="1800" dirty="0"/>
          </a:p>
        </p:txBody>
      </p:sp>
      <p:grpSp>
        <p:nvGrpSpPr>
          <p:cNvPr id="15" name="Group 14"/>
          <p:cNvGrpSpPr/>
          <p:nvPr/>
        </p:nvGrpSpPr>
        <p:grpSpPr>
          <a:xfrm>
            <a:off x="1697164" y="2492896"/>
            <a:ext cx="5418564" cy="1136804"/>
            <a:chOff x="1697164" y="2771636"/>
            <a:chExt cx="5418564" cy="1136804"/>
          </a:xfrm>
        </p:grpSpPr>
        <p:grpSp>
          <p:nvGrpSpPr>
            <p:cNvPr id="4" name="Group 3"/>
            <p:cNvGrpSpPr/>
            <p:nvPr/>
          </p:nvGrpSpPr>
          <p:grpSpPr>
            <a:xfrm>
              <a:off x="1697164" y="2771636"/>
              <a:ext cx="4123349" cy="1136804"/>
              <a:chOff x="1731501" y="3885664"/>
              <a:chExt cx="4123349" cy="1136804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3975656" y="3885664"/>
                <a:ext cx="105509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pt-BR" b="1" dirty="0" smtClean="0">
                    <a:solidFill>
                      <a:srgbClr val="000000"/>
                    </a:solidFill>
                    <a:latin typeface="+mn-lt"/>
                  </a:rPr>
                  <a:t>estado</a:t>
                </a:r>
                <a:endParaRPr lang="pt-BR" b="1" dirty="0">
                  <a:solidFill>
                    <a:srgbClr val="000000"/>
                  </a:solidFill>
                  <a:latin typeface="+mn-lt"/>
                </a:endParaRPr>
              </a:p>
            </p:txBody>
          </p:sp>
          <p:sp>
            <p:nvSpPr>
              <p:cNvPr id="6" name="Rectangle 5"/>
              <p:cNvSpPr/>
              <p:nvPr/>
            </p:nvSpPr>
            <p:spPr>
              <a:xfrm>
                <a:off x="1731501" y="4653136"/>
                <a:ext cx="144142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pt-BR" b="1" dirty="0" smtClean="0">
                    <a:solidFill>
                      <a:srgbClr val="000000"/>
                    </a:solidFill>
                    <a:latin typeface="+mn-lt"/>
                  </a:rPr>
                  <a:t>na_porta </a:t>
                </a:r>
                <a:endParaRPr lang="pt-BR" b="1" dirty="0">
                  <a:solidFill>
                    <a:srgbClr val="000000"/>
                  </a:solidFill>
                  <a:latin typeface="+mn-lt"/>
                </a:endParaRPr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3171837" y="4653136"/>
                <a:ext cx="120738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pt-BR" b="1" dirty="0" smtClean="0">
                    <a:solidFill>
                      <a:srgbClr val="000000"/>
                    </a:solidFill>
                    <a:latin typeface="+mn-lt"/>
                  </a:rPr>
                  <a:t>no_piso</a:t>
                </a:r>
                <a:endParaRPr lang="pt-BR" b="1" dirty="0">
                  <a:solidFill>
                    <a:srgbClr val="000000"/>
                  </a:solidFill>
                  <a:latin typeface="+mn-lt"/>
                </a:endParaRPr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4389384" y="4653136"/>
                <a:ext cx="146546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pt-BR" b="1" dirty="0" smtClean="0">
                    <a:solidFill>
                      <a:srgbClr val="000000"/>
                    </a:solidFill>
                    <a:latin typeface="+mn-lt"/>
                  </a:rPr>
                  <a:t>na_janela</a:t>
                </a:r>
                <a:endParaRPr lang="pt-BR" b="1" dirty="0">
                  <a:solidFill>
                    <a:srgbClr val="000000"/>
                  </a:solidFill>
                  <a:latin typeface="+mn-lt"/>
                </a:endParaRPr>
              </a:p>
            </p:txBody>
          </p:sp>
          <p:cxnSp>
            <p:nvCxnSpPr>
              <p:cNvPr id="9" name="Straight Arrow Connector 8"/>
              <p:cNvCxnSpPr>
                <a:stCxn id="5" idx="2"/>
                <a:endCxn id="6" idx="0"/>
              </p:cNvCxnSpPr>
              <p:nvPr/>
            </p:nvCxnSpPr>
            <p:spPr bwMode="auto">
              <a:xfrm rot="5400000">
                <a:off x="3278638" y="3428569"/>
                <a:ext cx="398140" cy="2050994"/>
              </a:xfrm>
              <a:prstGeom prst="straightConnector1">
                <a:avLst/>
              </a:prstGeom>
              <a:solidFill>
                <a:schemeClr val="hlink"/>
              </a:solidFill>
              <a:ln w="9525" cap="flat" cmpd="sng" algn="ctr">
                <a:solidFill>
                  <a:schemeClr val="bg2"/>
                </a:solidFill>
                <a:prstDash val="solid"/>
                <a:round/>
                <a:headEnd type="oval" w="med" len="med"/>
                <a:tailEnd type="oval" w="med" len="med"/>
              </a:ln>
              <a:effectLst/>
            </p:spPr>
          </p:cxnSp>
          <p:cxnSp>
            <p:nvCxnSpPr>
              <p:cNvPr id="10" name="Straight Arrow Connector 9"/>
              <p:cNvCxnSpPr>
                <a:stCxn id="5" idx="2"/>
                <a:endCxn id="7" idx="0"/>
              </p:cNvCxnSpPr>
              <p:nvPr/>
            </p:nvCxnSpPr>
            <p:spPr bwMode="auto">
              <a:xfrm rot="5400000">
                <a:off x="3940297" y="4090228"/>
                <a:ext cx="398140" cy="727676"/>
              </a:xfrm>
              <a:prstGeom prst="straightConnector1">
                <a:avLst/>
              </a:prstGeom>
              <a:solidFill>
                <a:schemeClr val="hlink"/>
              </a:solidFill>
              <a:ln w="9525" cap="flat" cmpd="sng" algn="ctr">
                <a:solidFill>
                  <a:schemeClr val="bg2"/>
                </a:solidFill>
                <a:prstDash val="solid"/>
                <a:round/>
                <a:headEnd type="oval" w="med" len="med"/>
                <a:tailEnd type="oval" w="med" len="med"/>
              </a:ln>
              <a:effectLst/>
            </p:spPr>
          </p:cxnSp>
          <p:cxnSp>
            <p:nvCxnSpPr>
              <p:cNvPr id="11" name="Straight Arrow Connector 10"/>
              <p:cNvCxnSpPr>
                <a:stCxn id="5" idx="2"/>
                <a:endCxn id="8" idx="0"/>
              </p:cNvCxnSpPr>
              <p:nvPr/>
            </p:nvCxnSpPr>
            <p:spPr bwMode="auto">
              <a:xfrm rot="16200000" flipH="1">
                <a:off x="4613591" y="4144610"/>
                <a:ext cx="398140" cy="618912"/>
              </a:xfrm>
              <a:prstGeom prst="straightConnector1">
                <a:avLst/>
              </a:prstGeom>
              <a:solidFill>
                <a:schemeClr val="hlink"/>
              </a:solidFill>
              <a:ln w="9525" cap="flat" cmpd="sng" algn="ctr">
                <a:solidFill>
                  <a:schemeClr val="bg2"/>
                </a:solidFill>
                <a:prstDash val="solid"/>
                <a:round/>
                <a:headEnd type="oval" w="med" len="med"/>
                <a:tailEnd type="oval" w="med" len="med"/>
              </a:ln>
              <a:effectLst/>
            </p:spPr>
          </p:cxnSp>
        </p:grpSp>
        <p:sp>
          <p:nvSpPr>
            <p:cNvPr id="12" name="Rectangle 11"/>
            <p:cNvSpPr/>
            <p:nvPr/>
          </p:nvSpPr>
          <p:spPr>
            <a:xfrm>
              <a:off x="5796136" y="3539108"/>
              <a:ext cx="131959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pt-BR" b="1" dirty="0" smtClean="0">
                  <a:solidFill>
                    <a:srgbClr val="000000"/>
                  </a:solidFill>
                  <a:latin typeface="+mn-lt"/>
                </a:rPr>
                <a:t>não_tem</a:t>
              </a:r>
              <a:endParaRPr lang="pt-BR" b="1" dirty="0">
                <a:solidFill>
                  <a:srgbClr val="000000"/>
                </a:solidFill>
                <a:latin typeface="+mn-lt"/>
              </a:endParaRPr>
            </a:p>
          </p:txBody>
        </p:sp>
        <p:cxnSp>
          <p:nvCxnSpPr>
            <p:cNvPr id="13" name="Straight Arrow Connector 12"/>
            <p:cNvCxnSpPr>
              <a:stCxn id="5" idx="2"/>
              <a:endCxn id="12" idx="0"/>
            </p:cNvCxnSpPr>
            <p:nvPr/>
          </p:nvCxnSpPr>
          <p:spPr bwMode="auto">
            <a:xfrm rot="16200000" flipH="1">
              <a:off x="5263330" y="2346506"/>
              <a:ext cx="398140" cy="1987064"/>
            </a:xfrm>
            <a:prstGeom prst="straightConnector1">
              <a:avLst/>
            </a:prstGeom>
            <a:solidFill>
              <a:schemeClr val="hlink"/>
            </a:solidFill>
            <a:ln w="9525" cap="flat" cmpd="sng" algn="ctr">
              <a:solidFill>
                <a:schemeClr val="bg2"/>
              </a:solidFill>
              <a:prstDash val="solid"/>
              <a:round/>
              <a:headEnd type="oval" w="med" len="med"/>
              <a:tailEnd type="oval" w="med" len="med"/>
            </a:ln>
            <a:effectLst/>
          </p:spPr>
        </p:cxn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200" dirty="0" smtClean="0"/>
              <a:t>Exemplo: Macaco e as Bananas</a:t>
            </a:r>
            <a:endParaRPr lang="pt-BR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t-BR" sz="2400" dirty="0" smtClean="0"/>
              <a:t>Possíveis valores para os argumentos da </a:t>
            </a:r>
            <a:r>
              <a:rPr lang="pt-BR" sz="2400" b="1" dirty="0" smtClean="0"/>
              <a:t>estrutura estado</a:t>
            </a:r>
            <a:r>
              <a:rPr lang="pt-BR" sz="2400" dirty="0" smtClean="0"/>
              <a:t>:</a:t>
            </a:r>
          </a:p>
          <a:p>
            <a:endParaRPr lang="pt-BR" sz="2400" dirty="0" smtClean="0"/>
          </a:p>
          <a:p>
            <a:pPr lvl="1"/>
            <a:r>
              <a:rPr lang="pt-BR" sz="2000" b="1" dirty="0" smtClean="0"/>
              <a:t>1º argumento </a:t>
            </a:r>
            <a:r>
              <a:rPr lang="pt-BR" sz="2000" dirty="0" smtClean="0"/>
              <a:t>(posição horizontal do macaco): </a:t>
            </a:r>
          </a:p>
          <a:p>
            <a:pPr lvl="1">
              <a:buNone/>
            </a:pPr>
            <a:r>
              <a:rPr lang="pt-BR" sz="2000" dirty="0" smtClean="0"/>
              <a:t>	</a:t>
            </a:r>
            <a:r>
              <a:rPr lang="pt-BR" sz="2000" dirty="0" err="1" smtClean="0"/>
              <a:t>na_porta</a:t>
            </a:r>
            <a:r>
              <a:rPr lang="pt-BR" sz="2000" dirty="0" smtClean="0"/>
              <a:t>, </a:t>
            </a:r>
            <a:r>
              <a:rPr lang="pt-BR" sz="2000" dirty="0" err="1" smtClean="0"/>
              <a:t>no_centro</a:t>
            </a:r>
            <a:r>
              <a:rPr lang="pt-BR" sz="2000" dirty="0" smtClean="0"/>
              <a:t>, </a:t>
            </a:r>
            <a:r>
              <a:rPr lang="pt-BR" sz="2000" dirty="0" err="1" smtClean="0"/>
              <a:t>na_janela</a:t>
            </a:r>
            <a:endParaRPr lang="pt-BR" sz="2000" dirty="0" smtClean="0"/>
          </a:p>
          <a:p>
            <a:pPr lvl="1"/>
            <a:r>
              <a:rPr lang="pt-BR" sz="2000" b="1" dirty="0" smtClean="0"/>
              <a:t>2º argumento </a:t>
            </a:r>
            <a:r>
              <a:rPr lang="pt-BR" sz="2000" dirty="0" smtClean="0"/>
              <a:t>(posição vertical do macaco): </a:t>
            </a:r>
          </a:p>
          <a:p>
            <a:pPr lvl="1">
              <a:buNone/>
            </a:pPr>
            <a:r>
              <a:rPr lang="pt-BR" sz="2000" dirty="0" smtClean="0"/>
              <a:t>	</a:t>
            </a:r>
            <a:r>
              <a:rPr lang="pt-BR" sz="2000" dirty="0" err="1" smtClean="0"/>
              <a:t>no_chão</a:t>
            </a:r>
            <a:r>
              <a:rPr lang="pt-BR" sz="2000" dirty="0" smtClean="0"/>
              <a:t>, </a:t>
            </a:r>
            <a:r>
              <a:rPr lang="pt-BR" sz="2000" dirty="0" err="1" smtClean="0"/>
              <a:t>acima_caixa</a:t>
            </a:r>
            <a:endParaRPr lang="pt-BR" sz="2000" dirty="0" smtClean="0"/>
          </a:p>
          <a:p>
            <a:pPr lvl="1"/>
            <a:r>
              <a:rPr lang="pt-BR" sz="2000" b="1" dirty="0" smtClean="0"/>
              <a:t>3º argumento </a:t>
            </a:r>
            <a:r>
              <a:rPr lang="pt-BR" sz="2000" dirty="0" smtClean="0"/>
              <a:t>(posição da caixa): </a:t>
            </a:r>
          </a:p>
          <a:p>
            <a:pPr lvl="1">
              <a:buNone/>
            </a:pPr>
            <a:r>
              <a:rPr lang="pt-BR" sz="2000" dirty="0" smtClean="0"/>
              <a:t>	</a:t>
            </a:r>
            <a:r>
              <a:rPr lang="pt-BR" sz="2000" dirty="0" err="1" smtClean="0"/>
              <a:t>na_porta</a:t>
            </a:r>
            <a:r>
              <a:rPr lang="pt-BR" sz="2000" dirty="0" smtClean="0"/>
              <a:t>, </a:t>
            </a:r>
            <a:r>
              <a:rPr lang="pt-BR" sz="2000" dirty="0" err="1" smtClean="0"/>
              <a:t>no_centro</a:t>
            </a:r>
            <a:r>
              <a:rPr lang="pt-BR" sz="2000" dirty="0" smtClean="0"/>
              <a:t>, </a:t>
            </a:r>
            <a:r>
              <a:rPr lang="pt-BR" sz="2000" dirty="0" err="1" smtClean="0"/>
              <a:t>na_janela</a:t>
            </a:r>
            <a:endParaRPr lang="pt-BR" sz="2000" dirty="0" smtClean="0"/>
          </a:p>
          <a:p>
            <a:pPr lvl="1"/>
            <a:r>
              <a:rPr lang="pt-BR" sz="2000" b="1" dirty="0" smtClean="0"/>
              <a:t>4º argumento </a:t>
            </a:r>
            <a:r>
              <a:rPr lang="pt-BR" sz="2000" dirty="0" smtClean="0"/>
              <a:t>(macaco tem ou não tem banana): tem, </a:t>
            </a:r>
            <a:r>
              <a:rPr lang="pt-BR" sz="2000" dirty="0" err="1" smtClean="0"/>
              <a:t>não_tem</a:t>
            </a:r>
            <a:endParaRPr lang="pt-BR" sz="20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200" dirty="0" smtClean="0"/>
              <a:t>Exemplo: Macaco e as Bananas</a:t>
            </a:r>
            <a:endParaRPr lang="pt-BR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t-BR" sz="2000" b="1" dirty="0" smtClean="0"/>
              <a:t>Movimentos permitidos </a:t>
            </a:r>
            <a:r>
              <a:rPr lang="pt-BR" sz="2000" dirty="0" smtClean="0"/>
              <a:t>que alteram o mundo de um estado para outro:</a:t>
            </a:r>
          </a:p>
          <a:p>
            <a:pPr lvl="1"/>
            <a:endParaRPr lang="pt-BR" sz="1600" dirty="0" smtClean="0"/>
          </a:p>
          <a:p>
            <a:pPr lvl="1"/>
            <a:r>
              <a:rPr lang="pt-BR" sz="1600" dirty="0" smtClean="0"/>
              <a:t>Pegar a banana;</a:t>
            </a:r>
          </a:p>
          <a:p>
            <a:pPr lvl="1"/>
            <a:r>
              <a:rPr lang="pt-BR" sz="1600" dirty="0" smtClean="0"/>
              <a:t>Subir na caixa;</a:t>
            </a:r>
          </a:p>
          <a:p>
            <a:pPr lvl="1"/>
            <a:r>
              <a:rPr lang="pt-BR" sz="1600" dirty="0" smtClean="0"/>
              <a:t>Empurrar a caixa;</a:t>
            </a:r>
          </a:p>
          <a:p>
            <a:pPr lvl="1"/>
            <a:r>
              <a:rPr lang="pt-BR" sz="1600" dirty="0" smtClean="0"/>
              <a:t>Caminhar no chão da sala;</a:t>
            </a:r>
          </a:p>
          <a:p>
            <a:pPr lvl="1"/>
            <a:endParaRPr lang="pt-BR" sz="1600" dirty="0" smtClean="0"/>
          </a:p>
          <a:p>
            <a:r>
              <a:rPr lang="pt-BR" sz="2000" b="1" dirty="0" smtClean="0"/>
              <a:t>Nem todos os movimentos são possíveis </a:t>
            </a:r>
            <a:r>
              <a:rPr lang="pt-BR" sz="2000" dirty="0" smtClean="0"/>
              <a:t>em cada estado do mundo. Por exemplo, “pegar a banana” somente é possível se o macaco estiver em cima da caixa, diretamente em baixo da banana e o macaco ainda não possuir a banana.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200" dirty="0" smtClean="0"/>
              <a:t>Exemplo: Macaco e as Bananas</a:t>
            </a:r>
            <a:endParaRPr lang="pt-BR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t-BR" sz="2000" dirty="0" smtClean="0"/>
              <a:t>Formalizando o problema em Prolog é possível estabelecer a seguinte relação: </a:t>
            </a:r>
          </a:p>
          <a:p>
            <a:pPr>
              <a:buNone/>
            </a:pPr>
            <a:r>
              <a:rPr lang="pt-BR" sz="2000" dirty="0" smtClean="0"/>
              <a:t>	</a:t>
            </a:r>
          </a:p>
          <a:p>
            <a:pPr>
              <a:buNone/>
            </a:pPr>
            <a:r>
              <a:rPr lang="pt-BR" sz="2000" dirty="0" smtClean="0"/>
              <a:t>	move(Estado1,Movimento,Estado2) </a:t>
            </a:r>
          </a:p>
          <a:p>
            <a:pPr lvl="1"/>
            <a:endParaRPr lang="pt-BR" sz="1400" dirty="0" smtClean="0"/>
          </a:p>
          <a:p>
            <a:pPr lvl="1"/>
            <a:endParaRPr lang="pt-BR" sz="1400" dirty="0" smtClean="0"/>
          </a:p>
          <a:p>
            <a:r>
              <a:rPr lang="pt-BR" sz="2000" dirty="0" smtClean="0"/>
              <a:t>Onde: 	</a:t>
            </a:r>
          </a:p>
          <a:p>
            <a:pPr lvl="1"/>
            <a:r>
              <a:rPr lang="pt-BR" sz="1600" dirty="0" smtClean="0"/>
              <a:t>Estado1 é o estado antes do movimento (</a:t>
            </a:r>
            <a:r>
              <a:rPr lang="pt-BR" sz="1600" b="1" dirty="0" smtClean="0"/>
              <a:t>pré-condição</a:t>
            </a:r>
            <a:r>
              <a:rPr lang="pt-BR" sz="1600" dirty="0" smtClean="0"/>
              <a:t>);</a:t>
            </a:r>
          </a:p>
          <a:p>
            <a:pPr lvl="1"/>
            <a:r>
              <a:rPr lang="pt-BR" sz="1600" dirty="0" smtClean="0"/>
              <a:t>Movimento é o movimento executado;</a:t>
            </a:r>
          </a:p>
          <a:p>
            <a:pPr lvl="1"/>
            <a:r>
              <a:rPr lang="pt-BR" sz="1600" dirty="0" smtClean="0"/>
              <a:t>Estado2 é o estado após o movimento;</a:t>
            </a:r>
          </a:p>
          <a:p>
            <a:endParaRPr lang="pt-BR" sz="24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200" dirty="0" smtClean="0"/>
              <a:t>Exemplo: Macaco e as Bananas</a:t>
            </a:r>
            <a:endParaRPr lang="pt-BR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t-BR" sz="2000" dirty="0" smtClean="0"/>
              <a:t>O movimento “pegar a banana” pode ser definido por:</a:t>
            </a:r>
          </a:p>
          <a:p>
            <a:endParaRPr lang="pt-BR" sz="2000" dirty="0" smtClean="0"/>
          </a:p>
          <a:p>
            <a:pPr>
              <a:buNone/>
            </a:pPr>
            <a:r>
              <a:rPr lang="pt-BR" sz="1600" dirty="0" smtClean="0"/>
              <a:t>	move(</a:t>
            </a:r>
          </a:p>
          <a:p>
            <a:pPr>
              <a:buNone/>
            </a:pPr>
            <a:r>
              <a:rPr lang="pt-BR" sz="1600" dirty="0" smtClean="0"/>
              <a:t>		estado(</a:t>
            </a:r>
            <a:r>
              <a:rPr lang="pt-BR" sz="1600" dirty="0" err="1" smtClean="0"/>
              <a:t>no_centro</a:t>
            </a:r>
            <a:r>
              <a:rPr lang="pt-BR" sz="1600" dirty="0" smtClean="0"/>
              <a:t>, </a:t>
            </a:r>
            <a:r>
              <a:rPr lang="pt-BR" sz="1600" dirty="0" err="1" smtClean="0"/>
              <a:t>acima_caixa</a:t>
            </a:r>
            <a:r>
              <a:rPr lang="pt-BR" sz="1600" dirty="0" smtClean="0"/>
              <a:t>, </a:t>
            </a:r>
            <a:r>
              <a:rPr lang="pt-BR" sz="1600" dirty="0" err="1" smtClean="0"/>
              <a:t>no_centro</a:t>
            </a:r>
            <a:r>
              <a:rPr lang="pt-BR" sz="1600" dirty="0" smtClean="0"/>
              <a:t>, </a:t>
            </a:r>
            <a:r>
              <a:rPr lang="pt-BR" sz="1600" dirty="0" err="1" smtClean="0"/>
              <a:t>não_tem</a:t>
            </a:r>
            <a:r>
              <a:rPr lang="pt-BR" sz="1600" dirty="0" smtClean="0"/>
              <a:t>), 	</a:t>
            </a:r>
          </a:p>
          <a:p>
            <a:pPr>
              <a:buNone/>
            </a:pPr>
            <a:r>
              <a:rPr lang="pt-BR" sz="1600" dirty="0" smtClean="0"/>
              <a:t>		</a:t>
            </a:r>
            <a:r>
              <a:rPr lang="pt-BR" sz="1600" dirty="0" err="1" smtClean="0"/>
              <a:t>pegar_banana</a:t>
            </a:r>
            <a:r>
              <a:rPr lang="pt-BR" sz="1600" dirty="0" smtClean="0"/>
              <a:t>, 	</a:t>
            </a:r>
          </a:p>
          <a:p>
            <a:pPr>
              <a:buNone/>
            </a:pPr>
            <a:r>
              <a:rPr lang="pt-BR" sz="1600" dirty="0" smtClean="0"/>
              <a:t>		estado(</a:t>
            </a:r>
            <a:r>
              <a:rPr lang="pt-BR" sz="1600" dirty="0" err="1" smtClean="0"/>
              <a:t>no_centro</a:t>
            </a:r>
            <a:r>
              <a:rPr lang="pt-BR" sz="1600" dirty="0" smtClean="0"/>
              <a:t>, </a:t>
            </a:r>
            <a:r>
              <a:rPr lang="pt-BR" sz="1600" dirty="0" err="1" smtClean="0"/>
              <a:t>acima_caixa</a:t>
            </a:r>
            <a:r>
              <a:rPr lang="pt-BR" sz="1600" dirty="0" smtClean="0"/>
              <a:t>, </a:t>
            </a:r>
            <a:r>
              <a:rPr lang="pt-BR" sz="1600" dirty="0" err="1" smtClean="0"/>
              <a:t>no_centro</a:t>
            </a:r>
            <a:r>
              <a:rPr lang="pt-BR" sz="1600" dirty="0" smtClean="0"/>
              <a:t>, tem)</a:t>
            </a:r>
          </a:p>
          <a:p>
            <a:pPr>
              <a:buNone/>
            </a:pPr>
            <a:r>
              <a:rPr lang="pt-BR" sz="1600" dirty="0" smtClean="0"/>
              <a:t>	).</a:t>
            </a:r>
          </a:p>
          <a:p>
            <a:endParaRPr lang="pt-BR" sz="2000" dirty="0" smtClean="0"/>
          </a:p>
          <a:p>
            <a:r>
              <a:rPr lang="pt-BR" sz="2000" dirty="0" smtClean="0"/>
              <a:t>Este fato diz que após o movimento “</a:t>
            </a:r>
            <a:r>
              <a:rPr lang="pt-BR" sz="2000" dirty="0" err="1" smtClean="0"/>
              <a:t>pegar_banana</a:t>
            </a:r>
            <a:r>
              <a:rPr lang="pt-BR" sz="2000" dirty="0" smtClean="0"/>
              <a:t>” o macaco tem a banana e ele permanece em cima da caixa no meio da sala.</a:t>
            </a:r>
            <a:endParaRPr lang="pt-BR" sz="20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200" dirty="0" smtClean="0"/>
              <a:t>Exemplo: Macaco e as Bananas</a:t>
            </a:r>
            <a:endParaRPr lang="pt-BR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t-BR" sz="1800" dirty="0" smtClean="0"/>
              <a:t>Também é necessário expressar o fato que o macaco no chão pode caminhar de qualquer posição horizontal “Pos1” para qualquer posição “Pos2”:</a:t>
            </a:r>
          </a:p>
          <a:p>
            <a:endParaRPr lang="pt-BR" sz="1800" dirty="0" smtClean="0"/>
          </a:p>
          <a:p>
            <a:pPr>
              <a:buNone/>
            </a:pPr>
            <a:r>
              <a:rPr lang="pt-BR" sz="1800" dirty="0" smtClean="0"/>
              <a:t>	move(</a:t>
            </a:r>
          </a:p>
          <a:p>
            <a:pPr>
              <a:buNone/>
            </a:pPr>
            <a:r>
              <a:rPr lang="pt-BR" sz="1800" dirty="0" smtClean="0"/>
              <a:t>		estado(Pos1, </a:t>
            </a:r>
            <a:r>
              <a:rPr lang="pt-BR" sz="1800" dirty="0" err="1" smtClean="0"/>
              <a:t>no_chão</a:t>
            </a:r>
            <a:r>
              <a:rPr lang="pt-BR" sz="1800" dirty="0" smtClean="0"/>
              <a:t>, Caixa, Banana),</a:t>
            </a:r>
          </a:p>
          <a:p>
            <a:pPr>
              <a:buNone/>
            </a:pPr>
            <a:r>
              <a:rPr lang="pt-BR" sz="1800" dirty="0" smtClean="0"/>
              <a:t>		caminhar(Pos1,Pos2),</a:t>
            </a:r>
          </a:p>
          <a:p>
            <a:pPr>
              <a:buNone/>
            </a:pPr>
            <a:r>
              <a:rPr lang="pt-BR" sz="1800" dirty="0" smtClean="0"/>
              <a:t>		estado(Pos2, </a:t>
            </a:r>
            <a:r>
              <a:rPr lang="pt-BR" sz="1800" dirty="0" err="1" smtClean="0"/>
              <a:t>no_chão</a:t>
            </a:r>
            <a:r>
              <a:rPr lang="pt-BR" sz="1800" dirty="0" smtClean="0"/>
              <a:t>, Caixa, Banana) </a:t>
            </a:r>
          </a:p>
          <a:p>
            <a:pPr>
              <a:buNone/>
            </a:pPr>
            <a:r>
              <a:rPr lang="pt-BR" sz="1800" dirty="0" smtClean="0"/>
              <a:t>	).</a:t>
            </a:r>
          </a:p>
          <a:p>
            <a:pPr>
              <a:buNone/>
            </a:pPr>
            <a:endParaRPr lang="pt-BR" sz="1800" dirty="0" smtClean="0"/>
          </a:p>
          <a:p>
            <a:r>
              <a:rPr lang="pt-BR" sz="1800" dirty="0" smtClean="0"/>
              <a:t>De maneira similar, é possível especificar os movimentos “empurrar” e “subir”.</a:t>
            </a:r>
            <a:endParaRPr lang="pt-BR" sz="18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200" dirty="0" smtClean="0"/>
              <a:t>Exemplo: Macaco e as Bananas</a:t>
            </a:r>
            <a:endParaRPr lang="pt-BR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t-BR" sz="2400" dirty="0" smtClean="0"/>
              <a:t>A pergunta principal que o programa deve responder é: </a:t>
            </a:r>
          </a:p>
          <a:p>
            <a:pPr>
              <a:buNone/>
            </a:pPr>
            <a:r>
              <a:rPr lang="pt-BR" sz="2400" dirty="0" smtClean="0"/>
              <a:t>	</a:t>
            </a:r>
          </a:p>
          <a:p>
            <a:pPr>
              <a:buNone/>
            </a:pPr>
            <a:r>
              <a:rPr lang="pt-BR" sz="2400" dirty="0" smtClean="0"/>
              <a:t>	O macaco consegue, a partir de um </a:t>
            </a:r>
            <a:r>
              <a:rPr lang="pt-BR" sz="2400" b="1" dirty="0" smtClean="0"/>
              <a:t>estado</a:t>
            </a:r>
            <a:r>
              <a:rPr lang="pt-BR" sz="2400" dirty="0" smtClean="0"/>
              <a:t> </a:t>
            </a:r>
            <a:r>
              <a:rPr lang="pt-BR" sz="2400" b="1" dirty="0" smtClean="0"/>
              <a:t>inicial</a:t>
            </a:r>
            <a:r>
              <a:rPr lang="pt-BR" sz="2400" dirty="0" smtClean="0"/>
              <a:t>, pegar as bananas?</a:t>
            </a:r>
          </a:p>
          <a:p>
            <a:pPr lvl="1"/>
            <a:endParaRPr lang="pt-BR" sz="1200" dirty="0" smtClean="0"/>
          </a:p>
          <a:p>
            <a:pPr lvl="1"/>
            <a:endParaRPr lang="pt-BR" sz="1200" dirty="0" smtClean="0"/>
          </a:p>
          <a:p>
            <a:endParaRPr lang="pt-BR" sz="1800" dirty="0" smtClean="0"/>
          </a:p>
          <a:p>
            <a:endParaRPr lang="pt-BR" sz="160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200" dirty="0" smtClean="0"/>
              <a:t>Exemplo: Macaco e as Bananas</a:t>
            </a:r>
            <a:endParaRPr lang="pt-BR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t-BR" sz="1600" dirty="0" smtClean="0"/>
              <a:t>Para isso é necessário formular duas regras que definam </a:t>
            </a:r>
            <a:r>
              <a:rPr lang="pt-BR" sz="1600" b="1" dirty="0" smtClean="0"/>
              <a:t>quando o estado</a:t>
            </a:r>
            <a:r>
              <a:rPr lang="pt-BR" sz="1600" dirty="0" smtClean="0"/>
              <a:t> </a:t>
            </a:r>
            <a:r>
              <a:rPr lang="pt-BR" sz="1600" b="1" dirty="0" smtClean="0"/>
              <a:t>final é alcançável</a:t>
            </a:r>
            <a:r>
              <a:rPr lang="pt-BR" sz="1600" dirty="0" smtClean="0"/>
              <a:t>:</a:t>
            </a:r>
          </a:p>
          <a:p>
            <a:pPr lvl="1"/>
            <a:endParaRPr lang="pt-BR" sz="1400" dirty="0" smtClean="0"/>
          </a:p>
          <a:p>
            <a:pPr lvl="1"/>
            <a:r>
              <a:rPr lang="pt-BR" sz="1400" b="1" dirty="0" smtClean="0"/>
              <a:t>Para qualquer estado no qual o macaco já tem a banana</a:t>
            </a:r>
            <a:r>
              <a:rPr lang="pt-BR" sz="1400" dirty="0" smtClean="0"/>
              <a:t>, o predicado “consegue” certamente deve ser verdadeiro e nenhum movimento é necessário:</a:t>
            </a:r>
          </a:p>
          <a:p>
            <a:pPr lvl="1">
              <a:buNone/>
            </a:pPr>
            <a:r>
              <a:rPr lang="pt-BR" sz="1400" dirty="0" smtClean="0"/>
              <a:t>	</a:t>
            </a:r>
          </a:p>
          <a:p>
            <a:pPr lvl="1">
              <a:buNone/>
            </a:pPr>
            <a:r>
              <a:rPr lang="pt-BR" sz="1400" dirty="0" smtClean="0"/>
              <a:t>	</a:t>
            </a:r>
            <a:r>
              <a:rPr lang="pt-BR" sz="1200" dirty="0" err="1" smtClean="0"/>
              <a:t>consegue</a:t>
            </a:r>
            <a:r>
              <a:rPr lang="pt-BR" sz="1200" dirty="0" smtClean="0"/>
              <a:t>(estado(_,_,_,tem)).</a:t>
            </a:r>
            <a:endParaRPr lang="pt-BR" sz="1400" dirty="0" smtClean="0"/>
          </a:p>
          <a:p>
            <a:endParaRPr lang="pt-BR" sz="1800" dirty="0" smtClean="0"/>
          </a:p>
          <a:p>
            <a:pPr lvl="1"/>
            <a:r>
              <a:rPr lang="pt-BR" sz="1400" b="1" dirty="0" smtClean="0"/>
              <a:t>Nos demais casos, </a:t>
            </a:r>
            <a:r>
              <a:rPr lang="pt-BR" sz="1400" dirty="0" smtClean="0"/>
              <a:t>um ou mais movimentos são necessários; o macaco pode obter a banana em qualquer estado “Estado1” se existe algum movimento de “Estado1” para algum estado “Estado2” tal que o macaco consegue pegar a banana no “Estado2”:</a:t>
            </a:r>
          </a:p>
          <a:p>
            <a:pPr lvl="1">
              <a:buNone/>
            </a:pPr>
            <a:endParaRPr lang="pt-BR" sz="1400" dirty="0" smtClean="0"/>
          </a:p>
          <a:p>
            <a:pPr lvl="1">
              <a:buNone/>
            </a:pPr>
            <a:r>
              <a:rPr lang="pt-BR" sz="1200" dirty="0" smtClean="0"/>
              <a:t>	consegue(Estado1) :- move(Estado1, Movimento, Estado2), consegue(Estado2).</a:t>
            </a:r>
          </a:p>
          <a:p>
            <a:endParaRPr lang="pt-BR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200" dirty="0" smtClean="0"/>
              <a:t>Exemplo: Macaco e as Bananas</a:t>
            </a:r>
            <a:endParaRPr lang="pt-BR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buNone/>
            </a:pPr>
            <a:r>
              <a:rPr lang="pt-BR" sz="1000" dirty="0" smtClean="0"/>
              <a:t>move(</a:t>
            </a:r>
          </a:p>
          <a:p>
            <a:pPr>
              <a:buNone/>
            </a:pPr>
            <a:r>
              <a:rPr lang="pt-BR" sz="1000" dirty="0" smtClean="0"/>
              <a:t>	estado(no_centro, acima_caixa, no_centro, não_tem),   </a:t>
            </a:r>
          </a:p>
          <a:p>
            <a:pPr>
              <a:buNone/>
            </a:pPr>
            <a:r>
              <a:rPr lang="pt-BR" sz="1000" dirty="0" smtClean="0"/>
              <a:t>	pegar_banana, 				        </a:t>
            </a:r>
          </a:p>
          <a:p>
            <a:pPr>
              <a:buNone/>
            </a:pPr>
            <a:r>
              <a:rPr lang="pt-BR" sz="1000" dirty="0" smtClean="0"/>
              <a:t>	estado(no_centro, acima_caixa, no_centro,tem) </a:t>
            </a:r>
          </a:p>
          <a:p>
            <a:pPr>
              <a:buNone/>
            </a:pPr>
            <a:r>
              <a:rPr lang="pt-BR" sz="1000" dirty="0" smtClean="0"/>
              <a:t>).</a:t>
            </a:r>
          </a:p>
          <a:p>
            <a:pPr>
              <a:buNone/>
            </a:pPr>
            <a:r>
              <a:rPr lang="pt-BR" sz="1000" dirty="0" smtClean="0"/>
              <a:t>move(</a:t>
            </a:r>
          </a:p>
          <a:p>
            <a:pPr>
              <a:buNone/>
            </a:pPr>
            <a:r>
              <a:rPr lang="pt-BR" sz="1000" dirty="0" smtClean="0"/>
              <a:t>	estado(P, no_chão, P, Banana),</a:t>
            </a:r>
          </a:p>
          <a:p>
            <a:pPr>
              <a:buNone/>
            </a:pPr>
            <a:r>
              <a:rPr lang="pt-BR" sz="1000" dirty="0" smtClean="0"/>
              <a:t>	subir,</a:t>
            </a:r>
          </a:p>
          <a:p>
            <a:pPr>
              <a:buNone/>
            </a:pPr>
            <a:r>
              <a:rPr lang="pt-BR" sz="1000" dirty="0" smtClean="0"/>
              <a:t>	estado(P, acima_caixa, P, Banana)</a:t>
            </a:r>
          </a:p>
          <a:p>
            <a:pPr>
              <a:buNone/>
            </a:pPr>
            <a:r>
              <a:rPr lang="pt-BR" sz="1000" dirty="0" smtClean="0"/>
              <a:t>).</a:t>
            </a:r>
          </a:p>
          <a:p>
            <a:pPr>
              <a:buNone/>
            </a:pPr>
            <a:r>
              <a:rPr lang="pt-BR" sz="1000" dirty="0" smtClean="0"/>
              <a:t>move(</a:t>
            </a:r>
          </a:p>
          <a:p>
            <a:pPr>
              <a:buNone/>
            </a:pPr>
            <a:r>
              <a:rPr lang="pt-BR" sz="1000" dirty="0" smtClean="0"/>
              <a:t>	estado(P1, no_chão, P1, Banana),</a:t>
            </a:r>
          </a:p>
          <a:p>
            <a:pPr>
              <a:buNone/>
            </a:pPr>
            <a:r>
              <a:rPr lang="pt-BR" sz="1000" dirty="0" smtClean="0"/>
              <a:t>	empurrar(P1, P2), </a:t>
            </a:r>
          </a:p>
          <a:p>
            <a:pPr>
              <a:buNone/>
            </a:pPr>
            <a:r>
              <a:rPr lang="pt-BR" sz="1000" dirty="0" smtClean="0"/>
              <a:t>	estado(P2, no_chão, P2, Banana)</a:t>
            </a:r>
          </a:p>
          <a:p>
            <a:pPr>
              <a:buNone/>
            </a:pPr>
            <a:r>
              <a:rPr lang="pt-BR" sz="1000" dirty="0" smtClean="0"/>
              <a:t>). </a:t>
            </a:r>
          </a:p>
          <a:p>
            <a:pPr>
              <a:buNone/>
            </a:pPr>
            <a:r>
              <a:rPr lang="pt-BR" sz="1000" dirty="0" smtClean="0"/>
              <a:t>move(</a:t>
            </a:r>
          </a:p>
          <a:p>
            <a:pPr>
              <a:buNone/>
            </a:pPr>
            <a:r>
              <a:rPr lang="pt-BR" sz="1000" dirty="0" smtClean="0"/>
              <a:t>	estado(P1, no_chão, Caixa, Banana),</a:t>
            </a:r>
          </a:p>
          <a:p>
            <a:pPr>
              <a:buNone/>
            </a:pPr>
            <a:r>
              <a:rPr lang="pt-BR" sz="1000" dirty="0" smtClean="0"/>
              <a:t>	caminhar(P1, P2), </a:t>
            </a:r>
          </a:p>
          <a:p>
            <a:pPr>
              <a:buNone/>
            </a:pPr>
            <a:r>
              <a:rPr lang="pt-BR" sz="1000" dirty="0" smtClean="0"/>
              <a:t>	estado(P2, no_chão, Caixa, Banana)</a:t>
            </a:r>
          </a:p>
          <a:p>
            <a:pPr>
              <a:buNone/>
            </a:pPr>
            <a:r>
              <a:rPr lang="pt-BR" sz="1000" dirty="0" smtClean="0"/>
              <a:t>).</a:t>
            </a:r>
          </a:p>
          <a:p>
            <a:pPr>
              <a:buNone/>
            </a:pPr>
            <a:r>
              <a:rPr lang="pt-BR" sz="1000" dirty="0" smtClean="0"/>
              <a:t>consegue(estado(_, _, _, tem)).                 </a:t>
            </a:r>
          </a:p>
          <a:p>
            <a:pPr>
              <a:buNone/>
            </a:pPr>
            <a:r>
              <a:rPr lang="pt-BR" sz="1000" dirty="0" smtClean="0"/>
              <a:t>consegue(Estado1) :- move(Estado1, Movimento, Estado2), consegue(Estado2).</a:t>
            </a:r>
            <a:endParaRPr lang="pt-BR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Variáveis</a:t>
            </a:r>
            <a:endParaRPr lang="pt-B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t-BR" sz="2000" dirty="0" smtClean="0"/>
              <a:t>Uma variável pode estar:</a:t>
            </a:r>
          </a:p>
          <a:p>
            <a:pPr lvl="1"/>
            <a:endParaRPr lang="pt-BR" sz="1800" dirty="0" smtClean="0"/>
          </a:p>
          <a:p>
            <a:pPr lvl="1"/>
            <a:r>
              <a:rPr lang="pt-BR" sz="1800" b="1" dirty="0" smtClean="0"/>
              <a:t>Instanciada: </a:t>
            </a:r>
            <a:r>
              <a:rPr lang="pt-BR" sz="1800" dirty="0" smtClean="0"/>
              <a:t>Quando a variável já referencia (está unificada a) algum objeto. </a:t>
            </a:r>
          </a:p>
          <a:p>
            <a:pPr lvl="1"/>
            <a:endParaRPr lang="pt-BR" sz="1800" dirty="0" smtClean="0"/>
          </a:p>
          <a:p>
            <a:pPr lvl="1"/>
            <a:r>
              <a:rPr lang="pt-BR" sz="1800" b="1" dirty="0" smtClean="0"/>
              <a:t>Livre ou não-instanciada: </a:t>
            </a:r>
            <a:r>
              <a:rPr lang="pt-BR" sz="1800" dirty="0" smtClean="0"/>
              <a:t>Quando a variável não referencia (não está unificada a) um objeto.</a:t>
            </a:r>
          </a:p>
          <a:p>
            <a:pPr lvl="1"/>
            <a:endParaRPr lang="pt-BR" sz="1800" dirty="0" smtClean="0"/>
          </a:p>
          <a:p>
            <a:r>
              <a:rPr lang="pt-BR" sz="2000" dirty="0" smtClean="0"/>
              <a:t>Uma vez instanciada, somente Prolog pode torná-la não-instanciada através de seu mecanismo de inferência (nunca o programador).</a:t>
            </a:r>
            <a:endParaRPr lang="pt-BR" sz="20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200" dirty="0" smtClean="0"/>
              <a:t>Exemplo: Macaco e as Bananas</a:t>
            </a:r>
            <a:endParaRPr lang="pt-BR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t-BR" sz="1600" dirty="0" smtClean="0"/>
              <a:t>?- consegue(estado(na_porta, no_chão, na_janela, não_tem)).</a:t>
            </a:r>
            <a:endParaRPr lang="pt-BR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2434805" y="2132856"/>
            <a:ext cx="3645550" cy="289441"/>
          </a:xfrm>
          <a:prstGeom prst="roundRect">
            <a:avLst/>
          </a:prstGeom>
          <a:solidFill>
            <a:schemeClr val="tx1"/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pt-BR" sz="1100" dirty="0" smtClean="0">
                <a:solidFill>
                  <a:srgbClr val="000000"/>
                </a:solidFill>
                <a:latin typeface="+mn-lt"/>
              </a:rPr>
              <a:t>estado(na_porta, no_chão, na_janela, não_tem)</a:t>
            </a:r>
            <a:endParaRPr lang="pt-BR" sz="11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64605" y="2852936"/>
            <a:ext cx="3180679" cy="289441"/>
          </a:xfrm>
          <a:prstGeom prst="roundRect">
            <a:avLst/>
          </a:prstGeom>
          <a:solidFill>
            <a:schemeClr val="tx1"/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pt-BR" sz="1100" dirty="0" smtClean="0">
                <a:solidFill>
                  <a:srgbClr val="000000"/>
                </a:solidFill>
                <a:latin typeface="+mn-lt"/>
              </a:rPr>
              <a:t>estado(P2, no_chão, na_janela, não_tem)</a:t>
            </a:r>
            <a:endParaRPr lang="pt-BR" sz="11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8480" y="3717032"/>
            <a:ext cx="3977371" cy="289441"/>
          </a:xfrm>
          <a:prstGeom prst="roundRect">
            <a:avLst/>
          </a:prstGeom>
          <a:solidFill>
            <a:schemeClr val="tx1"/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pt-BR" sz="1100" dirty="0" smtClean="0">
                <a:solidFill>
                  <a:srgbClr val="000000"/>
                </a:solidFill>
                <a:latin typeface="+mn-lt"/>
              </a:rPr>
              <a:t>estado(na_janela, acima_caixa, na_janela, não_tem)</a:t>
            </a:r>
            <a:endParaRPr lang="pt-BR" sz="11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42297" y="3718441"/>
            <a:ext cx="2764731" cy="289441"/>
          </a:xfrm>
          <a:prstGeom prst="roundRect">
            <a:avLst/>
          </a:prstGeom>
          <a:solidFill>
            <a:schemeClr val="tx1"/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pt-BR" sz="1100" dirty="0" smtClean="0">
                <a:solidFill>
                  <a:srgbClr val="000000"/>
                </a:solidFill>
                <a:latin typeface="+mn-lt"/>
              </a:rPr>
              <a:t>estado(P2’, no_chão, P2’, não_tem)</a:t>
            </a:r>
            <a:endParaRPr lang="pt-BR" sz="11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13216" y="4581128"/>
            <a:ext cx="3015570" cy="289441"/>
          </a:xfrm>
          <a:prstGeom prst="roundRect">
            <a:avLst/>
          </a:prstGeom>
          <a:solidFill>
            <a:schemeClr val="tx1"/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pt-BR" sz="1100" dirty="0" smtClean="0">
                <a:solidFill>
                  <a:srgbClr val="000000"/>
                </a:solidFill>
                <a:latin typeface="+mn-lt"/>
              </a:rPr>
              <a:t>estado(P2’, acima_caixa, P2’, não_tem)</a:t>
            </a:r>
            <a:endParaRPr lang="pt-BR" sz="11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64048" y="5373216"/>
            <a:ext cx="3517310" cy="289441"/>
          </a:xfrm>
          <a:prstGeom prst="roundRect">
            <a:avLst/>
          </a:prstGeom>
          <a:solidFill>
            <a:schemeClr val="tx1"/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pt-BR" sz="1100" dirty="0" smtClean="0">
                <a:solidFill>
                  <a:srgbClr val="000000"/>
                </a:solidFill>
                <a:latin typeface="+mn-lt"/>
              </a:rPr>
              <a:t>estado(no_centro,acima_caixa,no_centro,tem)</a:t>
            </a:r>
            <a:endParaRPr lang="pt-BR" sz="1100" dirty="0">
              <a:solidFill>
                <a:srgbClr val="000000"/>
              </a:solidFill>
              <a:latin typeface="+mn-lt"/>
            </a:endParaRPr>
          </a:p>
        </p:txBody>
      </p:sp>
      <p:cxnSp>
        <p:nvCxnSpPr>
          <p:cNvPr id="11" name="Straight Arrow Connector 10"/>
          <p:cNvCxnSpPr>
            <a:stCxn id="4" idx="2"/>
            <a:endCxn id="5" idx="0"/>
          </p:cNvCxnSpPr>
          <p:nvPr/>
        </p:nvCxnSpPr>
        <p:spPr bwMode="auto">
          <a:xfrm rot="5400000">
            <a:off x="4040944" y="2636299"/>
            <a:ext cx="430639" cy="2635"/>
          </a:xfrm>
          <a:prstGeom prst="straightConnector1">
            <a:avLst/>
          </a:prstGeom>
          <a:solidFill>
            <a:schemeClr val="hlink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" name="Straight Arrow Connector 11"/>
          <p:cNvCxnSpPr>
            <a:endCxn id="6" idx="0"/>
          </p:cNvCxnSpPr>
          <p:nvPr/>
        </p:nvCxnSpPr>
        <p:spPr bwMode="auto">
          <a:xfrm rot="5400000">
            <a:off x="2703479" y="3144655"/>
            <a:ext cx="576064" cy="568690"/>
          </a:xfrm>
          <a:prstGeom prst="straightConnector1">
            <a:avLst/>
          </a:prstGeom>
          <a:solidFill>
            <a:schemeClr val="hlink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Straight Arrow Connector 14"/>
          <p:cNvCxnSpPr>
            <a:endCxn id="7" idx="0"/>
          </p:cNvCxnSpPr>
          <p:nvPr/>
        </p:nvCxnSpPr>
        <p:spPr bwMode="auto">
          <a:xfrm>
            <a:off x="5220072" y="3140968"/>
            <a:ext cx="1504591" cy="577473"/>
          </a:xfrm>
          <a:prstGeom prst="straightConnector1">
            <a:avLst/>
          </a:prstGeom>
          <a:solidFill>
            <a:schemeClr val="hlink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0" name="Straight Arrow Connector 19"/>
          <p:cNvCxnSpPr/>
          <p:nvPr/>
        </p:nvCxnSpPr>
        <p:spPr bwMode="auto">
          <a:xfrm rot="5400000">
            <a:off x="3495566" y="3144655"/>
            <a:ext cx="576064" cy="568690"/>
          </a:xfrm>
          <a:prstGeom prst="straightConnector1">
            <a:avLst/>
          </a:prstGeom>
          <a:solidFill>
            <a:schemeClr val="hlink"/>
          </a:solidFill>
          <a:ln w="19050" cap="flat" cmpd="sng" algn="ctr">
            <a:solidFill>
              <a:srgbClr val="000000"/>
            </a:solidFill>
            <a:prstDash val="dash"/>
            <a:round/>
            <a:headEnd type="arrow" w="med" len="med"/>
            <a:tailEnd type="none" w="med" len="med"/>
          </a:ln>
          <a:effectLst/>
        </p:spPr>
      </p:cxnSp>
      <p:cxnSp>
        <p:nvCxnSpPr>
          <p:cNvPr id="21" name="Straight Arrow Connector 20"/>
          <p:cNvCxnSpPr>
            <a:stCxn id="7" idx="2"/>
            <a:endCxn id="8" idx="0"/>
          </p:cNvCxnSpPr>
          <p:nvPr/>
        </p:nvCxnSpPr>
        <p:spPr bwMode="auto">
          <a:xfrm rot="5400000">
            <a:off x="6436209" y="4292674"/>
            <a:ext cx="573246" cy="3662"/>
          </a:xfrm>
          <a:prstGeom prst="straightConnector1">
            <a:avLst/>
          </a:prstGeom>
          <a:solidFill>
            <a:schemeClr val="hlink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4" name="Straight Arrow Connector 23"/>
          <p:cNvCxnSpPr>
            <a:stCxn id="8" idx="2"/>
            <a:endCxn id="9" idx="0"/>
          </p:cNvCxnSpPr>
          <p:nvPr/>
        </p:nvCxnSpPr>
        <p:spPr bwMode="auto">
          <a:xfrm rot="16200000" flipH="1">
            <a:off x="6470529" y="5121041"/>
            <a:ext cx="502647" cy="1702"/>
          </a:xfrm>
          <a:prstGeom prst="straightConnector1">
            <a:avLst/>
          </a:prstGeom>
          <a:solidFill>
            <a:schemeClr val="hlink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7" name="Rectangle 26"/>
          <p:cNvSpPr/>
          <p:nvPr/>
        </p:nvSpPr>
        <p:spPr>
          <a:xfrm>
            <a:off x="4211960" y="2492896"/>
            <a:ext cx="1537600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900" dirty="0" smtClean="0">
                <a:solidFill>
                  <a:srgbClr val="000000"/>
                </a:solidFill>
                <a:latin typeface="+mn-lt"/>
              </a:rPr>
              <a:t>caminhar(na_porta,P2)</a:t>
            </a:r>
            <a:endParaRPr lang="pt-BR" sz="9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998108" y="3296796"/>
            <a:ext cx="473206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900" dirty="0" smtClean="0">
                <a:solidFill>
                  <a:srgbClr val="000000"/>
                </a:solidFill>
                <a:latin typeface="+mn-lt"/>
              </a:rPr>
              <a:t>subir</a:t>
            </a:r>
            <a:endParaRPr lang="pt-BR" sz="9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3807836" y="3311704"/>
            <a:ext cx="748924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900" dirty="0" smtClean="0">
                <a:solidFill>
                  <a:srgbClr val="000000"/>
                </a:solidFill>
                <a:latin typeface="+mn-lt"/>
              </a:rPr>
              <a:t>backtrack</a:t>
            </a:r>
            <a:endParaRPr lang="pt-BR" sz="9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084168" y="3140968"/>
            <a:ext cx="11929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900" dirty="0" smtClean="0">
                <a:solidFill>
                  <a:srgbClr val="000000"/>
                </a:solidFill>
                <a:latin typeface="+mn-lt"/>
              </a:rPr>
              <a:t>empurrar(P2,P2’)</a:t>
            </a:r>
          </a:p>
          <a:p>
            <a:pPr algn="l"/>
            <a:r>
              <a:rPr lang="pt-BR" sz="900" dirty="0" smtClean="0">
                <a:solidFill>
                  <a:srgbClr val="000000"/>
                </a:solidFill>
                <a:latin typeface="+mn-lt"/>
              </a:rPr>
              <a:t>P2=na_janela</a:t>
            </a:r>
            <a:endParaRPr lang="pt-BR" sz="9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732240" y="4149080"/>
            <a:ext cx="473206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900" dirty="0" smtClean="0">
                <a:solidFill>
                  <a:srgbClr val="000000"/>
                </a:solidFill>
                <a:latin typeface="+mn-lt"/>
              </a:rPr>
              <a:t>subir</a:t>
            </a:r>
            <a:endParaRPr lang="pt-BR" sz="9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6732240" y="4941168"/>
            <a:ext cx="10390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900" dirty="0" smtClean="0">
                <a:solidFill>
                  <a:srgbClr val="000000"/>
                </a:solidFill>
                <a:latin typeface="+mn-lt"/>
              </a:rPr>
              <a:t>Pegar_banana</a:t>
            </a:r>
          </a:p>
          <a:p>
            <a:pPr algn="l"/>
            <a:r>
              <a:rPr lang="pt-BR" sz="900" dirty="0" smtClean="0">
                <a:solidFill>
                  <a:srgbClr val="000000"/>
                </a:solidFill>
                <a:latin typeface="+mn-lt"/>
              </a:rPr>
              <a:t>P2’=no_centro</a:t>
            </a:r>
            <a:endParaRPr lang="pt-BR" sz="900" dirty="0">
              <a:solidFill>
                <a:srgbClr val="000000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Listas</a:t>
            </a:r>
            <a:endParaRPr lang="pt-B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t-BR" sz="2300" b="1" dirty="0" smtClean="0"/>
              <a:t>Lista</a:t>
            </a:r>
            <a:r>
              <a:rPr lang="pt-BR" sz="2300" dirty="0" smtClean="0"/>
              <a:t> é uma das estruturas mais simples em Prolog e pode ser aplicada em diversas situações.</a:t>
            </a:r>
          </a:p>
          <a:p>
            <a:endParaRPr lang="pt-BR" sz="2300" dirty="0" smtClean="0"/>
          </a:p>
          <a:p>
            <a:r>
              <a:rPr lang="pt-BR" sz="2300" dirty="0" smtClean="0"/>
              <a:t>Uma lista pode ter qualquer comprimento.</a:t>
            </a:r>
          </a:p>
          <a:p>
            <a:pPr>
              <a:buNone/>
            </a:pPr>
            <a:r>
              <a:rPr lang="pt-BR" sz="2300" dirty="0" smtClean="0"/>
              <a:t> </a:t>
            </a:r>
          </a:p>
          <a:p>
            <a:r>
              <a:rPr lang="pt-BR" sz="2300" dirty="0" smtClean="0"/>
              <a:t>Uma lista contendo os elementos “</a:t>
            </a:r>
            <a:r>
              <a:rPr lang="pt-BR" sz="2300" dirty="0" err="1" smtClean="0"/>
              <a:t>ana</a:t>
            </a:r>
            <a:r>
              <a:rPr lang="pt-BR" sz="2300" dirty="0" smtClean="0"/>
              <a:t>”, “tênis” e “</a:t>
            </a:r>
            <a:r>
              <a:rPr lang="pt-BR" sz="2300" dirty="0" err="1" smtClean="0"/>
              <a:t>pedro</a:t>
            </a:r>
            <a:r>
              <a:rPr lang="pt-BR" sz="2300" dirty="0" smtClean="0"/>
              <a:t>” pode ser escrita em Prolog como:</a:t>
            </a:r>
          </a:p>
          <a:p>
            <a:pPr>
              <a:buNone/>
            </a:pPr>
            <a:r>
              <a:rPr lang="pt-BR" sz="2300" dirty="0" smtClean="0"/>
              <a:t>	</a:t>
            </a:r>
          </a:p>
          <a:p>
            <a:pPr>
              <a:buNone/>
            </a:pPr>
            <a:r>
              <a:rPr lang="pt-BR" sz="2300" dirty="0" smtClean="0"/>
              <a:t>	[</a:t>
            </a:r>
            <a:r>
              <a:rPr lang="pt-BR" sz="2300" dirty="0" err="1" smtClean="0"/>
              <a:t>ana</a:t>
            </a:r>
            <a:r>
              <a:rPr lang="pt-BR" sz="2300" dirty="0" smtClean="0"/>
              <a:t>, tênis, </a:t>
            </a:r>
            <a:r>
              <a:rPr lang="pt-BR" sz="2300" dirty="0" err="1" smtClean="0"/>
              <a:t>pedro</a:t>
            </a:r>
            <a:r>
              <a:rPr lang="pt-BR" sz="2300" dirty="0" smtClean="0"/>
              <a:t>]</a:t>
            </a:r>
            <a:endParaRPr lang="pt-BR" sz="2300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Listas</a:t>
            </a:r>
            <a:endParaRPr lang="pt-B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t-BR" sz="2000" dirty="0" smtClean="0"/>
              <a:t>O uso de colchetes é apenas uma melhoria da notação, pois internamente listas são representadas como árvores, assim como todos objetos estruturados em Prolog.</a:t>
            </a:r>
          </a:p>
          <a:p>
            <a:endParaRPr lang="pt-BR" sz="2000" dirty="0" smtClean="0"/>
          </a:p>
          <a:p>
            <a:r>
              <a:rPr lang="pt-BR" sz="2000" dirty="0" smtClean="0"/>
              <a:t>Internamente o exemplo [</a:t>
            </a:r>
            <a:r>
              <a:rPr lang="pt-BR" sz="2000" dirty="0" err="1" smtClean="0"/>
              <a:t>ana</a:t>
            </a:r>
            <a:r>
              <a:rPr lang="pt-BR" sz="2000" dirty="0" smtClean="0"/>
              <a:t>, tênis, </a:t>
            </a:r>
            <a:r>
              <a:rPr lang="pt-BR" sz="2000" dirty="0" err="1" smtClean="0"/>
              <a:t>pedro</a:t>
            </a:r>
            <a:r>
              <a:rPr lang="pt-BR" sz="2000" dirty="0" smtClean="0"/>
              <a:t>] é representando da seguinte maneira:</a:t>
            </a:r>
          </a:p>
          <a:p>
            <a:pPr>
              <a:buNone/>
            </a:pPr>
            <a:r>
              <a:rPr lang="pt-BR" sz="2000" dirty="0" smtClean="0"/>
              <a:t>	</a:t>
            </a:r>
          </a:p>
          <a:p>
            <a:pPr>
              <a:buNone/>
            </a:pPr>
            <a:r>
              <a:rPr lang="pt-BR" sz="2000" dirty="0" smtClean="0"/>
              <a:t>	.(</a:t>
            </a:r>
            <a:r>
              <a:rPr lang="pt-BR" sz="2000" dirty="0" err="1" smtClean="0"/>
              <a:t>ana</a:t>
            </a:r>
            <a:r>
              <a:rPr lang="pt-BR" sz="2000" dirty="0" smtClean="0"/>
              <a:t>, .(tênis, .(</a:t>
            </a:r>
            <a:r>
              <a:rPr lang="pt-BR" sz="2000" dirty="0" err="1" smtClean="0"/>
              <a:t>pedro</a:t>
            </a:r>
            <a:r>
              <a:rPr lang="pt-BR" sz="2000" dirty="0" smtClean="0"/>
              <a:t>, []) ) ) </a:t>
            </a:r>
          </a:p>
        </p:txBody>
      </p:sp>
      <p:grpSp>
        <p:nvGrpSpPr>
          <p:cNvPr id="30" name="Group 29"/>
          <p:cNvGrpSpPr/>
          <p:nvPr/>
        </p:nvGrpSpPr>
        <p:grpSpPr>
          <a:xfrm>
            <a:off x="6240051" y="3645024"/>
            <a:ext cx="1788333" cy="2271738"/>
            <a:chOff x="5940152" y="3913311"/>
            <a:chExt cx="1788333" cy="2271738"/>
          </a:xfrm>
        </p:grpSpPr>
        <p:sp>
          <p:nvSpPr>
            <p:cNvPr id="4" name="Rectangle 3"/>
            <p:cNvSpPr/>
            <p:nvPr/>
          </p:nvSpPr>
          <p:spPr>
            <a:xfrm>
              <a:off x="5940152" y="4561383"/>
              <a:ext cx="51328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sz="1400" dirty="0" smtClean="0">
                  <a:solidFill>
                    <a:srgbClr val="000000"/>
                  </a:solidFill>
                  <a:latin typeface="+mn-lt"/>
                </a:rPr>
                <a:t>ana</a:t>
              </a:r>
              <a:endParaRPr lang="pt-BR"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6257176" y="5209455"/>
              <a:ext cx="619080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sz="1400" dirty="0" smtClean="0">
                  <a:solidFill>
                    <a:srgbClr val="000000"/>
                  </a:solidFill>
                  <a:latin typeface="+mn-lt"/>
                </a:rPr>
                <a:t>tênis</a:t>
              </a:r>
              <a:endParaRPr lang="pt-BR"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6605868" y="5857527"/>
              <a:ext cx="702436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sz="1400" dirty="0" smtClean="0">
                  <a:solidFill>
                    <a:srgbClr val="000000"/>
                  </a:solidFill>
                  <a:latin typeface="+mn-lt"/>
                </a:rPr>
                <a:t>pedro</a:t>
              </a:r>
              <a:endParaRPr lang="pt-BR"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7380312" y="5877272"/>
              <a:ext cx="348173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sz="1400" dirty="0" smtClean="0">
                  <a:solidFill>
                    <a:srgbClr val="000000"/>
                  </a:solidFill>
                  <a:latin typeface="+mn-lt"/>
                </a:rPr>
                <a:t>[]</a:t>
              </a:r>
              <a:endParaRPr lang="pt-BR"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6444208" y="3913311"/>
              <a:ext cx="250389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sz="1400" dirty="0" smtClean="0">
                  <a:solidFill>
                    <a:srgbClr val="000000"/>
                  </a:solidFill>
                  <a:latin typeface="+mn-lt"/>
                </a:rPr>
                <a:t>.</a:t>
              </a:r>
              <a:endParaRPr lang="pt-BR"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6769883" y="4546143"/>
              <a:ext cx="250389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sz="1400" dirty="0" smtClean="0">
                  <a:solidFill>
                    <a:srgbClr val="000000"/>
                  </a:solidFill>
                  <a:latin typeface="+mn-lt"/>
                </a:rPr>
                <a:t>.</a:t>
              </a:r>
              <a:endParaRPr lang="pt-BR"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7092280" y="5157192"/>
              <a:ext cx="250389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sz="1400" dirty="0" smtClean="0">
                  <a:solidFill>
                    <a:srgbClr val="000000"/>
                  </a:solidFill>
                  <a:latin typeface="+mn-lt"/>
                </a:rPr>
                <a:t>.</a:t>
              </a:r>
              <a:endParaRPr lang="pt-BR" dirty="0">
                <a:solidFill>
                  <a:srgbClr val="000000"/>
                </a:solidFill>
                <a:latin typeface="+mn-lt"/>
              </a:endParaRPr>
            </a:p>
          </p:txBody>
        </p:sp>
        <p:cxnSp>
          <p:nvCxnSpPr>
            <p:cNvPr id="12" name="Straight Connector 11"/>
            <p:cNvCxnSpPr>
              <a:stCxn id="8" idx="2"/>
              <a:endCxn id="4" idx="0"/>
            </p:cNvCxnSpPr>
            <p:nvPr/>
          </p:nvCxnSpPr>
          <p:spPr bwMode="auto">
            <a:xfrm rot="5400000">
              <a:off x="6212951" y="4204930"/>
              <a:ext cx="340295" cy="372610"/>
            </a:xfrm>
            <a:prstGeom prst="line">
              <a:avLst/>
            </a:prstGeom>
            <a:solidFill>
              <a:schemeClr val="hlink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" name="Straight Connector 12"/>
            <p:cNvCxnSpPr>
              <a:stCxn id="8" idx="2"/>
              <a:endCxn id="9" idx="0"/>
            </p:cNvCxnSpPr>
            <p:nvPr/>
          </p:nvCxnSpPr>
          <p:spPr bwMode="auto">
            <a:xfrm rot="16200000" flipH="1">
              <a:off x="6569713" y="4220777"/>
              <a:ext cx="325055" cy="325675"/>
            </a:xfrm>
            <a:prstGeom prst="line">
              <a:avLst/>
            </a:prstGeom>
            <a:solidFill>
              <a:schemeClr val="hlink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" name="Straight Connector 15"/>
            <p:cNvCxnSpPr>
              <a:stCxn id="9" idx="2"/>
              <a:endCxn id="5" idx="0"/>
            </p:cNvCxnSpPr>
            <p:nvPr/>
          </p:nvCxnSpPr>
          <p:spPr bwMode="auto">
            <a:xfrm rot="5400000">
              <a:off x="6553130" y="4867506"/>
              <a:ext cx="355535" cy="328362"/>
            </a:xfrm>
            <a:prstGeom prst="line">
              <a:avLst/>
            </a:prstGeom>
            <a:solidFill>
              <a:schemeClr val="hlink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" name="Straight Connector 18"/>
            <p:cNvCxnSpPr>
              <a:stCxn id="9" idx="2"/>
              <a:endCxn id="10" idx="0"/>
            </p:cNvCxnSpPr>
            <p:nvPr/>
          </p:nvCxnSpPr>
          <p:spPr bwMode="auto">
            <a:xfrm rot="16200000" flipH="1">
              <a:off x="6904640" y="4844357"/>
              <a:ext cx="303272" cy="322397"/>
            </a:xfrm>
            <a:prstGeom prst="line">
              <a:avLst/>
            </a:prstGeom>
            <a:solidFill>
              <a:schemeClr val="hlink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" name="Straight Connector 21"/>
            <p:cNvCxnSpPr>
              <a:stCxn id="10" idx="2"/>
              <a:endCxn id="6" idx="0"/>
            </p:cNvCxnSpPr>
            <p:nvPr/>
          </p:nvCxnSpPr>
          <p:spPr bwMode="auto">
            <a:xfrm rot="5400000">
              <a:off x="6891002" y="5531054"/>
              <a:ext cx="392558" cy="260389"/>
            </a:xfrm>
            <a:prstGeom prst="line">
              <a:avLst/>
            </a:prstGeom>
            <a:solidFill>
              <a:schemeClr val="hlink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" name="Straight Connector 22"/>
            <p:cNvCxnSpPr>
              <a:stCxn id="10" idx="2"/>
              <a:endCxn id="7" idx="0"/>
            </p:cNvCxnSpPr>
            <p:nvPr/>
          </p:nvCxnSpPr>
          <p:spPr bwMode="auto">
            <a:xfrm rot="16200000" flipH="1">
              <a:off x="7179786" y="5502658"/>
              <a:ext cx="412303" cy="336924"/>
            </a:xfrm>
            <a:prstGeom prst="line">
              <a:avLst/>
            </a:prstGeom>
            <a:solidFill>
              <a:schemeClr val="hlink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Listas</a:t>
            </a:r>
            <a:endParaRPr lang="pt-B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buNone/>
            </a:pPr>
            <a:r>
              <a:rPr lang="pt-BR" sz="2000" dirty="0" smtClean="0"/>
              <a:t>?- Lista1 = [a,b,c], Lista2 = .(a,.(b,.(c,[]))).</a:t>
            </a:r>
          </a:p>
          <a:p>
            <a:pPr>
              <a:buNone/>
            </a:pPr>
            <a:r>
              <a:rPr lang="pt-BR" sz="2000" dirty="0" smtClean="0"/>
              <a:t>	</a:t>
            </a:r>
          </a:p>
          <a:p>
            <a:pPr>
              <a:buNone/>
            </a:pPr>
            <a:r>
              <a:rPr lang="pt-BR" sz="2000" dirty="0" smtClean="0"/>
              <a:t>	Lista1 = [a, b, c]</a:t>
            </a:r>
          </a:p>
          <a:p>
            <a:pPr>
              <a:buNone/>
            </a:pPr>
            <a:r>
              <a:rPr lang="pt-BR" sz="2000" dirty="0" smtClean="0"/>
              <a:t>	Lista2 = [a, b, c]</a:t>
            </a:r>
          </a:p>
          <a:p>
            <a:pPr>
              <a:buNone/>
            </a:pPr>
            <a:endParaRPr lang="pt-BR" sz="2000" dirty="0" smtClean="0"/>
          </a:p>
          <a:p>
            <a:pPr>
              <a:buNone/>
            </a:pPr>
            <a:r>
              <a:rPr lang="pt-BR" sz="2000" dirty="0" smtClean="0"/>
              <a:t>?- Hobbies1 = .(tênis, .(música,[])), Hobbies2 = [esqui, comida], L = [ana,Hobbies1,pedro,Hobbies2].</a:t>
            </a:r>
          </a:p>
          <a:p>
            <a:pPr>
              <a:buNone/>
            </a:pPr>
            <a:r>
              <a:rPr lang="pt-BR" sz="2000" dirty="0" smtClean="0"/>
              <a:t>	</a:t>
            </a:r>
          </a:p>
          <a:p>
            <a:pPr>
              <a:buNone/>
            </a:pPr>
            <a:r>
              <a:rPr lang="pt-BR" sz="2000" dirty="0" smtClean="0"/>
              <a:t>	Hobbies1 = [tênis,música]</a:t>
            </a:r>
          </a:p>
          <a:p>
            <a:pPr>
              <a:buNone/>
            </a:pPr>
            <a:r>
              <a:rPr lang="pt-BR" sz="2000" dirty="0" smtClean="0"/>
              <a:t>	Hobbies2 = [esqui,comida]</a:t>
            </a:r>
          </a:p>
          <a:p>
            <a:pPr>
              <a:buNone/>
            </a:pPr>
            <a:r>
              <a:rPr lang="pt-BR" sz="2000" dirty="0" smtClean="0"/>
              <a:t>	L = [ana, [tênis,música], pedro, [esqui,comida]]</a:t>
            </a:r>
            <a:endParaRPr lang="pt-BR" sz="2000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Listas</a:t>
            </a:r>
            <a:endParaRPr lang="pt-B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t-BR" sz="2400" dirty="0" smtClean="0"/>
              <a:t>Para entender a representação de listas do Prolog, é necessário considerar dois casos:</a:t>
            </a:r>
          </a:p>
          <a:p>
            <a:pPr lvl="1"/>
            <a:r>
              <a:rPr lang="pt-BR" sz="2000" dirty="0" smtClean="0"/>
              <a:t>Lista vazia [].</a:t>
            </a:r>
          </a:p>
          <a:p>
            <a:pPr lvl="1"/>
            <a:endParaRPr lang="pt-BR" sz="2000" dirty="0" smtClean="0"/>
          </a:p>
          <a:p>
            <a:pPr lvl="1"/>
            <a:r>
              <a:rPr lang="pt-BR" sz="2000" dirty="0" smtClean="0"/>
              <a:t>E lista não vazia, onde:</a:t>
            </a:r>
          </a:p>
          <a:p>
            <a:pPr lvl="2"/>
            <a:r>
              <a:rPr lang="pt-BR" sz="1800" dirty="0" smtClean="0"/>
              <a:t>O primeiro item é chamado de cabeça (</a:t>
            </a:r>
            <a:r>
              <a:rPr lang="pt-BR" sz="1800" dirty="0" err="1" smtClean="0"/>
              <a:t>head</a:t>
            </a:r>
            <a:r>
              <a:rPr lang="pt-BR" sz="1800" dirty="0" smtClean="0"/>
              <a:t>) da lista.</a:t>
            </a:r>
          </a:p>
          <a:p>
            <a:pPr lvl="2"/>
            <a:r>
              <a:rPr lang="pt-BR" sz="1800" dirty="0" smtClean="0"/>
              <a:t>A parte restante da lista é chamada cauda (</a:t>
            </a:r>
            <a:r>
              <a:rPr lang="pt-BR" sz="1800" dirty="0" err="1" smtClean="0"/>
              <a:t>tail</a:t>
            </a:r>
            <a:r>
              <a:rPr lang="pt-BR" sz="1800" dirty="0" smtClean="0"/>
              <a:t>).</a:t>
            </a:r>
          </a:p>
          <a:p>
            <a:pPr lvl="2"/>
            <a:endParaRPr lang="pt-BR" sz="1800" dirty="0" smtClean="0"/>
          </a:p>
          <a:p>
            <a:r>
              <a:rPr lang="pt-BR" sz="2400" dirty="0" smtClean="0"/>
              <a:t>No exemplo [</a:t>
            </a:r>
            <a:r>
              <a:rPr lang="pt-BR" sz="2400" dirty="0" err="1" smtClean="0"/>
              <a:t>ana</a:t>
            </a:r>
            <a:r>
              <a:rPr lang="pt-BR" sz="2400" dirty="0" smtClean="0"/>
              <a:t>, tênis, </a:t>
            </a:r>
            <a:r>
              <a:rPr lang="pt-BR" sz="2400" dirty="0" err="1" smtClean="0"/>
              <a:t>pedro</a:t>
            </a:r>
            <a:r>
              <a:rPr lang="pt-BR" sz="2400" dirty="0" smtClean="0"/>
              <a:t>]:</a:t>
            </a:r>
          </a:p>
          <a:p>
            <a:pPr lvl="1"/>
            <a:r>
              <a:rPr lang="pt-BR" sz="2000" dirty="0" err="1" smtClean="0"/>
              <a:t>ana</a:t>
            </a:r>
            <a:r>
              <a:rPr lang="pt-BR" sz="2000" dirty="0" smtClean="0"/>
              <a:t> é a Cabeça da lista.</a:t>
            </a:r>
          </a:p>
          <a:p>
            <a:pPr lvl="1"/>
            <a:r>
              <a:rPr lang="pt-BR" sz="2000" dirty="0" smtClean="0"/>
              <a:t>[tênis, </a:t>
            </a:r>
            <a:r>
              <a:rPr lang="pt-BR" sz="2000" dirty="0" err="1" smtClean="0"/>
              <a:t>pedro</a:t>
            </a:r>
            <a:r>
              <a:rPr lang="pt-BR" sz="2000" dirty="0" smtClean="0"/>
              <a:t>] é a Cauda da lista.</a:t>
            </a:r>
            <a:endParaRPr lang="pt-BR" sz="2000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Listas</a:t>
            </a:r>
            <a:endParaRPr lang="pt-B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t-BR" sz="1800" dirty="0" smtClean="0"/>
              <a:t>Em geral, é comum tratar a cauda como um objeto simples. Por exemplo, L = [a,b,c] pode ser escrito como:</a:t>
            </a:r>
          </a:p>
          <a:p>
            <a:pPr>
              <a:buNone/>
            </a:pPr>
            <a:r>
              <a:rPr lang="pt-BR" sz="1800" dirty="0" smtClean="0"/>
              <a:t>	</a:t>
            </a:r>
          </a:p>
          <a:p>
            <a:pPr>
              <a:buNone/>
            </a:pPr>
            <a:r>
              <a:rPr lang="pt-BR" sz="1800" dirty="0" smtClean="0"/>
              <a:t>	Cauda = [b,c]</a:t>
            </a:r>
          </a:p>
          <a:p>
            <a:pPr>
              <a:buNone/>
            </a:pPr>
            <a:r>
              <a:rPr lang="pt-BR" sz="1800" dirty="0" smtClean="0"/>
              <a:t>	L = [a, Cauda]</a:t>
            </a:r>
          </a:p>
          <a:p>
            <a:endParaRPr lang="pt-BR" sz="1800" dirty="0" smtClean="0"/>
          </a:p>
          <a:p>
            <a:r>
              <a:rPr lang="pt-BR" sz="1800" dirty="0" smtClean="0"/>
              <a:t>O Prolog também fornece uma notação alternativa para separar a cabeça da cauda de uma lista, a barra vertical:</a:t>
            </a:r>
          </a:p>
          <a:p>
            <a:pPr>
              <a:buNone/>
            </a:pPr>
            <a:r>
              <a:rPr lang="pt-BR" sz="1800" dirty="0" smtClean="0"/>
              <a:t>	</a:t>
            </a:r>
          </a:p>
          <a:p>
            <a:pPr>
              <a:buNone/>
            </a:pPr>
            <a:r>
              <a:rPr lang="pt-BR" sz="1800" dirty="0" smtClean="0"/>
              <a:t>	L = [a | Cauda]</a:t>
            </a:r>
          </a:p>
          <a:p>
            <a:endParaRPr lang="pt-BR" sz="1800" dirty="0" smtClean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600" dirty="0" smtClean="0"/>
              <a:t>Operações em Listas - Busca</a:t>
            </a:r>
            <a:endParaRPr lang="pt-BR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t-BR" sz="2400" dirty="0" err="1" smtClean="0"/>
              <a:t>Frequentemente</a:t>
            </a:r>
            <a:r>
              <a:rPr lang="pt-BR" sz="2400" dirty="0" smtClean="0"/>
              <a:t> existe a necessidade de se realizar operações em listas, por exemplo, buscar um elemento que faz parte de uma lista.</a:t>
            </a:r>
          </a:p>
          <a:p>
            <a:endParaRPr lang="pt-BR" sz="2400" dirty="0" smtClean="0"/>
          </a:p>
          <a:p>
            <a:r>
              <a:rPr lang="pt-BR" sz="2400" dirty="0" smtClean="0"/>
              <a:t>Para verificar se um nome está na lista, é preciso verificar se ele está na cabeça ou se ele está na cauda da lista.</a:t>
            </a:r>
          </a:p>
          <a:p>
            <a:endParaRPr lang="pt-BR" sz="2400" dirty="0" smtClean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600" dirty="0" smtClean="0"/>
              <a:t>Operações em Listas - Busca</a:t>
            </a:r>
            <a:endParaRPr lang="pt-BR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t-BR" sz="1800" dirty="0" smtClean="0"/>
              <a:t>A primeira regra para verificar se um elemento X pertence à lista é </a:t>
            </a:r>
            <a:r>
              <a:rPr lang="pt-BR" sz="1800" b="1" dirty="0" smtClean="0"/>
              <a:t>verificar se ele se encontra na cabeça da lista</a:t>
            </a:r>
            <a:r>
              <a:rPr lang="pt-BR" sz="1800" dirty="0" smtClean="0"/>
              <a:t>. Isto pode ser especificado da seguinte maneira:</a:t>
            </a:r>
          </a:p>
          <a:p>
            <a:pPr>
              <a:buNone/>
            </a:pPr>
            <a:endParaRPr lang="pt-BR" sz="1800" dirty="0" smtClean="0"/>
          </a:p>
          <a:p>
            <a:pPr>
              <a:buNone/>
            </a:pPr>
            <a:r>
              <a:rPr lang="pt-BR" sz="1800" dirty="0" smtClean="0"/>
              <a:t>	pertence(X,[</a:t>
            </a:r>
            <a:r>
              <a:rPr lang="pt-BR" sz="1800" dirty="0" err="1" smtClean="0"/>
              <a:t>X|Z</a:t>
            </a:r>
            <a:r>
              <a:rPr lang="pt-BR" sz="1800" dirty="0" smtClean="0"/>
              <a:t>]).</a:t>
            </a:r>
          </a:p>
          <a:p>
            <a:endParaRPr lang="pt-BR" sz="1800" dirty="0" smtClean="0"/>
          </a:p>
          <a:p>
            <a:r>
              <a:rPr lang="pt-BR" sz="1800" dirty="0" smtClean="0"/>
              <a:t>A segunda condição deve </a:t>
            </a:r>
            <a:r>
              <a:rPr lang="pt-BR" sz="1800" b="1" dirty="0" smtClean="0"/>
              <a:t>verificar se o elemento X pertence à cauda da lista</a:t>
            </a:r>
            <a:r>
              <a:rPr lang="pt-BR" sz="1800" dirty="0" smtClean="0"/>
              <a:t>. Esta regra pode ser especificada da seguinte maneira:</a:t>
            </a:r>
          </a:p>
          <a:p>
            <a:endParaRPr lang="pt-BR" sz="1800" dirty="0" smtClean="0"/>
          </a:p>
          <a:p>
            <a:pPr>
              <a:buNone/>
            </a:pPr>
            <a:r>
              <a:rPr lang="pt-BR" sz="1800" dirty="0" smtClean="0"/>
              <a:t>	pertence(X,[</a:t>
            </a:r>
            <a:r>
              <a:rPr lang="pt-BR" sz="1800" dirty="0" err="1" smtClean="0"/>
              <a:t>W|Z</a:t>
            </a:r>
            <a:r>
              <a:rPr lang="pt-BR" sz="1800" dirty="0" smtClean="0"/>
              <a:t>]) :- pertence(X,Z).</a:t>
            </a:r>
            <a:endParaRPr lang="pt-BR" sz="1800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600" dirty="0" smtClean="0"/>
              <a:t>Operações em Listas - Busca</a:t>
            </a:r>
            <a:endParaRPr lang="pt-BR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t-BR" sz="2000" dirty="0" smtClean="0"/>
              <a:t>O programa para buscar por um item em uma lista pode ser escrito da seguinte maneira:</a:t>
            </a:r>
          </a:p>
          <a:p>
            <a:endParaRPr lang="pt-BR" sz="2000" dirty="0" smtClean="0"/>
          </a:p>
          <a:p>
            <a:pPr>
              <a:buNone/>
            </a:pPr>
            <a:r>
              <a:rPr lang="pt-BR" sz="1600" dirty="0" smtClean="0"/>
              <a:t>	pertence(Elemento,[</a:t>
            </a:r>
            <a:r>
              <a:rPr lang="pt-BR" sz="1600" dirty="0" err="1" smtClean="0"/>
              <a:t>Elemento|Cauda</a:t>
            </a:r>
            <a:r>
              <a:rPr lang="pt-BR" sz="1600" dirty="0" smtClean="0"/>
              <a:t>]). </a:t>
            </a:r>
          </a:p>
          <a:p>
            <a:pPr>
              <a:buNone/>
            </a:pPr>
            <a:r>
              <a:rPr lang="pt-BR" sz="1600" dirty="0" smtClean="0"/>
              <a:t>	pertence(Elemento,[</a:t>
            </a:r>
            <a:r>
              <a:rPr lang="pt-BR" sz="1600" dirty="0" err="1" smtClean="0"/>
              <a:t>Cabeca|Cauda</a:t>
            </a:r>
            <a:r>
              <a:rPr lang="pt-BR" sz="1600" dirty="0" smtClean="0"/>
              <a:t>]) :- Pertence(Elemento,Cauda).</a:t>
            </a:r>
          </a:p>
          <a:p>
            <a:pPr>
              <a:buNone/>
            </a:pPr>
            <a:endParaRPr lang="pt-BR" sz="1600" dirty="0" smtClean="0"/>
          </a:p>
          <a:p>
            <a:endParaRPr lang="pt-BR" sz="1600" dirty="0" smtClean="0"/>
          </a:p>
          <a:p>
            <a:r>
              <a:rPr lang="pt-BR" sz="2000" dirty="0" smtClean="0"/>
              <a:t>Após a definição do programa, é possível interrogá-lo. </a:t>
            </a:r>
          </a:p>
          <a:p>
            <a:endParaRPr lang="pt-BR" sz="2000" dirty="0" smtClean="0"/>
          </a:p>
          <a:p>
            <a:pPr>
              <a:buNone/>
            </a:pPr>
            <a:r>
              <a:rPr lang="pt-BR" sz="2000" dirty="0" smtClean="0"/>
              <a:t>	</a:t>
            </a:r>
            <a:r>
              <a:rPr lang="pt-BR" sz="1600" dirty="0" smtClean="0"/>
              <a:t>?- pertence(a,[a,b,c]).</a:t>
            </a:r>
          </a:p>
          <a:p>
            <a:pPr>
              <a:buNone/>
            </a:pPr>
            <a:r>
              <a:rPr lang="pt-BR" sz="1600" dirty="0" smtClean="0"/>
              <a:t>	</a:t>
            </a:r>
            <a:r>
              <a:rPr lang="pt-BR" sz="1600" dirty="0" err="1" smtClean="0"/>
              <a:t>true</a:t>
            </a:r>
            <a:endParaRPr lang="pt-BR" sz="1200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600" dirty="0" smtClean="0"/>
              <a:t>Operações em Listas - Busca</a:t>
            </a:r>
            <a:endParaRPr lang="pt-BR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buNone/>
            </a:pPr>
            <a:r>
              <a:rPr lang="pt-BR" sz="1600" b="1" dirty="0" smtClean="0"/>
              <a:t>	?- pertence(d,[a,b,c]).</a:t>
            </a:r>
          </a:p>
          <a:p>
            <a:pPr>
              <a:buNone/>
            </a:pPr>
            <a:r>
              <a:rPr lang="pt-BR" sz="1600" dirty="0" smtClean="0"/>
              <a:t>	</a:t>
            </a:r>
            <a:r>
              <a:rPr lang="pt-BR" sz="1600" dirty="0" err="1" smtClean="0"/>
              <a:t>false</a:t>
            </a:r>
            <a:endParaRPr lang="pt-BR" sz="1600" dirty="0" smtClean="0"/>
          </a:p>
          <a:p>
            <a:pPr>
              <a:buNone/>
            </a:pPr>
            <a:r>
              <a:rPr lang="pt-BR" sz="1600" dirty="0" smtClean="0"/>
              <a:t>	</a:t>
            </a:r>
          </a:p>
          <a:p>
            <a:pPr>
              <a:buNone/>
            </a:pPr>
            <a:r>
              <a:rPr lang="pt-BR" sz="1600" b="1" dirty="0" smtClean="0"/>
              <a:t>	?- pertence(X,[a,b,c]).</a:t>
            </a:r>
          </a:p>
          <a:p>
            <a:pPr>
              <a:buNone/>
            </a:pPr>
            <a:r>
              <a:rPr lang="pt-BR" sz="1600" dirty="0" smtClean="0"/>
              <a:t>	X = a ;</a:t>
            </a:r>
          </a:p>
          <a:p>
            <a:pPr>
              <a:buNone/>
            </a:pPr>
            <a:r>
              <a:rPr lang="pt-BR" sz="1600" dirty="0" smtClean="0"/>
              <a:t>	X = b ;</a:t>
            </a:r>
          </a:p>
          <a:p>
            <a:pPr>
              <a:buNone/>
            </a:pPr>
            <a:r>
              <a:rPr lang="pt-BR" sz="1600" dirty="0" smtClean="0"/>
              <a:t>	X = c ;</a:t>
            </a:r>
          </a:p>
          <a:p>
            <a:pPr>
              <a:buNone/>
            </a:pPr>
            <a:r>
              <a:rPr lang="pt-BR" sz="1600" dirty="0" smtClean="0"/>
              <a:t>	</a:t>
            </a:r>
            <a:r>
              <a:rPr lang="pt-BR" sz="1600" dirty="0" err="1" smtClean="0"/>
              <a:t>false</a:t>
            </a:r>
            <a:endParaRPr lang="pt-BR" sz="1600" dirty="0" smtClean="0"/>
          </a:p>
          <a:p>
            <a:endParaRPr lang="pt-BR" sz="1600" dirty="0" smtClean="0"/>
          </a:p>
          <a:p>
            <a:r>
              <a:rPr lang="pt-BR" sz="1600" dirty="0" smtClean="0"/>
              <a:t>E se as perguntas forem:</a:t>
            </a:r>
          </a:p>
          <a:p>
            <a:pPr>
              <a:buNone/>
            </a:pPr>
            <a:r>
              <a:rPr lang="pt-BR" sz="1600" dirty="0" smtClean="0"/>
              <a:t>	?- pertence(a,X).</a:t>
            </a:r>
          </a:p>
          <a:p>
            <a:pPr>
              <a:buNone/>
            </a:pPr>
            <a:r>
              <a:rPr lang="pt-BR" sz="1600" dirty="0" smtClean="0"/>
              <a:t>	?- pertence(X,Y).</a:t>
            </a:r>
          </a:p>
          <a:p>
            <a:endParaRPr lang="pt-BR" sz="1600" dirty="0" smtClean="0"/>
          </a:p>
          <a:p>
            <a:r>
              <a:rPr lang="pt-BR" sz="1600" dirty="0" smtClean="0"/>
              <a:t>Existem infinitas respostas.</a:t>
            </a:r>
            <a:endParaRPr lang="pt-BR" sz="1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Variável Anônima</a:t>
            </a:r>
            <a:endParaRPr lang="pt-B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t-BR" sz="2000" b="1" dirty="0" smtClean="0"/>
              <a:t>Variáveis anônimas </a:t>
            </a:r>
            <a:r>
              <a:rPr lang="pt-BR" sz="2000" dirty="0" smtClean="0"/>
              <a:t>podem ser utilizadas em sentenças cujo valor atribuído a variável não é importante. Por exemplo, a regra </a:t>
            </a:r>
            <a:r>
              <a:rPr lang="pt-BR" sz="2000" dirty="0" err="1" smtClean="0"/>
              <a:t>tem_filho</a:t>
            </a:r>
            <a:r>
              <a:rPr lang="pt-BR" sz="2000" dirty="0" smtClean="0"/>
              <a:t>:</a:t>
            </a:r>
          </a:p>
          <a:p>
            <a:pPr>
              <a:buNone/>
            </a:pPr>
            <a:endParaRPr lang="pt-BR" sz="2000" dirty="0" smtClean="0"/>
          </a:p>
          <a:p>
            <a:pPr>
              <a:buNone/>
            </a:pPr>
            <a:r>
              <a:rPr lang="pt-BR" sz="2000" dirty="0" smtClean="0"/>
              <a:t>	</a:t>
            </a:r>
            <a:r>
              <a:rPr lang="pt-BR" sz="1600" dirty="0" err="1" smtClean="0"/>
              <a:t>Tem_filho</a:t>
            </a:r>
            <a:r>
              <a:rPr lang="pt-BR" sz="1600" dirty="0" smtClean="0"/>
              <a:t>(X) :- progenitor(X,Y).</a:t>
            </a:r>
          </a:p>
          <a:p>
            <a:endParaRPr lang="pt-BR" sz="2000" dirty="0" smtClean="0"/>
          </a:p>
          <a:p>
            <a:r>
              <a:rPr lang="pt-BR" sz="2000" dirty="0" smtClean="0"/>
              <a:t>Para relação “ter filhos” não é necessário saber o nomes dos filhos. Neste vaso utiliza-se uma variável anônima representada por “_”.</a:t>
            </a:r>
          </a:p>
          <a:p>
            <a:pPr>
              <a:buNone/>
            </a:pPr>
            <a:r>
              <a:rPr lang="pt-BR" sz="2000" dirty="0" smtClean="0"/>
              <a:t>	</a:t>
            </a:r>
            <a:endParaRPr lang="pt-BR" sz="1600" dirty="0" smtClean="0"/>
          </a:p>
          <a:p>
            <a:pPr>
              <a:buNone/>
            </a:pPr>
            <a:r>
              <a:rPr lang="pt-BR" sz="1600" dirty="0" smtClean="0"/>
              <a:t>	 </a:t>
            </a:r>
            <a:r>
              <a:rPr lang="pt-BR" sz="1600" dirty="0" err="1" smtClean="0"/>
              <a:t>Tem_filho</a:t>
            </a:r>
            <a:r>
              <a:rPr lang="pt-BR" sz="1600" dirty="0" smtClean="0"/>
              <a:t>(X) :- progenitor(X,_).</a:t>
            </a:r>
            <a:endParaRPr lang="pt-BR" sz="1800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600" dirty="0" smtClean="0"/>
              <a:t>Operações em Listas – Último Elemento</a:t>
            </a:r>
            <a:endParaRPr lang="pt-BR" sz="2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t-BR" sz="1800" dirty="0" smtClean="0"/>
              <a:t>O último elemento de uma lista que tenha somente um elemento é o próprio elemento: </a:t>
            </a:r>
          </a:p>
          <a:p>
            <a:pPr>
              <a:buNone/>
            </a:pPr>
            <a:r>
              <a:rPr lang="pt-BR" sz="1800" dirty="0" smtClean="0"/>
              <a:t>	</a:t>
            </a:r>
          </a:p>
          <a:p>
            <a:pPr>
              <a:buNone/>
            </a:pPr>
            <a:r>
              <a:rPr lang="pt-BR" sz="1400" dirty="0" smtClean="0"/>
              <a:t>	ultimo(Elemento, [Elemento]).</a:t>
            </a:r>
          </a:p>
          <a:p>
            <a:endParaRPr lang="pt-BR" sz="1800" dirty="0" smtClean="0"/>
          </a:p>
          <a:p>
            <a:r>
              <a:rPr lang="pt-BR" sz="1800" dirty="0" smtClean="0"/>
              <a:t>O último elemento de uma lista que tenha mais de um elemento é o ultimo elemento da cauda:</a:t>
            </a:r>
          </a:p>
          <a:p>
            <a:pPr>
              <a:buNone/>
            </a:pPr>
            <a:endParaRPr lang="pt-BR" sz="1800" dirty="0" smtClean="0"/>
          </a:p>
          <a:p>
            <a:pPr>
              <a:buNone/>
            </a:pPr>
            <a:r>
              <a:rPr lang="pt-BR" sz="1800" dirty="0" smtClean="0"/>
              <a:t>	</a:t>
            </a:r>
            <a:r>
              <a:rPr lang="pt-BR" sz="1400" dirty="0" smtClean="0"/>
              <a:t>ultimo(Elemento, [</a:t>
            </a:r>
            <a:r>
              <a:rPr lang="pt-BR" sz="1400" dirty="0" err="1" smtClean="0"/>
              <a:t>Cabeca|Cauda</a:t>
            </a:r>
            <a:r>
              <a:rPr lang="pt-BR" sz="1400" dirty="0" smtClean="0"/>
              <a:t>]) :- ultimo(Elemento, Cauda).</a:t>
            </a:r>
            <a:endParaRPr lang="pt-BR" sz="1800" dirty="0" smtClean="0"/>
          </a:p>
          <a:p>
            <a:endParaRPr lang="pt-BR" sz="1800" dirty="0" smtClean="0"/>
          </a:p>
          <a:p>
            <a:r>
              <a:rPr lang="pt-BR" sz="1800" dirty="0" smtClean="0"/>
              <a:t>Programa completo:</a:t>
            </a:r>
          </a:p>
          <a:p>
            <a:pPr>
              <a:buNone/>
            </a:pPr>
            <a:r>
              <a:rPr lang="pt-BR" sz="1800" dirty="0" smtClean="0"/>
              <a:t>	</a:t>
            </a:r>
            <a:r>
              <a:rPr lang="pt-BR" sz="1400" dirty="0" smtClean="0"/>
              <a:t>ultimo(Elemento, [Elemento]).</a:t>
            </a:r>
          </a:p>
          <a:p>
            <a:pPr>
              <a:buNone/>
            </a:pPr>
            <a:r>
              <a:rPr lang="pt-BR" sz="1400" dirty="0" smtClean="0"/>
              <a:t>	ultimo(Elemento, [</a:t>
            </a:r>
            <a:r>
              <a:rPr lang="pt-BR" sz="1400" dirty="0" err="1" smtClean="0"/>
              <a:t>Cabeca|Cauda</a:t>
            </a:r>
            <a:r>
              <a:rPr lang="pt-BR" sz="1400" dirty="0" smtClean="0"/>
              <a:t>]) :- ultimo(Elemento, Cauda).</a:t>
            </a:r>
            <a:endParaRPr lang="pt-BR" sz="1400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800" dirty="0" smtClean="0"/>
              <a:t>Operações em Listas – Concatenação</a:t>
            </a:r>
            <a:endParaRPr lang="pt-BR" sz="2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t-BR" sz="1800" dirty="0" smtClean="0"/>
              <a:t>Se o primeiro argumento é uma lista vazia, então o segundo e terceiro argumentos devem ser o mesmo</a:t>
            </a:r>
          </a:p>
          <a:p>
            <a:pPr>
              <a:buNone/>
            </a:pPr>
            <a:r>
              <a:rPr lang="pt-BR" sz="1800" dirty="0" smtClean="0"/>
              <a:t>	</a:t>
            </a:r>
          </a:p>
          <a:p>
            <a:pPr>
              <a:buNone/>
            </a:pPr>
            <a:r>
              <a:rPr lang="pt-BR" sz="1800" dirty="0" smtClean="0"/>
              <a:t>	</a:t>
            </a:r>
            <a:r>
              <a:rPr lang="pt-BR" sz="1400" dirty="0" smtClean="0"/>
              <a:t>concatenar([ ],L,L).</a:t>
            </a:r>
            <a:endParaRPr lang="pt-BR" sz="1800" dirty="0" smtClean="0"/>
          </a:p>
          <a:p>
            <a:endParaRPr lang="pt-BR" sz="1800" dirty="0" smtClean="0"/>
          </a:p>
          <a:p>
            <a:r>
              <a:rPr lang="pt-BR" sz="1800" dirty="0" smtClean="0"/>
              <a:t>Se o primeiro argumento é uma lista não-vazia, então ela tem uma cabeça e uma cauda da forma [X|L1]; concatenar [X|L1] com uma segunda lista L2 resulta na lista [X|L3], onde L3 é a concatenação de L1 e L2.</a:t>
            </a:r>
          </a:p>
          <a:p>
            <a:pPr>
              <a:buNone/>
            </a:pPr>
            <a:r>
              <a:rPr lang="pt-BR" sz="1800" dirty="0" smtClean="0"/>
              <a:t>	</a:t>
            </a:r>
          </a:p>
          <a:p>
            <a:pPr>
              <a:buNone/>
            </a:pPr>
            <a:r>
              <a:rPr lang="pt-BR" sz="1800" dirty="0" smtClean="0"/>
              <a:t>	</a:t>
            </a:r>
            <a:r>
              <a:rPr lang="pt-BR" sz="1400" dirty="0" smtClean="0"/>
              <a:t>concatenar([X|L1], L2, [X|L3]) :- concatenar(L1, L2, L3).</a:t>
            </a:r>
            <a:endParaRPr lang="pt-BR" sz="1800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800" dirty="0" smtClean="0"/>
              <a:t>Operações em Listas – Concatenação</a:t>
            </a:r>
            <a:endParaRPr lang="pt-BR" sz="2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t-BR" sz="2400" dirty="0" smtClean="0"/>
              <a:t>Programa completo:</a:t>
            </a:r>
          </a:p>
          <a:p>
            <a:pPr>
              <a:buNone/>
            </a:pPr>
            <a:r>
              <a:rPr lang="pt-BR" sz="2400" dirty="0" smtClean="0"/>
              <a:t>	</a:t>
            </a:r>
            <a:r>
              <a:rPr lang="pt-BR" sz="1800" dirty="0" smtClean="0"/>
              <a:t>concatenar([ ], L, L).</a:t>
            </a:r>
          </a:p>
          <a:p>
            <a:pPr>
              <a:buNone/>
            </a:pPr>
            <a:r>
              <a:rPr lang="pt-BR" sz="1800" dirty="0" smtClean="0"/>
              <a:t>	concatenar([X|L1], L2, [X|L3]) :- concatenar(L1,L2,L3).</a:t>
            </a:r>
            <a:endParaRPr lang="pt-BR" sz="1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9" y="3447256"/>
            <a:ext cx="2448272" cy="2106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200" dirty="0" smtClean="0"/>
              <a:t>Exemplo: Macaco e as Bananas</a:t>
            </a:r>
            <a:endParaRPr lang="pt-BR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755576" y="1628800"/>
            <a:ext cx="7560840" cy="4392488"/>
          </a:xfrm>
        </p:spPr>
        <p:txBody>
          <a:bodyPr/>
          <a:lstStyle/>
          <a:p>
            <a:pPr>
              <a:buNone/>
            </a:pPr>
            <a:r>
              <a:rPr lang="pt-BR" sz="1050" dirty="0" smtClean="0"/>
              <a:t>move(</a:t>
            </a:r>
          </a:p>
          <a:p>
            <a:pPr>
              <a:buNone/>
            </a:pPr>
            <a:r>
              <a:rPr lang="pt-BR" sz="1050" dirty="0" smtClean="0"/>
              <a:t>	estado(no_centro, acima_caixa, no_centro, não_tem), </a:t>
            </a:r>
          </a:p>
          <a:p>
            <a:pPr>
              <a:buNone/>
            </a:pPr>
            <a:r>
              <a:rPr lang="pt-BR" sz="1050" dirty="0" smtClean="0"/>
              <a:t>	pegar_banana, </a:t>
            </a:r>
          </a:p>
          <a:p>
            <a:pPr>
              <a:buNone/>
            </a:pPr>
            <a:r>
              <a:rPr lang="pt-BR" sz="1050" dirty="0" smtClean="0"/>
              <a:t>	estado(no_centro,acima_caixa,no_centro,tem) </a:t>
            </a:r>
          </a:p>
          <a:p>
            <a:pPr>
              <a:buNone/>
            </a:pPr>
            <a:r>
              <a:rPr lang="pt-BR" sz="1050" dirty="0" smtClean="0"/>
              <a:t>).     </a:t>
            </a:r>
          </a:p>
          <a:p>
            <a:pPr>
              <a:buNone/>
            </a:pPr>
            <a:r>
              <a:rPr lang="pt-BR" sz="1050" dirty="0" smtClean="0"/>
              <a:t>move(</a:t>
            </a:r>
          </a:p>
          <a:p>
            <a:pPr>
              <a:buNone/>
            </a:pPr>
            <a:r>
              <a:rPr lang="pt-BR" sz="1050" dirty="0" smtClean="0"/>
              <a:t>	estado(P,no_chão,P,Banana), </a:t>
            </a:r>
          </a:p>
          <a:p>
            <a:pPr>
              <a:buNone/>
            </a:pPr>
            <a:r>
              <a:rPr lang="pt-BR" sz="1050" dirty="0" smtClean="0"/>
              <a:t>	subir, </a:t>
            </a:r>
          </a:p>
          <a:p>
            <a:pPr>
              <a:buNone/>
            </a:pPr>
            <a:r>
              <a:rPr lang="pt-BR" sz="1050" dirty="0" smtClean="0"/>
              <a:t>	estado(P,acima_caixa,P,Banana) </a:t>
            </a:r>
          </a:p>
          <a:p>
            <a:pPr>
              <a:buNone/>
            </a:pPr>
            <a:r>
              <a:rPr lang="pt-BR" sz="1050" dirty="0" smtClean="0"/>
              <a:t>).</a:t>
            </a:r>
          </a:p>
          <a:p>
            <a:pPr>
              <a:buNone/>
            </a:pPr>
            <a:r>
              <a:rPr lang="pt-BR" sz="1050" dirty="0" smtClean="0"/>
              <a:t>move(</a:t>
            </a:r>
          </a:p>
          <a:p>
            <a:pPr>
              <a:buNone/>
            </a:pPr>
            <a:r>
              <a:rPr lang="pt-BR" sz="1050" dirty="0" smtClean="0"/>
              <a:t>	estado(P1,no_chão,P1,Banana), </a:t>
            </a:r>
          </a:p>
          <a:p>
            <a:pPr>
              <a:buNone/>
            </a:pPr>
            <a:r>
              <a:rPr lang="pt-BR" sz="1050" dirty="0" smtClean="0"/>
              <a:t>	empurrar(P1,P2), </a:t>
            </a:r>
          </a:p>
          <a:p>
            <a:pPr>
              <a:buNone/>
            </a:pPr>
            <a:r>
              <a:rPr lang="pt-BR" sz="1050" dirty="0" smtClean="0"/>
              <a:t>	estado(P2,no_chão,P2,Banana) </a:t>
            </a:r>
          </a:p>
          <a:p>
            <a:pPr>
              <a:buNone/>
            </a:pPr>
            <a:r>
              <a:rPr lang="pt-BR" sz="1050" dirty="0" smtClean="0"/>
              <a:t>). </a:t>
            </a:r>
          </a:p>
          <a:p>
            <a:pPr>
              <a:buNone/>
            </a:pPr>
            <a:r>
              <a:rPr lang="pt-BR" sz="1050" dirty="0" smtClean="0"/>
              <a:t>move(</a:t>
            </a:r>
          </a:p>
          <a:p>
            <a:pPr>
              <a:buNone/>
            </a:pPr>
            <a:r>
              <a:rPr lang="pt-BR" sz="1050" dirty="0" smtClean="0"/>
              <a:t>	estado(P1,no_chão,Caixa,Banana), </a:t>
            </a:r>
          </a:p>
          <a:p>
            <a:pPr>
              <a:buNone/>
            </a:pPr>
            <a:r>
              <a:rPr lang="pt-BR" sz="1050" dirty="0" smtClean="0"/>
              <a:t>	caminhar(P1,P2), </a:t>
            </a:r>
          </a:p>
          <a:p>
            <a:pPr>
              <a:buNone/>
            </a:pPr>
            <a:r>
              <a:rPr lang="pt-BR" sz="1050" dirty="0" smtClean="0"/>
              <a:t>	estado(P2,no_chão,Caixa,Banana) </a:t>
            </a:r>
          </a:p>
          <a:p>
            <a:pPr>
              <a:buNone/>
            </a:pPr>
            <a:r>
              <a:rPr lang="pt-BR" sz="1050" dirty="0" smtClean="0"/>
              <a:t>).</a:t>
            </a:r>
          </a:p>
          <a:p>
            <a:pPr>
              <a:buNone/>
            </a:pPr>
            <a:r>
              <a:rPr lang="pt-BR" sz="1050" dirty="0" smtClean="0"/>
              <a:t>consegue(estado(_,_,_,tem),[]).             </a:t>
            </a:r>
          </a:p>
          <a:p>
            <a:pPr>
              <a:buNone/>
            </a:pPr>
            <a:r>
              <a:rPr lang="pt-BR" sz="1050" dirty="0" smtClean="0"/>
              <a:t>consegue(Estado1,[Movimento|Resto]) :-  move(Estado1,Movimento,Estado2), consegue(Estado2,Resto).</a:t>
            </a:r>
            <a:endParaRPr lang="pt-BR" sz="10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Variável Anônima</a:t>
            </a:r>
            <a:endParaRPr lang="pt-B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t-BR" sz="2000" dirty="0" smtClean="0"/>
              <a:t>Cada vez que uma variável anônima aparece em uma cláusula, ele representa uma </a:t>
            </a:r>
            <a:r>
              <a:rPr lang="pt-BR" sz="2000" b="1" dirty="0" smtClean="0"/>
              <a:t>nova variável</a:t>
            </a:r>
            <a:r>
              <a:rPr lang="pt-BR" sz="2000" dirty="0" smtClean="0"/>
              <a:t> anônima. Por exemplo:</a:t>
            </a:r>
          </a:p>
          <a:p>
            <a:pPr lvl="1">
              <a:buNone/>
            </a:pPr>
            <a:endParaRPr lang="pt-BR" sz="1600" dirty="0" smtClean="0"/>
          </a:p>
          <a:p>
            <a:pPr lvl="1">
              <a:buNone/>
            </a:pPr>
            <a:r>
              <a:rPr lang="pt-BR" sz="1600" dirty="0" err="1" smtClean="0"/>
              <a:t>alguém_tem_filho</a:t>
            </a:r>
            <a:r>
              <a:rPr lang="pt-BR" sz="1600" dirty="0" smtClean="0"/>
              <a:t> :- progenitor(_,_).</a:t>
            </a:r>
          </a:p>
          <a:p>
            <a:endParaRPr lang="pt-BR" sz="2000" dirty="0" smtClean="0"/>
          </a:p>
          <a:p>
            <a:r>
              <a:rPr lang="pt-BR" sz="2000" dirty="0" smtClean="0"/>
              <a:t>É equivale à:</a:t>
            </a:r>
          </a:p>
          <a:p>
            <a:pPr lvl="1">
              <a:buNone/>
            </a:pPr>
            <a:endParaRPr lang="pt-BR" sz="1600" dirty="0" smtClean="0"/>
          </a:p>
          <a:p>
            <a:pPr lvl="1">
              <a:buNone/>
            </a:pPr>
            <a:r>
              <a:rPr lang="pt-BR" sz="1600" dirty="0" err="1" smtClean="0"/>
              <a:t>alguém_tem_filho</a:t>
            </a:r>
            <a:r>
              <a:rPr lang="pt-BR" sz="1600" dirty="0" smtClean="0"/>
              <a:t> :- progenitor(X,Y).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Estruturas</a:t>
            </a:r>
            <a:endParaRPr lang="pt-B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t-BR" sz="2000" b="1" dirty="0" smtClean="0"/>
              <a:t>Objetos estruturados </a:t>
            </a:r>
            <a:r>
              <a:rPr lang="pt-BR" sz="2000" dirty="0" smtClean="0"/>
              <a:t>são objetos de dados com vários componentes.</a:t>
            </a:r>
          </a:p>
          <a:p>
            <a:endParaRPr lang="pt-BR" sz="2000" dirty="0" smtClean="0"/>
          </a:p>
          <a:p>
            <a:r>
              <a:rPr lang="pt-BR" sz="2000" dirty="0" smtClean="0"/>
              <a:t>Cada componente da estrutura pode ser outra estrutura.</a:t>
            </a:r>
          </a:p>
          <a:p>
            <a:endParaRPr lang="pt-BR" sz="2000" dirty="0" smtClean="0"/>
          </a:p>
          <a:p>
            <a:r>
              <a:rPr lang="pt-BR" sz="2000" dirty="0" smtClean="0"/>
              <a:t>Por exemplo, uma data pode ser vista como uma estrutura com três componentes: dia, mês, ano.</a:t>
            </a:r>
          </a:p>
          <a:p>
            <a:endParaRPr lang="pt-BR" sz="2000" dirty="0" smtClean="0"/>
          </a:p>
          <a:p>
            <a:pPr lvl="1"/>
            <a:r>
              <a:rPr lang="pt-BR" sz="1800" dirty="0" smtClean="0"/>
              <a:t>data(4,maio,2003)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Estruturas</a:t>
            </a:r>
            <a:endParaRPr lang="pt-B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t-BR" sz="2000" dirty="0" smtClean="0"/>
              <a:t>Todos os objetos estruturados são representados como </a:t>
            </a:r>
            <a:r>
              <a:rPr lang="pt-BR" sz="2000" b="1" dirty="0" smtClean="0"/>
              <a:t>árvores</a:t>
            </a:r>
            <a:r>
              <a:rPr lang="pt-BR" sz="2000" dirty="0" smtClean="0"/>
              <a:t>.</a:t>
            </a:r>
          </a:p>
          <a:p>
            <a:endParaRPr lang="pt-BR" sz="2000" dirty="0" smtClean="0"/>
          </a:p>
          <a:p>
            <a:r>
              <a:rPr lang="pt-BR" sz="2000" dirty="0" smtClean="0"/>
              <a:t>A raiz da árvore é o </a:t>
            </a:r>
            <a:r>
              <a:rPr lang="pt-BR" sz="2000" dirty="0" err="1" smtClean="0"/>
              <a:t>functor</a:t>
            </a:r>
            <a:r>
              <a:rPr lang="pt-BR" sz="2000" dirty="0" smtClean="0"/>
              <a:t> e os filhos da raiz são os componentes.</a:t>
            </a:r>
          </a:p>
          <a:p>
            <a:endParaRPr lang="pt-BR" sz="2000" dirty="0" smtClean="0"/>
          </a:p>
          <a:p>
            <a:r>
              <a:rPr lang="pt-BR" sz="2000" dirty="0" smtClean="0"/>
              <a:t>data(4,maio,2003):</a:t>
            </a:r>
            <a:endParaRPr lang="pt-BR" sz="2000" dirty="0"/>
          </a:p>
        </p:txBody>
      </p:sp>
      <p:grpSp>
        <p:nvGrpSpPr>
          <p:cNvPr id="19" name="Group 18"/>
          <p:cNvGrpSpPr/>
          <p:nvPr/>
        </p:nvGrpSpPr>
        <p:grpSpPr>
          <a:xfrm>
            <a:off x="3563888" y="4389720"/>
            <a:ext cx="2198318" cy="1271528"/>
            <a:chOff x="3526217" y="3750940"/>
            <a:chExt cx="2198318" cy="1271528"/>
          </a:xfrm>
        </p:grpSpPr>
        <p:sp>
          <p:nvSpPr>
            <p:cNvPr id="6" name="Rectangle 5"/>
            <p:cNvSpPr/>
            <p:nvPr/>
          </p:nvSpPr>
          <p:spPr>
            <a:xfrm>
              <a:off x="4155192" y="3750940"/>
              <a:ext cx="69602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dirty="0" smtClean="0">
                  <a:solidFill>
                    <a:srgbClr val="000000"/>
                  </a:solidFill>
                  <a:latin typeface="+mn-lt"/>
                </a:rPr>
                <a:t>data</a:t>
              </a:r>
              <a:endParaRPr lang="pt-BR"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3526217" y="4653136"/>
              <a:ext cx="42672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dirty="0" smtClean="0">
                  <a:solidFill>
                    <a:srgbClr val="000000"/>
                  </a:solidFill>
                  <a:latin typeface="+mn-lt"/>
                </a:rPr>
                <a:t>4 </a:t>
              </a:r>
              <a:endParaRPr lang="pt-BR"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4128175" y="4653136"/>
              <a:ext cx="75052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dirty="0" smtClean="0">
                  <a:solidFill>
                    <a:srgbClr val="000000"/>
                  </a:solidFill>
                  <a:latin typeface="+mn-lt"/>
                </a:rPr>
                <a:t>maio</a:t>
              </a:r>
              <a:endParaRPr lang="pt-BR"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4949964" y="4653136"/>
              <a:ext cx="77457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dirty="0" smtClean="0">
                  <a:solidFill>
                    <a:srgbClr val="000000"/>
                  </a:solidFill>
                  <a:latin typeface="+mn-lt"/>
                </a:rPr>
                <a:t>2003</a:t>
              </a:r>
              <a:endParaRPr lang="pt-BR" dirty="0">
                <a:solidFill>
                  <a:srgbClr val="000000"/>
                </a:solidFill>
                <a:latin typeface="+mn-lt"/>
              </a:endParaRPr>
            </a:p>
          </p:txBody>
        </p:sp>
        <p:cxnSp>
          <p:nvCxnSpPr>
            <p:cNvPr id="12" name="Straight Arrow Connector 11"/>
            <p:cNvCxnSpPr>
              <a:stCxn id="6" idx="2"/>
              <a:endCxn id="7" idx="0"/>
            </p:cNvCxnSpPr>
            <p:nvPr/>
          </p:nvCxnSpPr>
          <p:spPr bwMode="auto">
            <a:xfrm rot="5400000">
              <a:off x="3854959" y="4004891"/>
              <a:ext cx="532864" cy="763627"/>
            </a:xfrm>
            <a:prstGeom prst="straightConnector1">
              <a:avLst/>
            </a:prstGeom>
            <a:solidFill>
              <a:schemeClr val="hlink"/>
            </a:solidFill>
            <a:ln w="9525" cap="flat" cmpd="sng" algn="ctr">
              <a:solidFill>
                <a:schemeClr val="bg2"/>
              </a:solidFill>
              <a:prstDash val="solid"/>
              <a:round/>
              <a:headEnd type="oval" w="med" len="med"/>
              <a:tailEnd type="oval" w="med" len="med"/>
            </a:ln>
            <a:effectLst/>
          </p:spPr>
        </p:cxnSp>
        <p:cxnSp>
          <p:nvCxnSpPr>
            <p:cNvPr id="13" name="Straight Arrow Connector 12"/>
            <p:cNvCxnSpPr>
              <a:stCxn id="6" idx="2"/>
              <a:endCxn id="8" idx="0"/>
            </p:cNvCxnSpPr>
            <p:nvPr/>
          </p:nvCxnSpPr>
          <p:spPr bwMode="auto">
            <a:xfrm rot="16200000" flipH="1">
              <a:off x="4236889" y="4386587"/>
              <a:ext cx="532864" cy="234"/>
            </a:xfrm>
            <a:prstGeom prst="straightConnector1">
              <a:avLst/>
            </a:prstGeom>
            <a:solidFill>
              <a:schemeClr val="hlink"/>
            </a:solidFill>
            <a:ln w="9525" cap="flat" cmpd="sng" algn="ctr">
              <a:solidFill>
                <a:schemeClr val="bg2"/>
              </a:solidFill>
              <a:prstDash val="solid"/>
              <a:round/>
              <a:headEnd type="oval" w="med" len="med"/>
              <a:tailEnd type="oval" w="med" len="med"/>
            </a:ln>
            <a:effectLst/>
          </p:spPr>
        </p:cxnSp>
        <p:cxnSp>
          <p:nvCxnSpPr>
            <p:cNvPr id="16" name="Straight Arrow Connector 15"/>
            <p:cNvCxnSpPr>
              <a:stCxn id="6" idx="2"/>
              <a:endCxn id="10" idx="0"/>
            </p:cNvCxnSpPr>
            <p:nvPr/>
          </p:nvCxnSpPr>
          <p:spPr bwMode="auto">
            <a:xfrm rot="16200000" flipH="1">
              <a:off x="4653795" y="3969681"/>
              <a:ext cx="532864" cy="834046"/>
            </a:xfrm>
            <a:prstGeom prst="straightConnector1">
              <a:avLst/>
            </a:prstGeom>
            <a:solidFill>
              <a:schemeClr val="hlink"/>
            </a:solidFill>
            <a:ln w="9525" cap="flat" cmpd="sng" algn="ctr">
              <a:solidFill>
                <a:schemeClr val="bg2"/>
              </a:solidFill>
              <a:prstDash val="solid"/>
              <a:round/>
              <a:headEnd type="oval" w="med" len="med"/>
              <a:tailEnd type="oval" w="med" len="med"/>
            </a:ln>
            <a:effectLst/>
          </p:spPr>
        </p:cxn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Estruturas</a:t>
            </a:r>
            <a:endParaRPr lang="pt-B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t-BR" sz="2400" dirty="0" smtClean="0"/>
              <a:t>Um triângulo pode ser representado da seguinte forma:</a:t>
            </a:r>
          </a:p>
          <a:p>
            <a:endParaRPr lang="pt-BR" sz="2400" dirty="0" smtClean="0"/>
          </a:p>
          <a:p>
            <a:pPr lvl="1"/>
            <a:r>
              <a:rPr lang="pt-BR" sz="2000" dirty="0" smtClean="0"/>
              <a:t>triângulo(ponto(2,4),ponto(3,6),ponto(4,2))</a:t>
            </a:r>
            <a:endParaRPr lang="pt-BR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3645024"/>
            <a:ext cx="2232248" cy="1900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6" name="Group 45"/>
          <p:cNvGrpSpPr/>
          <p:nvPr/>
        </p:nvGrpSpPr>
        <p:grpSpPr>
          <a:xfrm>
            <a:off x="4311865" y="3573016"/>
            <a:ext cx="2708407" cy="2045772"/>
            <a:chOff x="4115078" y="3562052"/>
            <a:chExt cx="2708407" cy="2045772"/>
          </a:xfrm>
        </p:grpSpPr>
        <p:sp>
          <p:nvSpPr>
            <p:cNvPr id="5" name="Rectangle 4"/>
            <p:cNvSpPr/>
            <p:nvPr/>
          </p:nvSpPr>
          <p:spPr>
            <a:xfrm>
              <a:off x="4880153" y="3562052"/>
              <a:ext cx="121539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dirty="0" smtClean="0">
                  <a:solidFill>
                    <a:srgbClr val="000000"/>
                  </a:solidFill>
                  <a:latin typeface="+mn-lt"/>
                </a:rPr>
                <a:t>triângulo</a:t>
              </a:r>
              <a:endParaRPr lang="pt-BR"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4139952" y="4355812"/>
              <a:ext cx="84510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dirty="0" smtClean="0">
                  <a:solidFill>
                    <a:srgbClr val="000000"/>
                  </a:solidFill>
                  <a:latin typeface="+mn-lt"/>
                </a:rPr>
                <a:t>ponto</a:t>
              </a:r>
              <a:endParaRPr lang="pt-BR"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5072177" y="4355812"/>
              <a:ext cx="84510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dirty="0" smtClean="0">
                  <a:solidFill>
                    <a:srgbClr val="000000"/>
                  </a:solidFill>
                  <a:latin typeface="+mn-lt"/>
                </a:rPr>
                <a:t>ponto</a:t>
              </a:r>
              <a:endParaRPr lang="pt-BR"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5974384" y="4355812"/>
              <a:ext cx="84510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dirty="0" smtClean="0">
                  <a:solidFill>
                    <a:srgbClr val="000000"/>
                  </a:solidFill>
                  <a:latin typeface="+mn-lt"/>
                </a:rPr>
                <a:t>ponto</a:t>
              </a:r>
              <a:endParaRPr lang="pt-BR"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4115078" y="5238492"/>
              <a:ext cx="33214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dirty="0" smtClean="0">
                  <a:solidFill>
                    <a:srgbClr val="000000"/>
                  </a:solidFill>
                  <a:latin typeface="+mn-lt"/>
                </a:rPr>
                <a:t>2</a:t>
              </a:r>
              <a:endParaRPr lang="pt-BR"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96780" y="5229200"/>
              <a:ext cx="33214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dirty="0" smtClean="0">
                  <a:solidFill>
                    <a:srgbClr val="000000"/>
                  </a:solidFill>
                  <a:latin typeface="+mn-lt"/>
                </a:rPr>
                <a:t>4</a:t>
              </a:r>
              <a:endParaRPr lang="pt-BR"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051182" y="5238492"/>
              <a:ext cx="33214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dirty="0" smtClean="0">
                  <a:solidFill>
                    <a:srgbClr val="000000"/>
                  </a:solidFill>
                  <a:latin typeface="+mn-lt"/>
                </a:rPr>
                <a:t>3</a:t>
              </a:r>
              <a:endParaRPr lang="pt-BR"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5580112" y="5238492"/>
              <a:ext cx="33214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dirty="0" smtClean="0">
                  <a:solidFill>
                    <a:srgbClr val="000000"/>
                  </a:solidFill>
                  <a:latin typeface="+mn-lt"/>
                </a:rPr>
                <a:t>6</a:t>
              </a:r>
              <a:endParaRPr lang="pt-BR"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915278" y="5238492"/>
              <a:ext cx="33214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dirty="0" smtClean="0">
                  <a:solidFill>
                    <a:srgbClr val="000000"/>
                  </a:solidFill>
                  <a:latin typeface="+mn-lt"/>
                </a:rPr>
                <a:t>4</a:t>
              </a:r>
              <a:endParaRPr lang="pt-BR"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6491342" y="5238492"/>
              <a:ext cx="33214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dirty="0" smtClean="0">
                  <a:solidFill>
                    <a:srgbClr val="000000"/>
                  </a:solidFill>
                  <a:latin typeface="+mn-lt"/>
                </a:rPr>
                <a:t>2</a:t>
              </a:r>
              <a:endParaRPr lang="pt-BR" dirty="0">
                <a:solidFill>
                  <a:srgbClr val="000000"/>
                </a:solidFill>
                <a:latin typeface="+mn-lt"/>
              </a:endParaRPr>
            </a:p>
          </p:txBody>
        </p:sp>
        <p:cxnSp>
          <p:nvCxnSpPr>
            <p:cNvPr id="16" name="Straight Arrow Connector 15"/>
            <p:cNvCxnSpPr>
              <a:stCxn id="6" idx="2"/>
              <a:endCxn id="10" idx="0"/>
            </p:cNvCxnSpPr>
            <p:nvPr/>
          </p:nvCxnSpPr>
          <p:spPr bwMode="auto">
            <a:xfrm rot="5400000">
              <a:off x="4165153" y="4841141"/>
              <a:ext cx="513348" cy="281354"/>
            </a:xfrm>
            <a:prstGeom prst="straightConnector1">
              <a:avLst/>
            </a:prstGeom>
            <a:solidFill>
              <a:schemeClr val="hlink"/>
            </a:solidFill>
            <a:ln w="9525" cap="flat" cmpd="sng" algn="ctr">
              <a:solidFill>
                <a:schemeClr val="bg2"/>
              </a:solidFill>
              <a:prstDash val="solid"/>
              <a:round/>
              <a:headEnd type="oval" w="med" len="med"/>
              <a:tailEnd type="oval" w="med" len="med"/>
            </a:ln>
            <a:effectLst/>
          </p:spPr>
        </p:cxnSp>
        <p:cxnSp>
          <p:nvCxnSpPr>
            <p:cNvPr id="19" name="Straight Arrow Connector 18"/>
            <p:cNvCxnSpPr>
              <a:stCxn id="5" idx="2"/>
              <a:endCxn id="6" idx="0"/>
            </p:cNvCxnSpPr>
            <p:nvPr/>
          </p:nvCxnSpPr>
          <p:spPr bwMode="auto">
            <a:xfrm rot="5400000">
              <a:off x="4812964" y="3680924"/>
              <a:ext cx="424428" cy="925348"/>
            </a:xfrm>
            <a:prstGeom prst="straightConnector1">
              <a:avLst/>
            </a:prstGeom>
            <a:solidFill>
              <a:schemeClr val="hlink"/>
            </a:solidFill>
            <a:ln w="9525" cap="flat" cmpd="sng" algn="ctr">
              <a:solidFill>
                <a:schemeClr val="bg2"/>
              </a:solidFill>
              <a:prstDash val="solid"/>
              <a:round/>
              <a:headEnd type="oval" w="med" len="med"/>
              <a:tailEnd type="oval" w="med" len="med"/>
            </a:ln>
            <a:effectLst/>
          </p:spPr>
        </p:cxnSp>
        <p:cxnSp>
          <p:nvCxnSpPr>
            <p:cNvPr id="22" name="Straight Arrow Connector 21"/>
            <p:cNvCxnSpPr>
              <a:stCxn id="6" idx="2"/>
              <a:endCxn id="11" idx="0"/>
            </p:cNvCxnSpPr>
            <p:nvPr/>
          </p:nvCxnSpPr>
          <p:spPr bwMode="auto">
            <a:xfrm rot="16200000" flipH="1">
              <a:off x="4460650" y="4826998"/>
              <a:ext cx="504056" cy="300348"/>
            </a:xfrm>
            <a:prstGeom prst="straightConnector1">
              <a:avLst/>
            </a:prstGeom>
            <a:solidFill>
              <a:schemeClr val="hlink"/>
            </a:solidFill>
            <a:ln w="9525" cap="flat" cmpd="sng" algn="ctr">
              <a:solidFill>
                <a:schemeClr val="bg2"/>
              </a:solidFill>
              <a:prstDash val="solid"/>
              <a:round/>
              <a:headEnd type="oval" w="med" len="med"/>
              <a:tailEnd type="oval" w="med" len="med"/>
            </a:ln>
            <a:effectLst/>
          </p:spPr>
        </p:cxnSp>
        <p:cxnSp>
          <p:nvCxnSpPr>
            <p:cNvPr id="25" name="Straight Arrow Connector 24"/>
            <p:cNvCxnSpPr>
              <a:stCxn id="5" idx="2"/>
              <a:endCxn id="7" idx="0"/>
            </p:cNvCxnSpPr>
            <p:nvPr/>
          </p:nvCxnSpPr>
          <p:spPr bwMode="auto">
            <a:xfrm rot="16200000" flipH="1">
              <a:off x="5279076" y="4140159"/>
              <a:ext cx="424428" cy="6877"/>
            </a:xfrm>
            <a:prstGeom prst="straightConnector1">
              <a:avLst/>
            </a:prstGeom>
            <a:solidFill>
              <a:schemeClr val="hlink"/>
            </a:solidFill>
            <a:ln w="9525" cap="flat" cmpd="sng" algn="ctr">
              <a:solidFill>
                <a:schemeClr val="bg2"/>
              </a:solidFill>
              <a:prstDash val="solid"/>
              <a:round/>
              <a:headEnd type="oval" w="med" len="med"/>
              <a:tailEnd type="oval" w="med" len="med"/>
            </a:ln>
            <a:effectLst/>
          </p:spPr>
        </p:cxnSp>
        <p:cxnSp>
          <p:nvCxnSpPr>
            <p:cNvPr id="30" name="Straight Arrow Connector 29"/>
            <p:cNvCxnSpPr>
              <a:stCxn id="5" idx="2"/>
              <a:endCxn id="8" idx="0"/>
            </p:cNvCxnSpPr>
            <p:nvPr/>
          </p:nvCxnSpPr>
          <p:spPr bwMode="auto">
            <a:xfrm rot="16200000" flipH="1">
              <a:off x="5730180" y="3689056"/>
              <a:ext cx="424428" cy="909084"/>
            </a:xfrm>
            <a:prstGeom prst="straightConnector1">
              <a:avLst/>
            </a:prstGeom>
            <a:solidFill>
              <a:schemeClr val="hlink"/>
            </a:solidFill>
            <a:ln w="9525" cap="flat" cmpd="sng" algn="ctr">
              <a:solidFill>
                <a:schemeClr val="bg2"/>
              </a:solidFill>
              <a:prstDash val="solid"/>
              <a:round/>
              <a:headEnd type="oval" w="med" len="med"/>
              <a:tailEnd type="oval" w="med" len="med"/>
            </a:ln>
            <a:effectLst/>
          </p:spPr>
        </p:cxnSp>
        <p:cxnSp>
          <p:nvCxnSpPr>
            <p:cNvPr id="33" name="Straight Arrow Connector 32"/>
            <p:cNvCxnSpPr>
              <a:stCxn id="7" idx="2"/>
              <a:endCxn id="12" idx="0"/>
            </p:cNvCxnSpPr>
            <p:nvPr/>
          </p:nvCxnSpPr>
          <p:spPr bwMode="auto">
            <a:xfrm rot="5400000">
              <a:off x="5099318" y="4843081"/>
              <a:ext cx="513348" cy="277475"/>
            </a:xfrm>
            <a:prstGeom prst="straightConnector1">
              <a:avLst/>
            </a:prstGeom>
            <a:solidFill>
              <a:schemeClr val="hlink"/>
            </a:solidFill>
            <a:ln w="9525" cap="flat" cmpd="sng" algn="ctr">
              <a:solidFill>
                <a:schemeClr val="bg2"/>
              </a:solidFill>
              <a:prstDash val="solid"/>
              <a:round/>
              <a:headEnd type="oval" w="med" len="med"/>
              <a:tailEnd type="oval" w="med" len="med"/>
            </a:ln>
            <a:effectLst/>
          </p:spPr>
        </p:cxnSp>
        <p:cxnSp>
          <p:nvCxnSpPr>
            <p:cNvPr id="36" name="Straight Arrow Connector 35"/>
            <p:cNvCxnSpPr>
              <a:stCxn id="7" idx="2"/>
              <a:endCxn id="13" idx="0"/>
            </p:cNvCxnSpPr>
            <p:nvPr/>
          </p:nvCxnSpPr>
          <p:spPr bwMode="auto">
            <a:xfrm rot="16200000" flipH="1">
              <a:off x="5363782" y="4856090"/>
              <a:ext cx="513348" cy="251455"/>
            </a:xfrm>
            <a:prstGeom prst="straightConnector1">
              <a:avLst/>
            </a:prstGeom>
            <a:solidFill>
              <a:schemeClr val="hlink"/>
            </a:solidFill>
            <a:ln w="9525" cap="flat" cmpd="sng" algn="ctr">
              <a:solidFill>
                <a:schemeClr val="bg2"/>
              </a:solidFill>
              <a:prstDash val="solid"/>
              <a:round/>
              <a:headEnd type="oval" w="med" len="med"/>
              <a:tailEnd type="oval" w="med" len="med"/>
            </a:ln>
            <a:effectLst/>
          </p:spPr>
        </p:cxnSp>
        <p:cxnSp>
          <p:nvCxnSpPr>
            <p:cNvPr id="40" name="Straight Arrow Connector 39"/>
            <p:cNvCxnSpPr>
              <a:stCxn id="8" idx="2"/>
              <a:endCxn id="14" idx="0"/>
            </p:cNvCxnSpPr>
            <p:nvPr/>
          </p:nvCxnSpPr>
          <p:spPr bwMode="auto">
            <a:xfrm rot="5400000">
              <a:off x="5982469" y="4824025"/>
              <a:ext cx="513348" cy="315586"/>
            </a:xfrm>
            <a:prstGeom prst="straightConnector1">
              <a:avLst/>
            </a:prstGeom>
            <a:solidFill>
              <a:schemeClr val="hlink"/>
            </a:solidFill>
            <a:ln w="9525" cap="flat" cmpd="sng" algn="ctr">
              <a:solidFill>
                <a:schemeClr val="bg2"/>
              </a:solidFill>
              <a:prstDash val="solid"/>
              <a:round/>
              <a:headEnd type="oval" w="med" len="med"/>
              <a:tailEnd type="oval" w="med" len="med"/>
            </a:ln>
            <a:effectLst/>
          </p:spPr>
        </p:cxnSp>
        <p:cxnSp>
          <p:nvCxnSpPr>
            <p:cNvPr id="43" name="Straight Arrow Connector 42"/>
            <p:cNvCxnSpPr>
              <a:stCxn id="8" idx="2"/>
              <a:endCxn id="15" idx="0"/>
            </p:cNvCxnSpPr>
            <p:nvPr/>
          </p:nvCxnSpPr>
          <p:spPr bwMode="auto">
            <a:xfrm rot="16200000" flipH="1">
              <a:off x="6270501" y="4851579"/>
              <a:ext cx="513348" cy="260478"/>
            </a:xfrm>
            <a:prstGeom prst="straightConnector1">
              <a:avLst/>
            </a:prstGeom>
            <a:solidFill>
              <a:schemeClr val="hlink"/>
            </a:solidFill>
            <a:ln w="9525" cap="flat" cmpd="sng" algn="ctr">
              <a:solidFill>
                <a:schemeClr val="bg2"/>
              </a:solidFill>
              <a:prstDash val="solid"/>
              <a:round/>
              <a:headEnd type="oval" w="med" len="med"/>
              <a:tailEnd type="oval" w="med" len="med"/>
            </a:ln>
            <a:effectLst/>
          </p:spPr>
        </p:cxn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Operadores</a:t>
            </a:r>
            <a:endParaRPr lang="pt-BR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971600" y="2132856"/>
          <a:ext cx="3024336" cy="33198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68252"/>
                <a:gridCol w="756084"/>
              </a:tblGrid>
              <a:tr h="368868">
                <a:tc gridSpan="2">
                  <a:txBody>
                    <a:bodyPr/>
                    <a:lstStyle/>
                    <a:p>
                      <a:pPr algn="ctr"/>
                      <a:r>
                        <a:rPr lang="pt-BR" sz="1600" b="1" dirty="0" smtClean="0">
                          <a:solidFill>
                            <a:sysClr val="windowText" lastClr="000000"/>
                          </a:solidFill>
                        </a:rPr>
                        <a:t>Operadores Aritméticos</a:t>
                      </a:r>
                      <a:endParaRPr lang="pt-BR" sz="16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BR" sz="16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68868">
                <a:tc>
                  <a:txBody>
                    <a:bodyPr/>
                    <a:lstStyle/>
                    <a:p>
                      <a:r>
                        <a:rPr lang="pt-BR" sz="1600" b="0" dirty="0" smtClean="0">
                          <a:solidFill>
                            <a:sysClr val="windowText" lastClr="000000"/>
                          </a:solidFill>
                        </a:rPr>
                        <a:t>Adição</a:t>
                      </a:r>
                      <a:endParaRPr lang="pt-BR" sz="16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0" dirty="0" smtClean="0">
                          <a:solidFill>
                            <a:sysClr val="windowText" lastClr="000000"/>
                          </a:solidFill>
                        </a:rPr>
                        <a:t>+</a:t>
                      </a:r>
                      <a:endParaRPr lang="pt-BR" sz="16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68868">
                <a:tc>
                  <a:txBody>
                    <a:bodyPr/>
                    <a:lstStyle/>
                    <a:p>
                      <a:r>
                        <a:rPr lang="pt-BR" sz="1600" b="0" dirty="0" smtClean="0">
                          <a:solidFill>
                            <a:sysClr val="windowText" lastClr="000000"/>
                          </a:solidFill>
                        </a:rPr>
                        <a:t>Subtração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0" dirty="0" smtClean="0">
                          <a:solidFill>
                            <a:sysClr val="windowText" lastClr="000000"/>
                          </a:solidFill>
                        </a:rPr>
                        <a:t>-</a:t>
                      </a:r>
                      <a:endParaRPr lang="pt-BR" sz="16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68868">
                <a:tc>
                  <a:txBody>
                    <a:bodyPr/>
                    <a:lstStyle/>
                    <a:p>
                      <a:r>
                        <a:rPr lang="pt-BR" sz="1600" b="0" dirty="0" smtClean="0">
                          <a:solidFill>
                            <a:sysClr val="windowText" lastClr="000000"/>
                          </a:solidFill>
                        </a:rPr>
                        <a:t>Multiplicação</a:t>
                      </a:r>
                      <a:endParaRPr lang="pt-BR" sz="16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0" dirty="0" smtClean="0">
                          <a:solidFill>
                            <a:sysClr val="windowText" lastClr="000000"/>
                          </a:solidFill>
                        </a:rPr>
                        <a:t>*</a:t>
                      </a:r>
                      <a:endParaRPr lang="pt-BR" sz="16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68868">
                <a:tc>
                  <a:txBody>
                    <a:bodyPr/>
                    <a:lstStyle/>
                    <a:p>
                      <a:r>
                        <a:rPr lang="pt-BR" sz="1600" b="0" dirty="0" smtClean="0">
                          <a:solidFill>
                            <a:sysClr val="windowText" lastClr="000000"/>
                          </a:solidFill>
                        </a:rPr>
                        <a:t>Divisão</a:t>
                      </a:r>
                      <a:endParaRPr lang="pt-BR" sz="16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0" dirty="0" smtClean="0">
                          <a:solidFill>
                            <a:sysClr val="windowText" lastClr="000000"/>
                          </a:solidFill>
                        </a:rPr>
                        <a:t>/</a:t>
                      </a:r>
                      <a:endParaRPr lang="pt-BR" sz="16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68868">
                <a:tc>
                  <a:txBody>
                    <a:bodyPr/>
                    <a:lstStyle/>
                    <a:p>
                      <a:r>
                        <a:rPr lang="pt-BR" sz="1600" b="0" dirty="0" smtClean="0">
                          <a:solidFill>
                            <a:sysClr val="windowText" lastClr="000000"/>
                          </a:solidFill>
                        </a:rPr>
                        <a:t>Divisão Inteira</a:t>
                      </a:r>
                      <a:endParaRPr lang="pt-BR" sz="16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0" dirty="0" smtClean="0">
                          <a:solidFill>
                            <a:sysClr val="windowText" lastClr="000000"/>
                          </a:solidFill>
                        </a:rPr>
                        <a:t>//</a:t>
                      </a:r>
                      <a:endParaRPr lang="pt-BR" sz="16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68868">
                <a:tc>
                  <a:txBody>
                    <a:bodyPr/>
                    <a:lstStyle/>
                    <a:p>
                      <a:r>
                        <a:rPr lang="pt-BR" sz="1600" b="0" dirty="0" smtClean="0">
                          <a:solidFill>
                            <a:sysClr val="windowText" lastClr="000000"/>
                          </a:solidFill>
                        </a:rPr>
                        <a:t>Resto</a:t>
                      </a:r>
                      <a:r>
                        <a:rPr lang="pt-BR" sz="1600" b="0" baseline="0" dirty="0" smtClean="0">
                          <a:solidFill>
                            <a:sysClr val="windowText" lastClr="000000"/>
                          </a:solidFill>
                        </a:rPr>
                        <a:t> da Divisão</a:t>
                      </a:r>
                      <a:endParaRPr lang="pt-BR" sz="16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0" dirty="0" smtClean="0">
                          <a:solidFill>
                            <a:sysClr val="windowText" lastClr="000000"/>
                          </a:solidFill>
                        </a:rPr>
                        <a:t>Mod</a:t>
                      </a:r>
                      <a:endParaRPr lang="pt-BR" sz="16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68868">
                <a:tc>
                  <a:txBody>
                    <a:bodyPr/>
                    <a:lstStyle/>
                    <a:p>
                      <a:r>
                        <a:rPr lang="pt-BR" sz="1600" b="0" dirty="0" smtClean="0">
                          <a:solidFill>
                            <a:sysClr val="windowText" lastClr="000000"/>
                          </a:solidFill>
                        </a:rPr>
                        <a:t>Potência</a:t>
                      </a:r>
                      <a:endParaRPr lang="pt-BR" sz="16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0" dirty="0" smtClean="0">
                          <a:solidFill>
                            <a:sysClr val="windowText" lastClr="000000"/>
                          </a:solidFill>
                        </a:rPr>
                        <a:t>**</a:t>
                      </a:r>
                      <a:endParaRPr lang="pt-BR" sz="16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68868">
                <a:tc>
                  <a:txBody>
                    <a:bodyPr/>
                    <a:lstStyle/>
                    <a:p>
                      <a:r>
                        <a:rPr lang="pt-BR" sz="1600" b="0" dirty="0" smtClean="0">
                          <a:solidFill>
                            <a:sysClr val="windowText" lastClr="000000"/>
                          </a:solidFill>
                        </a:rPr>
                        <a:t>Atribuição</a:t>
                      </a:r>
                      <a:endParaRPr lang="pt-BR" sz="16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0" dirty="0" smtClean="0">
                          <a:solidFill>
                            <a:sysClr val="windowText" lastClr="000000"/>
                          </a:solidFill>
                        </a:rPr>
                        <a:t>is</a:t>
                      </a:r>
                      <a:endParaRPr lang="pt-BR" sz="16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4499992" y="2143068"/>
          <a:ext cx="3672408" cy="29509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0114"/>
                <a:gridCol w="2652294"/>
              </a:tblGrid>
              <a:tr h="368868">
                <a:tc gridSpan="2">
                  <a:txBody>
                    <a:bodyPr/>
                    <a:lstStyle/>
                    <a:p>
                      <a:pPr algn="ctr"/>
                      <a:r>
                        <a:rPr lang="pt-BR" sz="1600" b="1" dirty="0" smtClean="0">
                          <a:solidFill>
                            <a:sysClr val="windowText" lastClr="000000"/>
                          </a:solidFill>
                        </a:rPr>
                        <a:t>Operadores Relacionais</a:t>
                      </a:r>
                      <a:endParaRPr lang="pt-BR" sz="16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BR" sz="16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68868">
                <a:tc>
                  <a:txBody>
                    <a:bodyPr/>
                    <a:lstStyle/>
                    <a:p>
                      <a:r>
                        <a:rPr lang="pt-BR" sz="1600" b="0" dirty="0" smtClean="0">
                          <a:solidFill>
                            <a:sysClr val="windowText" lastClr="000000"/>
                          </a:solidFill>
                        </a:rPr>
                        <a:t>X &gt; Y</a:t>
                      </a:r>
                      <a:endParaRPr lang="pt-BR" sz="16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1600" b="0" dirty="0" smtClean="0">
                          <a:solidFill>
                            <a:sysClr val="windowText" lastClr="000000"/>
                          </a:solidFill>
                        </a:rPr>
                        <a:t>X é maior do que Y</a:t>
                      </a:r>
                      <a:endParaRPr lang="pt-BR" sz="16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68868">
                <a:tc>
                  <a:txBody>
                    <a:bodyPr/>
                    <a:lstStyle/>
                    <a:p>
                      <a:r>
                        <a:rPr lang="pt-BR" sz="1600" b="0" dirty="0" smtClean="0">
                          <a:solidFill>
                            <a:sysClr val="windowText" lastClr="000000"/>
                          </a:solidFill>
                        </a:rPr>
                        <a:t>X &lt; Y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1600" b="0" dirty="0" smtClean="0">
                          <a:solidFill>
                            <a:sysClr val="windowText" lastClr="000000"/>
                          </a:solidFill>
                        </a:rPr>
                        <a:t>X é menor do que Y</a:t>
                      </a:r>
                      <a:endParaRPr lang="pt-BR" sz="16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68868">
                <a:tc>
                  <a:txBody>
                    <a:bodyPr/>
                    <a:lstStyle/>
                    <a:p>
                      <a:r>
                        <a:rPr lang="pt-BR" sz="1600" b="0" dirty="0" smtClean="0">
                          <a:solidFill>
                            <a:sysClr val="windowText" lastClr="000000"/>
                          </a:solidFill>
                        </a:rPr>
                        <a:t>X &gt;= Y</a:t>
                      </a:r>
                      <a:endParaRPr lang="pt-BR" sz="16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1600" b="0" dirty="0" smtClean="0">
                          <a:solidFill>
                            <a:sysClr val="windowText" lastClr="000000"/>
                          </a:solidFill>
                        </a:rPr>
                        <a:t>X é maior ou  igual a Y</a:t>
                      </a:r>
                      <a:endParaRPr lang="pt-BR" sz="16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68868">
                <a:tc>
                  <a:txBody>
                    <a:bodyPr/>
                    <a:lstStyle/>
                    <a:p>
                      <a:r>
                        <a:rPr lang="pt-BR" sz="1600" b="0" dirty="0" smtClean="0">
                          <a:solidFill>
                            <a:sysClr val="windowText" lastClr="000000"/>
                          </a:solidFill>
                        </a:rPr>
                        <a:t>X =&lt; Y</a:t>
                      </a:r>
                      <a:endParaRPr lang="pt-BR" sz="16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1600" b="0" dirty="0" smtClean="0">
                          <a:solidFill>
                            <a:sysClr val="windowText" lastClr="000000"/>
                          </a:solidFill>
                        </a:rPr>
                        <a:t>X é menor ou igual a Y</a:t>
                      </a:r>
                      <a:endParaRPr lang="pt-BR" sz="16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68868">
                <a:tc>
                  <a:txBody>
                    <a:bodyPr/>
                    <a:lstStyle/>
                    <a:p>
                      <a:r>
                        <a:rPr lang="pt-BR" sz="1600" b="0" dirty="0" smtClean="0">
                          <a:solidFill>
                            <a:sysClr val="windowText" lastClr="000000"/>
                          </a:solidFill>
                        </a:rPr>
                        <a:t>X =:= Y</a:t>
                      </a:r>
                      <a:endParaRPr lang="pt-BR" sz="16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1600" b="0" dirty="0" smtClean="0">
                          <a:solidFill>
                            <a:sysClr val="windowText" lastClr="000000"/>
                          </a:solidFill>
                        </a:rPr>
                        <a:t>X é igual a Y</a:t>
                      </a:r>
                      <a:endParaRPr lang="pt-BR" sz="16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68868">
                <a:tc>
                  <a:txBody>
                    <a:bodyPr/>
                    <a:lstStyle/>
                    <a:p>
                      <a:r>
                        <a:rPr lang="pt-BR" sz="1600" b="0" dirty="0" smtClean="0">
                          <a:solidFill>
                            <a:sysClr val="windowText" lastClr="000000"/>
                          </a:solidFill>
                        </a:rPr>
                        <a:t>X = Y</a:t>
                      </a:r>
                      <a:endParaRPr lang="pt-BR" sz="16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1600" b="0" dirty="0" smtClean="0">
                          <a:solidFill>
                            <a:sysClr val="windowText" lastClr="000000"/>
                          </a:solidFill>
                        </a:rPr>
                        <a:t>X unifica com Y</a:t>
                      </a:r>
                      <a:endParaRPr lang="pt-BR" sz="16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68868">
                <a:tc>
                  <a:txBody>
                    <a:bodyPr/>
                    <a:lstStyle/>
                    <a:p>
                      <a:r>
                        <a:rPr lang="pt-BR" sz="1600" b="0" dirty="0" smtClean="0">
                          <a:solidFill>
                            <a:sysClr val="windowText" lastClr="000000"/>
                          </a:solidFill>
                        </a:rPr>
                        <a:t>X =\= Y</a:t>
                      </a:r>
                      <a:endParaRPr lang="pt-BR" sz="16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1600" b="0" dirty="0" smtClean="0">
                          <a:solidFill>
                            <a:sysClr val="windowText" lastClr="000000"/>
                          </a:solidFill>
                        </a:rPr>
                        <a:t>X é diferente de Y</a:t>
                      </a:r>
                      <a:endParaRPr lang="pt-BR" sz="16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445TGp_tech_dark_ani">
  <a:themeElements>
    <a:clrScheme name="445TGp_tech_dark_ani 1">
      <a:dk1>
        <a:srgbClr val="000000"/>
      </a:dk1>
      <a:lt1>
        <a:srgbClr val="FFFFFF"/>
      </a:lt1>
      <a:dk2>
        <a:srgbClr val="445E7A"/>
      </a:dk2>
      <a:lt2>
        <a:srgbClr val="DDDDDD"/>
      </a:lt2>
      <a:accent1>
        <a:srgbClr val="417799"/>
      </a:accent1>
      <a:accent2>
        <a:srgbClr val="009999"/>
      </a:accent2>
      <a:accent3>
        <a:srgbClr val="B0B6BE"/>
      </a:accent3>
      <a:accent4>
        <a:srgbClr val="DADADA"/>
      </a:accent4>
      <a:accent5>
        <a:srgbClr val="B0BDCA"/>
      </a:accent5>
      <a:accent6>
        <a:srgbClr val="008A8A"/>
      </a:accent6>
      <a:hlink>
        <a:srgbClr val="C47C40"/>
      </a:hlink>
      <a:folHlink>
        <a:srgbClr val="E25832"/>
      </a:folHlink>
    </a:clrScheme>
    <a:fontScheme name="445TGp_tech_dark_ani">
      <a:majorFont>
        <a:latin typeface="Lucida Sans Unicode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hlink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hlink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lnDef>
  </a:objectDefaults>
  <a:extraClrSchemeLst>
    <a:extraClrScheme>
      <a:clrScheme name="445TGp_tech_dark_ani 1">
        <a:dk1>
          <a:srgbClr val="000000"/>
        </a:dk1>
        <a:lt1>
          <a:srgbClr val="FFFFFF"/>
        </a:lt1>
        <a:dk2>
          <a:srgbClr val="445E7A"/>
        </a:dk2>
        <a:lt2>
          <a:srgbClr val="DDDDDD"/>
        </a:lt2>
        <a:accent1>
          <a:srgbClr val="417799"/>
        </a:accent1>
        <a:accent2>
          <a:srgbClr val="009999"/>
        </a:accent2>
        <a:accent3>
          <a:srgbClr val="B0B6BE"/>
        </a:accent3>
        <a:accent4>
          <a:srgbClr val="DADADA"/>
        </a:accent4>
        <a:accent5>
          <a:srgbClr val="B0BDCA"/>
        </a:accent5>
        <a:accent6>
          <a:srgbClr val="008A8A"/>
        </a:accent6>
        <a:hlink>
          <a:srgbClr val="C47C40"/>
        </a:hlink>
        <a:folHlink>
          <a:srgbClr val="E2583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45TGp_tech_dark_ani 2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2A7CD6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CBFE8"/>
        </a:accent5>
        <a:accent6>
          <a:srgbClr val="9879CB"/>
        </a:accent6>
        <a:hlink>
          <a:srgbClr val="25B9E7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45TGp_tech_dark_ani 3">
        <a:dk1>
          <a:srgbClr val="000000"/>
        </a:dk1>
        <a:lt1>
          <a:srgbClr val="FFFFFF"/>
        </a:lt1>
        <a:dk2>
          <a:srgbClr val="445E7A"/>
        </a:dk2>
        <a:lt2>
          <a:srgbClr val="DDDDDD"/>
        </a:lt2>
        <a:accent1>
          <a:srgbClr val="3468A6"/>
        </a:accent1>
        <a:accent2>
          <a:srgbClr val="E49D1C"/>
        </a:accent2>
        <a:accent3>
          <a:srgbClr val="B0B6BE"/>
        </a:accent3>
        <a:accent4>
          <a:srgbClr val="DADADA"/>
        </a:accent4>
        <a:accent5>
          <a:srgbClr val="AEB9D0"/>
        </a:accent5>
        <a:accent6>
          <a:srgbClr val="CF8E18"/>
        </a:accent6>
        <a:hlink>
          <a:srgbClr val="4EA5B6"/>
        </a:hlink>
        <a:folHlink>
          <a:srgbClr val="E25832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445TGp_tech_dark_ani</Template>
  <TotalTime>13105</TotalTime>
  <Words>1889</Words>
  <Application>Microsoft Office PowerPoint</Application>
  <PresentationFormat>Apresentação na tela (4:3)</PresentationFormat>
  <Paragraphs>484</Paragraphs>
  <Slides>43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43</vt:i4>
      </vt:variant>
    </vt:vector>
  </HeadingPairs>
  <TitlesOfParts>
    <vt:vector size="44" baseType="lpstr">
      <vt:lpstr>445TGp_tech_dark_ani</vt:lpstr>
      <vt:lpstr>INF 1771 – Inteligência Artificial</vt:lpstr>
      <vt:lpstr>Variáveis</vt:lpstr>
      <vt:lpstr>Variáveis</vt:lpstr>
      <vt:lpstr>Variável Anônima</vt:lpstr>
      <vt:lpstr>Variável Anônima</vt:lpstr>
      <vt:lpstr>Estruturas</vt:lpstr>
      <vt:lpstr>Estruturas</vt:lpstr>
      <vt:lpstr>Estruturas</vt:lpstr>
      <vt:lpstr>Operadores</vt:lpstr>
      <vt:lpstr>Operadores</vt:lpstr>
      <vt:lpstr>Operadores</vt:lpstr>
      <vt:lpstr>Unificação de Termos</vt:lpstr>
      <vt:lpstr>Unificação de Termos</vt:lpstr>
      <vt:lpstr>Unificação de Termos</vt:lpstr>
      <vt:lpstr>Unificação de Termos</vt:lpstr>
      <vt:lpstr>Comparação de Termos</vt:lpstr>
      <vt:lpstr>Comparação de Termos</vt:lpstr>
      <vt:lpstr>Predicados para Verificação de Tipos de Termos</vt:lpstr>
      <vt:lpstr>Predicados para Verificação de Tipos de Termos</vt:lpstr>
      <vt:lpstr>Exemplo: Macaco e as Bananas</vt:lpstr>
      <vt:lpstr>Exemplo: Macaco e as Bananas</vt:lpstr>
      <vt:lpstr>Exemplo: Macaco e as Bananas</vt:lpstr>
      <vt:lpstr>Exemplo: Macaco e as Bananas</vt:lpstr>
      <vt:lpstr>Exemplo: Macaco e as Bananas</vt:lpstr>
      <vt:lpstr>Exemplo: Macaco e as Bananas</vt:lpstr>
      <vt:lpstr>Exemplo: Macaco e as Bananas</vt:lpstr>
      <vt:lpstr>Exemplo: Macaco e as Bananas</vt:lpstr>
      <vt:lpstr>Exemplo: Macaco e as Bananas</vt:lpstr>
      <vt:lpstr>Exemplo: Macaco e as Bananas</vt:lpstr>
      <vt:lpstr>Exemplo: Macaco e as Bananas</vt:lpstr>
      <vt:lpstr>Listas</vt:lpstr>
      <vt:lpstr>Listas</vt:lpstr>
      <vt:lpstr>Listas</vt:lpstr>
      <vt:lpstr>Listas</vt:lpstr>
      <vt:lpstr>Listas</vt:lpstr>
      <vt:lpstr>Operações em Listas - Busca</vt:lpstr>
      <vt:lpstr>Operações em Listas - Busca</vt:lpstr>
      <vt:lpstr>Operações em Listas - Busca</vt:lpstr>
      <vt:lpstr>Operações em Listas - Busca</vt:lpstr>
      <vt:lpstr>Operações em Listas – Último Elemento</vt:lpstr>
      <vt:lpstr>Operações em Listas – Concatenação</vt:lpstr>
      <vt:lpstr>Operações em Listas – Concatenação</vt:lpstr>
      <vt:lpstr>Exemplo: Macaco e as Bananas</vt:lpstr>
    </vt:vector>
  </TitlesOfParts>
  <Company>BreakDownSoft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Inteligência Artificial - Prolog</dc:title>
  <dc:creator>Edirlei E. Soares de Lima</dc:creator>
  <cp:lastModifiedBy>Edirlei</cp:lastModifiedBy>
  <cp:revision>1078</cp:revision>
  <dcterms:created xsi:type="dcterms:W3CDTF">2008-12-04T05:04:49Z</dcterms:created>
  <dcterms:modified xsi:type="dcterms:W3CDTF">2011-05-13T03:49:25Z</dcterms:modified>
</cp:coreProperties>
</file>