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7"/>
  </p:notes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91" r:id="rId9"/>
    <p:sldId id="292" r:id="rId10"/>
    <p:sldId id="294" r:id="rId11"/>
    <p:sldId id="293" r:id="rId12"/>
    <p:sldId id="295" r:id="rId13"/>
    <p:sldId id="296" r:id="rId14"/>
    <p:sldId id="297" r:id="rId15"/>
    <p:sldId id="298" r:id="rId16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F8F8F8"/>
    <a:srgbClr val="4161A9"/>
    <a:srgbClr val="777777"/>
    <a:srgbClr val="808080"/>
    <a:srgbClr val="969696"/>
    <a:srgbClr val="CDC8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98" autoAdjust="0"/>
    <p:restoredTop sz="93833" autoAdjust="0"/>
  </p:normalViewPr>
  <p:slideViewPr>
    <p:cSldViewPr>
      <p:cViewPr varScale="1">
        <p:scale>
          <a:sx n="73" d="100"/>
          <a:sy n="73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5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39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2273A875-7D75-47D8-845F-B3FACB6F717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73A875-7D75-47D8-845F-B3FACB6F7174}" type="slidenum">
              <a:rPr lang="pt-BR" smtClean="0"/>
              <a:pPr>
                <a:defRPr/>
              </a:pPr>
              <a:t>9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gradFill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9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1"/>
            <a:ext cx="9144000" cy="688538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35851" name="Rectangle 11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819400" y="914400"/>
            <a:ext cx="6097588" cy="1371600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/>
              <a:t>Clique para editar o estilo do título mestre</a:t>
            </a:r>
          </a:p>
        </p:txBody>
      </p:sp>
      <p:sp>
        <p:nvSpPr>
          <p:cNvPr id="35852" name="Rectangle 12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505200" y="2590800"/>
            <a:ext cx="5410200" cy="609600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itchFamily="2" charset="2"/>
              <a:buNone/>
              <a:defRPr sz="2400">
                <a:latin typeface="Arial" charset="0"/>
              </a:defRPr>
            </a:lvl1pPr>
          </a:lstStyle>
          <a:p>
            <a:r>
              <a:rPr lang="en-US"/>
              <a:t>Clique para editar o estilo do subtítulo mestre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564313"/>
            <a:ext cx="2133600" cy="2174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 bwMode="gray">
          <a:xfrm>
            <a:off x="3048000" y="6553200"/>
            <a:ext cx="2743200" cy="2174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B1D3DE7-B54B-440F-9457-FC4D2C27E35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xfrm>
            <a:off x="5791200" y="6477000"/>
            <a:ext cx="3124200" cy="3048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0075C-5D83-41E4-ACCD-BE744A465BD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55576" y="1628800"/>
            <a:ext cx="7560840" cy="4104456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>
                <a:solidFill>
                  <a:schemeClr val="bg2"/>
                </a:solidFill>
                <a:effectLst/>
              </a:defRPr>
            </a:lvl1pPr>
            <a:lvl2pPr>
              <a:buFontTx/>
              <a:buBlip>
                <a:blip r:embed="rId3"/>
              </a:buBlip>
              <a:defRPr>
                <a:solidFill>
                  <a:schemeClr val="bg2"/>
                </a:solidFill>
                <a:effectLst/>
              </a:defRPr>
            </a:lvl2pPr>
            <a:lvl3pPr>
              <a:buFontTx/>
              <a:buBlip>
                <a:blip r:embed="rId3"/>
              </a:buBlip>
              <a:defRPr>
                <a:solidFill>
                  <a:schemeClr val="bg2"/>
                </a:solidFill>
                <a:effectLst/>
              </a:defRPr>
            </a:lvl3pPr>
            <a:lvl4pPr>
              <a:buFontTx/>
              <a:buBlip>
                <a:blip r:embed="rId3"/>
              </a:buBlip>
              <a:defRPr>
                <a:solidFill>
                  <a:schemeClr val="bg2"/>
                </a:solidFill>
                <a:effectLst/>
              </a:defRPr>
            </a:lvl4pPr>
            <a:lvl5pPr>
              <a:buFontTx/>
              <a:buBlip>
                <a:blip r:embed="rId3"/>
              </a:buBlip>
              <a:defRPr>
                <a:solidFill>
                  <a:schemeClr val="bg2"/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56" name="Line 140"/>
          <p:cNvSpPr>
            <a:spLocks noChangeShapeType="1"/>
          </p:cNvSpPr>
          <p:nvPr/>
        </p:nvSpPr>
        <p:spPr bwMode="auto">
          <a:xfrm>
            <a:off x="1752600" y="9906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0" y="6400800"/>
            <a:ext cx="21336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733800" y="6584950"/>
            <a:ext cx="21336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FA2BF26D-74B1-4A1D-9D87-718D6F4AD37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348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1905000" y="228600"/>
            <a:ext cx="67818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 estilo do título mestre</a:t>
            </a:r>
          </a:p>
        </p:txBody>
      </p:sp>
      <p:sp>
        <p:nvSpPr>
          <p:cNvPr id="34830" name="Rectangle 14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943600" y="6451600"/>
            <a:ext cx="28956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4847" name="Rectangle 31"/>
          <p:cNvSpPr>
            <a:spLocks noChangeArrowheads="1"/>
          </p:cNvSpPr>
          <p:nvPr/>
        </p:nvSpPr>
        <p:spPr bwMode="gray">
          <a:xfrm>
            <a:off x="514350" y="319088"/>
            <a:ext cx="857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b="1" dirty="0">
                <a:solidFill>
                  <a:schemeClr val="bg2"/>
                </a:solidFill>
                <a:latin typeface="Arial" charset="0"/>
              </a:rPr>
              <a:t>LOGO</a:t>
            </a:r>
          </a:p>
        </p:txBody>
      </p:sp>
      <p:pic>
        <p:nvPicPr>
          <p:cNvPr id="8202" name="Picture 10" descr="C:\Users\edirlei\Downloads\1UP Mushroom_256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88640"/>
            <a:ext cx="1008112" cy="1008112"/>
          </a:xfrm>
          <a:prstGeom prst="rect">
            <a:avLst/>
          </a:prstGeom>
          <a:noFill/>
        </p:spPr>
      </p:pic>
      <p:sp>
        <p:nvSpPr>
          <p:cNvPr id="11" name="AutoShape 16"/>
          <p:cNvSpPr>
            <a:spLocks noChangeArrowheads="1"/>
          </p:cNvSpPr>
          <p:nvPr userDrawn="1"/>
        </p:nvSpPr>
        <p:spPr bwMode="gray">
          <a:xfrm>
            <a:off x="504825" y="1368425"/>
            <a:ext cx="8181975" cy="4564063"/>
          </a:xfrm>
          <a:prstGeom prst="roundRect">
            <a:avLst>
              <a:gd name="adj" fmla="val 16667"/>
            </a:avLst>
          </a:prstGeom>
          <a:solidFill>
            <a:srgbClr val="FFFFFF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2" name="AutoShape 17"/>
          <p:cNvSpPr>
            <a:spLocks noChangeArrowheads="1"/>
          </p:cNvSpPr>
          <p:nvPr userDrawn="1"/>
        </p:nvSpPr>
        <p:spPr bwMode="invGray">
          <a:xfrm>
            <a:off x="395288" y="1457325"/>
            <a:ext cx="8239125" cy="4564063"/>
          </a:xfrm>
          <a:prstGeom prst="roundRect">
            <a:avLst>
              <a:gd name="adj" fmla="val 16667"/>
            </a:avLst>
          </a:prstGeom>
          <a:solidFill>
            <a:srgbClr val="FFFFFF">
              <a:alpha val="7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1" r:id="rId1"/>
    <p:sldLayoutId id="2147483860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56" grpId="0" animBg="1"/>
      <p:bldP spid="34829" grpId="0"/>
      <p:bldP spid="34847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2.bin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0.bin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edirlei.eternix.com.br/downloads/ListaExercicios01.do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836712"/>
            <a:ext cx="8568952" cy="2078037"/>
          </a:xfrm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/>
              <a:t>INF 1771 – Inteligência Artificial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2420888"/>
            <a:ext cx="7128792" cy="476871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pt-BR" sz="2800" dirty="0" smtClean="0"/>
              <a:t>Aula 02 – Busca Cega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gray">
          <a:xfrm>
            <a:off x="755650" y="5229225"/>
            <a:ext cx="500538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pt-BR" sz="2800" kern="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5796136" y="6525344"/>
            <a:ext cx="3312368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Edirlei Soares</a:t>
            </a:r>
            <a:r>
              <a:rPr kumimoji="0" lang="pt-BR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de Lima</a:t>
            </a:r>
            <a:endParaRPr kumimoji="0" lang="pt-BR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Busca com Aprofundamento Iterativo</a:t>
            </a:r>
            <a:endParaRPr lang="pt-BR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982538" y="2348880"/>
            <a:ext cx="408448" cy="389513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bg2"/>
                </a:solidFill>
                <a:latin typeface="+mj-lt"/>
              </a:rPr>
              <a:t>A</a:t>
            </a:r>
            <a:endParaRPr lang="pt-BR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6850" y="3212976"/>
            <a:ext cx="383652" cy="389513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2"/>
                </a:solidFill>
                <a:latin typeface="+mj-lt"/>
              </a:rPr>
              <a:t>B</a:t>
            </a:r>
            <a:endParaRPr lang="pt-BR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4557" y="4149080"/>
            <a:ext cx="376890" cy="389513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2"/>
                </a:solidFill>
                <a:latin typeface="+mj-lt"/>
              </a:rPr>
              <a:t>E</a:t>
            </a:r>
            <a:endParaRPr lang="pt-BR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86685" y="4149080"/>
            <a:ext cx="376890" cy="389513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2"/>
                </a:solidFill>
                <a:latin typeface="+mj-lt"/>
              </a:rPr>
              <a:t>F</a:t>
            </a:r>
            <a:endParaRPr lang="pt-BR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16272" y="3212976"/>
            <a:ext cx="421972" cy="389513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2"/>
                </a:solidFill>
                <a:latin typeface="+mj-lt"/>
              </a:rPr>
              <a:t>D</a:t>
            </a:r>
            <a:endParaRPr lang="pt-BR" sz="12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9" name="Straight Arrow Connector 8"/>
          <p:cNvCxnSpPr>
            <a:stCxn id="4" idx="3"/>
            <a:endCxn id="5" idx="0"/>
          </p:cNvCxnSpPr>
          <p:nvPr/>
        </p:nvCxnSpPr>
        <p:spPr bwMode="auto">
          <a:xfrm rot="5400000">
            <a:off x="3434702" y="2605324"/>
            <a:ext cx="531626" cy="683678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4" idx="5"/>
            <a:endCxn id="8" idx="0"/>
          </p:cNvCxnSpPr>
          <p:nvPr/>
        </p:nvCxnSpPr>
        <p:spPr bwMode="auto">
          <a:xfrm rot="16200000" flipH="1">
            <a:off x="4413401" y="2599119"/>
            <a:ext cx="531626" cy="696088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5" idx="5"/>
            <a:endCxn id="7" idx="0"/>
          </p:cNvCxnSpPr>
          <p:nvPr/>
        </p:nvCxnSpPr>
        <p:spPr bwMode="auto">
          <a:xfrm rot="16200000" flipH="1">
            <a:off x="3382906" y="3656856"/>
            <a:ext cx="603634" cy="380813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5" idx="3"/>
            <a:endCxn id="6" idx="0"/>
          </p:cNvCxnSpPr>
          <p:nvPr/>
        </p:nvCxnSpPr>
        <p:spPr bwMode="auto">
          <a:xfrm rot="5400000">
            <a:off x="2671202" y="3597247"/>
            <a:ext cx="603634" cy="500033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3982537" y="3242449"/>
            <a:ext cx="408449" cy="389513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2"/>
                </a:solidFill>
                <a:latin typeface="+mj-lt"/>
              </a:rPr>
              <a:t>C	</a:t>
            </a:r>
            <a:endParaRPr lang="pt-BR" sz="12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14" name="Straight Arrow Connector 13"/>
          <p:cNvCxnSpPr>
            <a:stCxn id="4" idx="4"/>
            <a:endCxn id="13" idx="0"/>
          </p:cNvCxnSpPr>
          <p:nvPr/>
        </p:nvCxnSpPr>
        <p:spPr bwMode="auto">
          <a:xfrm rot="5400000">
            <a:off x="3934734" y="2990421"/>
            <a:ext cx="504056" cy="1588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27"/>
          <p:cNvCxnSpPr>
            <a:stCxn id="6" idx="5"/>
            <a:endCxn id="18" idx="0"/>
          </p:cNvCxnSpPr>
          <p:nvPr/>
        </p:nvCxnSpPr>
        <p:spPr bwMode="auto">
          <a:xfrm rot="16200000" flipH="1">
            <a:off x="2752441" y="4585362"/>
            <a:ext cx="510863" cy="303238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28"/>
          <p:cNvCxnSpPr>
            <a:stCxn id="6" idx="3"/>
            <a:endCxn id="17" idx="0"/>
          </p:cNvCxnSpPr>
          <p:nvPr/>
        </p:nvCxnSpPr>
        <p:spPr bwMode="auto">
          <a:xfrm rot="5400000">
            <a:off x="2179492" y="4560383"/>
            <a:ext cx="489093" cy="331426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5"/>
          <p:cNvSpPr txBox="1"/>
          <p:nvPr/>
        </p:nvSpPr>
        <p:spPr>
          <a:xfrm>
            <a:off x="2034941" y="4970643"/>
            <a:ext cx="446768" cy="389513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  <a:latin typeface="+mj-lt"/>
              </a:rPr>
              <a:t>M</a:t>
            </a:r>
            <a:endParaRPr lang="pt-BR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8" name="TextBox 5"/>
          <p:cNvSpPr txBox="1"/>
          <p:nvPr/>
        </p:nvSpPr>
        <p:spPr>
          <a:xfrm>
            <a:off x="2949631" y="4992413"/>
            <a:ext cx="419719" cy="389513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  <a:latin typeface="+mj-lt"/>
              </a:rPr>
              <a:t>N</a:t>
            </a:r>
            <a:endParaRPr lang="pt-BR" sz="12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19" name="Straight Arrow Connector 27"/>
          <p:cNvCxnSpPr>
            <a:stCxn id="7" idx="5"/>
            <a:endCxn id="22" idx="0"/>
          </p:cNvCxnSpPr>
          <p:nvPr/>
        </p:nvCxnSpPr>
        <p:spPr bwMode="auto">
          <a:xfrm rot="16200000" flipH="1">
            <a:off x="3846503" y="4643427"/>
            <a:ext cx="522027" cy="198271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28"/>
          <p:cNvCxnSpPr>
            <a:stCxn id="7" idx="3"/>
            <a:endCxn id="21" idx="0"/>
          </p:cNvCxnSpPr>
          <p:nvPr/>
        </p:nvCxnSpPr>
        <p:spPr bwMode="auto">
          <a:xfrm rot="5400000">
            <a:off x="3430311" y="4696364"/>
            <a:ext cx="526383" cy="96755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5"/>
          <p:cNvSpPr txBox="1"/>
          <p:nvPr/>
        </p:nvSpPr>
        <p:spPr>
          <a:xfrm>
            <a:off x="3421740" y="5007933"/>
            <a:ext cx="446768" cy="389513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  <a:latin typeface="+mj-lt"/>
              </a:rPr>
              <a:t>P</a:t>
            </a:r>
            <a:endParaRPr lang="pt-BR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2" name="TextBox 5"/>
          <p:cNvSpPr txBox="1"/>
          <p:nvPr/>
        </p:nvSpPr>
        <p:spPr>
          <a:xfrm>
            <a:off x="3996792" y="5003577"/>
            <a:ext cx="419719" cy="389513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  <a:latin typeface="+mj-lt"/>
              </a:rPr>
              <a:t>Q</a:t>
            </a:r>
            <a:endParaRPr lang="pt-BR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5576" y="2646642"/>
            <a:ext cx="7889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chemeClr val="bg2"/>
                </a:solidFill>
                <a:latin typeface="+mj-lt"/>
              </a:rPr>
              <a:t>Limit 0</a:t>
            </a:r>
            <a:endParaRPr lang="pt-BR" sz="14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790586" y="2954419"/>
            <a:ext cx="7560840" cy="0"/>
          </a:xfrm>
          <a:prstGeom prst="line">
            <a:avLst/>
          </a:prstGeom>
          <a:solidFill>
            <a:schemeClr val="hlink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755576" y="3582746"/>
            <a:ext cx="7889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chemeClr val="bg2"/>
                </a:solidFill>
                <a:latin typeface="+mj-lt"/>
              </a:rPr>
              <a:t>Limit 1</a:t>
            </a:r>
            <a:endParaRPr lang="pt-BR" sz="14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790586" y="3890523"/>
            <a:ext cx="7560840" cy="0"/>
          </a:xfrm>
          <a:prstGeom prst="line">
            <a:avLst/>
          </a:prstGeom>
          <a:solidFill>
            <a:schemeClr val="hlink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4430121" y="4170935"/>
            <a:ext cx="415211" cy="389513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2"/>
                </a:solidFill>
                <a:latin typeface="+mj-lt"/>
              </a:rPr>
              <a:t>G</a:t>
            </a:r>
            <a:endParaRPr lang="pt-BR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51396" y="4163315"/>
            <a:ext cx="419719" cy="389513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2"/>
                </a:solidFill>
                <a:latin typeface="+mj-lt"/>
              </a:rPr>
              <a:t>H</a:t>
            </a:r>
            <a:endParaRPr lang="pt-BR" sz="12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32" name="Straight Arrow Connector 31"/>
          <p:cNvCxnSpPr>
            <a:stCxn id="8" idx="5"/>
            <a:endCxn id="31" idx="0"/>
          </p:cNvCxnSpPr>
          <p:nvPr/>
        </p:nvCxnSpPr>
        <p:spPr bwMode="auto">
          <a:xfrm rot="16200000" flipH="1">
            <a:off x="5059918" y="3661976"/>
            <a:ext cx="617869" cy="384808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8" idx="3"/>
            <a:endCxn id="30" idx="0"/>
          </p:cNvCxnSpPr>
          <p:nvPr/>
        </p:nvCxnSpPr>
        <p:spPr bwMode="auto">
          <a:xfrm rot="5400000">
            <a:off x="4445154" y="3738020"/>
            <a:ext cx="625489" cy="240341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27"/>
          <p:cNvCxnSpPr>
            <a:stCxn id="31" idx="5"/>
            <a:endCxn id="38" idx="0"/>
          </p:cNvCxnSpPr>
          <p:nvPr/>
        </p:nvCxnSpPr>
        <p:spPr bwMode="auto">
          <a:xfrm rot="16200000" flipH="1">
            <a:off x="5569700" y="4635733"/>
            <a:ext cx="539246" cy="259349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28"/>
          <p:cNvCxnSpPr>
            <a:endCxn id="37" idx="0"/>
          </p:cNvCxnSpPr>
          <p:nvPr/>
        </p:nvCxnSpPr>
        <p:spPr bwMode="auto">
          <a:xfrm rot="5400000">
            <a:off x="5120649" y="4727818"/>
            <a:ext cx="526383" cy="96755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TextBox 5"/>
          <p:cNvSpPr txBox="1"/>
          <p:nvPr/>
        </p:nvSpPr>
        <p:spPr>
          <a:xfrm>
            <a:off x="5112078" y="5039387"/>
            <a:ext cx="446768" cy="389513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  <a:latin typeface="+mj-lt"/>
              </a:rPr>
              <a:t>P</a:t>
            </a:r>
            <a:endParaRPr lang="pt-BR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8" name="TextBox 5"/>
          <p:cNvSpPr txBox="1"/>
          <p:nvPr/>
        </p:nvSpPr>
        <p:spPr>
          <a:xfrm>
            <a:off x="5759138" y="5035031"/>
            <a:ext cx="419719" cy="389513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  <a:latin typeface="+mj-lt"/>
              </a:rPr>
              <a:t>Q</a:t>
            </a:r>
            <a:endParaRPr lang="pt-BR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55576" y="4446842"/>
            <a:ext cx="7889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chemeClr val="bg2"/>
                </a:solidFill>
                <a:latin typeface="+mj-lt"/>
              </a:rPr>
              <a:t>Limit 2</a:t>
            </a:r>
            <a:endParaRPr lang="pt-BR" sz="14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41" name="Straight Connector 40"/>
          <p:cNvCxnSpPr/>
          <p:nvPr/>
        </p:nvCxnSpPr>
        <p:spPr bwMode="auto">
          <a:xfrm>
            <a:off x="790586" y="4754619"/>
            <a:ext cx="7560840" cy="0"/>
          </a:xfrm>
          <a:prstGeom prst="line">
            <a:avLst/>
          </a:prstGeom>
          <a:solidFill>
            <a:schemeClr val="hlink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755576" y="5281463"/>
            <a:ext cx="7889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chemeClr val="bg2"/>
                </a:solidFill>
                <a:latin typeface="+mj-lt"/>
              </a:rPr>
              <a:t>Limit 3</a:t>
            </a:r>
            <a:endParaRPr lang="pt-BR" sz="14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44" name="Straight Connector 43"/>
          <p:cNvCxnSpPr/>
          <p:nvPr/>
        </p:nvCxnSpPr>
        <p:spPr bwMode="auto">
          <a:xfrm>
            <a:off x="790586" y="5589240"/>
            <a:ext cx="7560840" cy="0"/>
          </a:xfrm>
          <a:prstGeom prst="line">
            <a:avLst/>
          </a:prstGeom>
          <a:solidFill>
            <a:schemeClr val="hlink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Arrow Connector 28"/>
          <p:cNvCxnSpPr>
            <a:stCxn id="17" idx="3"/>
          </p:cNvCxnSpPr>
          <p:nvPr/>
        </p:nvCxnSpPr>
        <p:spPr bwMode="auto">
          <a:xfrm rot="5400000">
            <a:off x="1741944" y="5431876"/>
            <a:ext cx="487188" cy="229663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28"/>
          <p:cNvCxnSpPr>
            <a:stCxn id="17" idx="5"/>
          </p:cNvCxnSpPr>
          <p:nvPr/>
        </p:nvCxnSpPr>
        <p:spPr bwMode="auto">
          <a:xfrm rot="16200000" flipH="1">
            <a:off x="2288462" y="5430931"/>
            <a:ext cx="502153" cy="246515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28"/>
          <p:cNvCxnSpPr>
            <a:stCxn id="18" idx="4"/>
          </p:cNvCxnSpPr>
          <p:nvPr/>
        </p:nvCxnSpPr>
        <p:spPr bwMode="auto">
          <a:xfrm rot="16200000" flipH="1">
            <a:off x="2951501" y="5589915"/>
            <a:ext cx="423338" cy="7359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28"/>
          <p:cNvCxnSpPr>
            <a:stCxn id="22" idx="3"/>
          </p:cNvCxnSpPr>
          <p:nvPr/>
        </p:nvCxnSpPr>
        <p:spPr bwMode="auto">
          <a:xfrm rot="5400000">
            <a:off x="3674411" y="5476558"/>
            <a:ext cx="524358" cy="243336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28"/>
          <p:cNvCxnSpPr>
            <a:stCxn id="22" idx="5"/>
          </p:cNvCxnSpPr>
          <p:nvPr/>
        </p:nvCxnSpPr>
        <p:spPr bwMode="auto">
          <a:xfrm rot="16200000" flipH="1">
            <a:off x="4210415" y="5480676"/>
            <a:ext cx="541225" cy="251965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28"/>
          <p:cNvCxnSpPr>
            <a:stCxn id="37" idx="3"/>
          </p:cNvCxnSpPr>
          <p:nvPr/>
        </p:nvCxnSpPr>
        <p:spPr bwMode="auto">
          <a:xfrm rot="5400000">
            <a:off x="4855574" y="5555341"/>
            <a:ext cx="505417" cy="138448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Straight Arrow Connector 28"/>
          <p:cNvCxnSpPr>
            <a:stCxn id="37" idx="5"/>
          </p:cNvCxnSpPr>
          <p:nvPr/>
        </p:nvCxnSpPr>
        <p:spPr bwMode="auto">
          <a:xfrm rot="16200000" flipH="1">
            <a:off x="5301563" y="5563712"/>
            <a:ext cx="505417" cy="121706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1" name="Straight Arrow Connector 28"/>
          <p:cNvCxnSpPr>
            <a:stCxn id="38" idx="4"/>
          </p:cNvCxnSpPr>
          <p:nvPr/>
        </p:nvCxnSpPr>
        <p:spPr bwMode="auto">
          <a:xfrm rot="16200000" flipH="1">
            <a:off x="5745716" y="5647826"/>
            <a:ext cx="452728" cy="6164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Espaço Reservado para Texto 41"/>
          <p:cNvSpPr>
            <a:spLocks noGrp="1"/>
          </p:cNvSpPr>
          <p:nvPr>
            <p:ph type="body" sz="quarter" idx="13"/>
          </p:nvPr>
        </p:nvSpPr>
        <p:spPr>
          <a:xfrm>
            <a:off x="755576" y="1628800"/>
            <a:ext cx="7560840" cy="4104456"/>
          </a:xfrm>
        </p:spPr>
        <p:txBody>
          <a:bodyPr/>
          <a:lstStyle/>
          <a:p>
            <a:r>
              <a:rPr lang="pt-BR" sz="1600" b="1" dirty="0" smtClean="0"/>
              <a:t>Estratégia: </a:t>
            </a:r>
            <a:r>
              <a:rPr lang="pt-BR" sz="1600" dirty="0" smtClean="0"/>
              <a:t>Consiste em uma busca em profundidade onde o limite de profundidade é incrementado gradualmente.</a:t>
            </a:r>
          </a:p>
          <a:p>
            <a:pPr>
              <a:buNone/>
            </a:pPr>
            <a:r>
              <a:rPr lang="pt-BR" sz="1600" b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  <p:bldP spid="17" grpId="0" animBg="1"/>
      <p:bldP spid="18" grpId="0" animBg="1"/>
      <p:bldP spid="21" grpId="0" animBg="1"/>
      <p:bldP spid="22" grpId="0" animBg="1"/>
      <p:bldP spid="23" grpId="0"/>
      <p:bldP spid="23" grpId="1"/>
      <p:bldP spid="28" grpId="0"/>
      <p:bldP spid="28" grpId="1"/>
      <p:bldP spid="30" grpId="0" animBg="1"/>
      <p:bldP spid="31" grpId="0" animBg="1"/>
      <p:bldP spid="37" grpId="0" animBg="1"/>
      <p:bldP spid="38" grpId="0" animBg="1"/>
      <p:bldP spid="40" grpId="0"/>
      <p:bldP spid="40" grpId="1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Busca com Aprofundamento Iterativo</a:t>
            </a:r>
            <a:endParaRPr lang="pt-BR" sz="28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000" dirty="0" smtClean="0"/>
              <a:t>Combina os benefícios da busca em largura com os benefícios da busca em profundidade.</a:t>
            </a:r>
          </a:p>
          <a:p>
            <a:endParaRPr lang="pt-BR" sz="2000" dirty="0" smtClean="0"/>
          </a:p>
          <a:p>
            <a:r>
              <a:rPr lang="pt-BR" sz="2000" dirty="0" smtClean="0"/>
              <a:t>Evita o problema de caminhos muito longos ou infinitos.</a:t>
            </a:r>
          </a:p>
          <a:p>
            <a:endParaRPr lang="pt-BR" sz="2000" dirty="0" smtClean="0"/>
          </a:p>
          <a:p>
            <a:r>
              <a:rPr lang="pt-BR" sz="2000" dirty="0" smtClean="0"/>
              <a:t>A repetição da expansão de estados não é tão ruim, pois a maior parte dos estados está nos níveis mais baixos.</a:t>
            </a:r>
          </a:p>
          <a:p>
            <a:endParaRPr lang="pt-BR" sz="2000" dirty="0" smtClean="0"/>
          </a:p>
          <a:p>
            <a:r>
              <a:rPr lang="pt-BR" sz="2000" dirty="0" err="1" smtClean="0"/>
              <a:t>Cria</a:t>
            </a:r>
            <a:r>
              <a:rPr lang="pt-BR" sz="2000" dirty="0" smtClean="0"/>
              <a:t> menos estados que a busca em largura e consome menos memória. 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Busca Bidirecional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b="1" dirty="0" smtClean="0"/>
              <a:t>Estratégia: </a:t>
            </a:r>
          </a:p>
          <a:p>
            <a:pPr lvl="1"/>
            <a:r>
              <a:rPr lang="pt-BR" sz="2400" dirty="0" smtClean="0"/>
              <a:t>A busca se inicia ao mesmo tempo a partir do estado inicial e do estado final.</a:t>
            </a:r>
            <a:endParaRPr lang="pt-B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019536" y="3212976"/>
            <a:ext cx="408448" cy="389513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bg2"/>
                </a:solidFill>
                <a:latin typeface="+mj-lt"/>
              </a:rPr>
              <a:t>A</a:t>
            </a:r>
            <a:endParaRPr lang="pt-BR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3848" y="3789040"/>
            <a:ext cx="383652" cy="389513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2"/>
                </a:solidFill>
                <a:latin typeface="+mj-lt"/>
              </a:rPr>
              <a:t>B</a:t>
            </a:r>
            <a:endParaRPr lang="pt-BR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77005" y="4725144"/>
            <a:ext cx="421974" cy="389513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2"/>
                </a:solidFill>
                <a:latin typeface="+mj-lt"/>
              </a:rPr>
              <a:t>D</a:t>
            </a:r>
            <a:endParaRPr lang="pt-BR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1675" y="4725144"/>
            <a:ext cx="376890" cy="389513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2"/>
                </a:solidFill>
                <a:latin typeface="+mj-lt"/>
              </a:rPr>
              <a:t>E</a:t>
            </a:r>
            <a:endParaRPr lang="pt-BR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3789040"/>
            <a:ext cx="408448" cy="389513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2"/>
                </a:solidFill>
                <a:latin typeface="+mj-lt"/>
              </a:rPr>
              <a:t>C</a:t>
            </a:r>
            <a:endParaRPr lang="pt-BR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2715" y="4725144"/>
            <a:ext cx="415211" cy="389513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2"/>
                </a:solidFill>
                <a:latin typeface="+mj-lt"/>
              </a:rPr>
              <a:t>G</a:t>
            </a:r>
            <a:endParaRPr lang="pt-BR" sz="12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12" name="Straight Arrow Connector 11"/>
          <p:cNvCxnSpPr>
            <a:stCxn id="5" idx="3"/>
            <a:endCxn id="6" idx="0"/>
          </p:cNvCxnSpPr>
          <p:nvPr/>
        </p:nvCxnSpPr>
        <p:spPr bwMode="auto">
          <a:xfrm rot="5400000">
            <a:off x="3615716" y="3325404"/>
            <a:ext cx="243594" cy="683678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5" idx="5"/>
            <a:endCxn id="9" idx="0"/>
          </p:cNvCxnSpPr>
          <p:nvPr/>
        </p:nvCxnSpPr>
        <p:spPr bwMode="auto">
          <a:xfrm rot="16200000" flipH="1">
            <a:off x="4594415" y="3319199"/>
            <a:ext cx="243594" cy="696088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9" idx="5"/>
            <a:endCxn id="11" idx="0"/>
          </p:cNvCxnSpPr>
          <p:nvPr/>
        </p:nvCxnSpPr>
        <p:spPr bwMode="auto">
          <a:xfrm rot="16200000" flipH="1">
            <a:off x="5122675" y="4207498"/>
            <a:ext cx="603634" cy="431657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6" idx="5"/>
            <a:endCxn id="8" idx="0"/>
          </p:cNvCxnSpPr>
          <p:nvPr/>
        </p:nvCxnSpPr>
        <p:spPr bwMode="auto">
          <a:xfrm rot="16200000" flipH="1">
            <a:off x="3383900" y="4268924"/>
            <a:ext cx="603634" cy="308805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6" idx="3"/>
            <a:endCxn id="7" idx="0"/>
          </p:cNvCxnSpPr>
          <p:nvPr/>
        </p:nvCxnSpPr>
        <p:spPr bwMode="auto">
          <a:xfrm rot="5400000">
            <a:off x="2672196" y="4137307"/>
            <a:ext cx="603634" cy="572041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7" idx="3"/>
          </p:cNvCxnSpPr>
          <p:nvPr/>
        </p:nvCxnSpPr>
        <p:spPr bwMode="auto">
          <a:xfrm rot="5400000">
            <a:off x="1979659" y="5129675"/>
            <a:ext cx="631205" cy="487082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7" idx="4"/>
          </p:cNvCxnSpPr>
          <p:nvPr/>
        </p:nvCxnSpPr>
        <p:spPr bwMode="auto">
          <a:xfrm rot="16200000" flipH="1">
            <a:off x="2384592" y="5418057"/>
            <a:ext cx="618601" cy="11800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7" idx="5"/>
          </p:cNvCxnSpPr>
          <p:nvPr/>
        </p:nvCxnSpPr>
        <p:spPr bwMode="auto">
          <a:xfrm rot="16200000" flipH="1">
            <a:off x="2718698" y="5176098"/>
            <a:ext cx="603634" cy="366666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rot="5400000">
            <a:off x="5033655" y="5190690"/>
            <a:ext cx="583685" cy="354865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rot="16200000" flipH="1">
            <a:off x="5713656" y="5138807"/>
            <a:ext cx="603634" cy="438674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6081914" y="5642405"/>
            <a:ext cx="419719" cy="389513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2"/>
                </a:solidFill>
                <a:latin typeface="+mj-lt"/>
              </a:rPr>
              <a:t>N</a:t>
            </a:r>
            <a:endParaRPr lang="pt-BR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16262" y="5650615"/>
            <a:ext cx="446768" cy="389513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2"/>
                </a:solidFill>
                <a:latin typeface="+mj-lt"/>
              </a:rPr>
              <a:t>M</a:t>
            </a:r>
            <a:endParaRPr lang="pt-BR" sz="12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/>
              <a:t>Comparação dos Metodos de Busca Cega</a:t>
            </a:r>
            <a:endParaRPr lang="pt-BR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99592" y="1986987"/>
          <a:ext cx="7560840" cy="194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864096"/>
                <a:gridCol w="1008112"/>
                <a:gridCol w="1368152"/>
                <a:gridCol w="1656184"/>
                <a:gridCol w="1512168"/>
              </a:tblGrid>
              <a:tr h="652150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ysClr val="windowText" lastClr="000000"/>
                          </a:solidFill>
                        </a:rPr>
                        <a:t>Criterio</a:t>
                      </a:r>
                      <a:endParaRPr lang="pt-BR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ysClr val="windowText" lastClr="000000"/>
                          </a:solidFill>
                        </a:rPr>
                        <a:t>Largura</a:t>
                      </a:r>
                      <a:endParaRPr lang="pt-BR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ysClr val="windowText" lastClr="000000"/>
                          </a:solidFill>
                        </a:rPr>
                        <a:t>Uniforme</a:t>
                      </a:r>
                      <a:endParaRPr lang="pt-BR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ysClr val="windowText" lastClr="000000"/>
                          </a:solidFill>
                        </a:rPr>
                        <a:t>Profundidade</a:t>
                      </a:r>
                      <a:endParaRPr lang="pt-BR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 smtClean="0">
                          <a:solidFill>
                            <a:sysClr val="windowText" lastClr="000000"/>
                          </a:solidFill>
                        </a:rPr>
                        <a:t>Aprofundamento Iterativo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ysClr val="windowText" lastClr="000000"/>
                          </a:solidFill>
                        </a:rPr>
                        <a:t>Bidirecional</a:t>
                      </a:r>
                      <a:endParaRPr lang="pt-BR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9148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solidFill>
                            <a:sysClr val="windowText" lastClr="000000"/>
                          </a:solidFill>
                        </a:rPr>
                        <a:t>Completo?</a:t>
                      </a:r>
                      <a:endParaRPr lang="pt-BR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>
                          <a:solidFill>
                            <a:sysClr val="windowText" lastClr="000000"/>
                          </a:solidFill>
                        </a:rPr>
                        <a:t>Sim ¹ </a:t>
                      </a:r>
                      <a:endParaRPr lang="pt-BR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>
                          <a:solidFill>
                            <a:sysClr val="windowText" lastClr="000000"/>
                          </a:solidFill>
                        </a:rPr>
                        <a:t>Sim ¹,²</a:t>
                      </a:r>
                      <a:endParaRPr lang="pt-BR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>
                          <a:solidFill>
                            <a:sysClr val="windowText" lastClr="000000"/>
                          </a:solidFill>
                        </a:rPr>
                        <a:t>Não</a:t>
                      </a:r>
                      <a:endParaRPr lang="pt-BR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>
                          <a:solidFill>
                            <a:sysClr val="windowText" lastClr="000000"/>
                          </a:solidFill>
                        </a:rPr>
                        <a:t>Sim ¹</a:t>
                      </a:r>
                      <a:endParaRPr lang="pt-BR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>
                          <a:solidFill>
                            <a:sysClr val="windowText" lastClr="000000"/>
                          </a:solidFill>
                        </a:rPr>
                        <a:t>Sim ¹, </a:t>
                      </a:r>
                      <a:r>
                        <a:rPr lang="pt-BR" sz="1200" kern="1200" dirty="0" smtClean="0">
                          <a:solidFill>
                            <a:schemeClr val="bg2"/>
                          </a:solidFill>
                          <a:latin typeface="+mn-lt"/>
                          <a:ea typeface="Verdana"/>
                          <a:cs typeface="Verdana"/>
                        </a:rPr>
                        <a:t>⁴</a:t>
                      </a:r>
                      <a:endParaRPr lang="pt-BR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9148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solidFill>
                            <a:sysClr val="windowText" lastClr="000000"/>
                          </a:solidFill>
                        </a:rPr>
                        <a:t>Ótimo?</a:t>
                      </a:r>
                      <a:endParaRPr lang="pt-BR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>
                          <a:solidFill>
                            <a:sysClr val="windowText" lastClr="000000"/>
                          </a:solidFill>
                        </a:rPr>
                        <a:t>Sim ³</a:t>
                      </a:r>
                      <a:endParaRPr lang="pt-BR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>
                          <a:solidFill>
                            <a:sysClr val="windowText" lastClr="000000"/>
                          </a:solidFill>
                        </a:rPr>
                        <a:t>Sim</a:t>
                      </a:r>
                      <a:endParaRPr lang="pt-BR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>
                          <a:solidFill>
                            <a:sysClr val="windowText" lastClr="000000"/>
                          </a:solidFill>
                        </a:rPr>
                        <a:t>Não</a:t>
                      </a:r>
                      <a:endParaRPr lang="pt-BR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>
                          <a:solidFill>
                            <a:sysClr val="windowText" lastClr="000000"/>
                          </a:solidFill>
                        </a:rPr>
                        <a:t>Sim ³</a:t>
                      </a:r>
                      <a:endParaRPr lang="pt-BR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>
                          <a:solidFill>
                            <a:sysClr val="windowText" lastClr="000000"/>
                          </a:solidFill>
                        </a:rPr>
                        <a:t>Sim ³, </a:t>
                      </a:r>
                      <a:r>
                        <a:rPr lang="pt-BR" sz="1200" kern="1200" dirty="0" smtClean="0">
                          <a:solidFill>
                            <a:schemeClr val="bg2"/>
                          </a:solidFill>
                          <a:latin typeface="+mn-lt"/>
                          <a:ea typeface="Verdana"/>
                          <a:cs typeface="Verdana"/>
                        </a:rPr>
                        <a:t>⁴</a:t>
                      </a:r>
                      <a:endParaRPr lang="pt-BR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9148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solidFill>
                            <a:sysClr val="windowText" lastClr="000000"/>
                          </a:solidFill>
                        </a:rPr>
                        <a:t>Tempo</a:t>
                      </a:r>
                      <a:endParaRPr lang="pt-BR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2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4622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solidFill>
                            <a:sysClr val="windowText" lastClr="000000"/>
                          </a:solidFill>
                        </a:rPr>
                        <a:t>Espaço</a:t>
                      </a:r>
                      <a:endParaRPr lang="pt-BR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2176893" y="3336298"/>
          <a:ext cx="639567" cy="288032"/>
        </p:xfrm>
        <a:graphic>
          <a:graphicData uri="http://schemas.openxmlformats.org/presentationml/2006/ole">
            <p:oleObj spid="_x0000_s75778" name="Equation" r:id="rId3" imgW="507960" imgH="228600" progId="Equation.3">
              <p:embed/>
            </p:oleObj>
          </a:graphicData>
        </a:graphic>
      </p:graphicFrame>
      <p:graphicFrame>
        <p:nvGraphicFramePr>
          <p:cNvPr id="75779" name="Object 3"/>
          <p:cNvGraphicFramePr>
            <a:graphicFrameLocks noChangeAspect="1"/>
          </p:cNvGraphicFramePr>
          <p:nvPr/>
        </p:nvGraphicFramePr>
        <p:xfrm>
          <a:off x="2179703" y="3637501"/>
          <a:ext cx="639762" cy="287337"/>
        </p:xfrm>
        <a:graphic>
          <a:graphicData uri="http://schemas.openxmlformats.org/presentationml/2006/ole">
            <p:oleObj spid="_x0000_s75779" name="Equation" r:id="rId4" imgW="507960" imgH="228600" progId="Equation.3">
              <p:embed/>
            </p:oleObj>
          </a:graphicData>
        </a:graphic>
      </p:graphicFrame>
      <p:graphicFrame>
        <p:nvGraphicFramePr>
          <p:cNvPr id="75780" name="Object 4"/>
          <p:cNvGraphicFramePr>
            <a:graphicFrameLocks noChangeAspect="1"/>
          </p:cNvGraphicFramePr>
          <p:nvPr/>
        </p:nvGraphicFramePr>
        <p:xfrm>
          <a:off x="2958348" y="3315031"/>
          <a:ext cx="930067" cy="310430"/>
        </p:xfrm>
        <a:graphic>
          <a:graphicData uri="http://schemas.openxmlformats.org/presentationml/2006/ole">
            <p:oleObj spid="_x0000_s75780" name="Equation" r:id="rId5" imgW="685800" imgH="228600" progId="Equation.3">
              <p:embed/>
            </p:oleObj>
          </a:graphicData>
        </a:graphic>
      </p:graphicFrame>
      <p:graphicFrame>
        <p:nvGraphicFramePr>
          <p:cNvPr id="75781" name="Object 5"/>
          <p:cNvGraphicFramePr>
            <a:graphicFrameLocks noChangeAspect="1"/>
          </p:cNvGraphicFramePr>
          <p:nvPr/>
        </p:nvGraphicFramePr>
        <p:xfrm>
          <a:off x="2966558" y="3621906"/>
          <a:ext cx="928688" cy="311150"/>
        </p:xfrm>
        <a:graphic>
          <a:graphicData uri="http://schemas.openxmlformats.org/presentationml/2006/ole">
            <p:oleObj spid="_x0000_s75781" name="Equation" r:id="rId6" imgW="685800" imgH="228600" progId="Equation.3">
              <p:embed/>
            </p:oleObj>
          </a:graphicData>
        </a:graphic>
      </p:graphicFrame>
      <p:graphicFrame>
        <p:nvGraphicFramePr>
          <p:cNvPr id="75782" name="Object 6"/>
          <p:cNvGraphicFramePr>
            <a:graphicFrameLocks noChangeAspect="1"/>
          </p:cNvGraphicFramePr>
          <p:nvPr/>
        </p:nvGraphicFramePr>
        <p:xfrm>
          <a:off x="4332288" y="3344474"/>
          <a:ext cx="544512" cy="287338"/>
        </p:xfrm>
        <a:graphic>
          <a:graphicData uri="http://schemas.openxmlformats.org/presentationml/2006/ole">
            <p:oleObj spid="_x0000_s75782" name="Equation" r:id="rId7" imgW="431640" imgH="228600" progId="Equation.3">
              <p:embed/>
            </p:oleObj>
          </a:graphicData>
        </a:graphic>
      </p:graphicFrame>
      <p:graphicFrame>
        <p:nvGraphicFramePr>
          <p:cNvPr id="75783" name="Object 7"/>
          <p:cNvGraphicFramePr>
            <a:graphicFrameLocks noChangeAspect="1"/>
          </p:cNvGraphicFramePr>
          <p:nvPr/>
        </p:nvGraphicFramePr>
        <p:xfrm>
          <a:off x="4310277" y="3675616"/>
          <a:ext cx="560388" cy="255588"/>
        </p:xfrm>
        <a:graphic>
          <a:graphicData uri="http://schemas.openxmlformats.org/presentationml/2006/ole">
            <p:oleObj spid="_x0000_s75783" name="Equation" r:id="rId8" imgW="444240" imgH="203040" progId="Equation.3">
              <p:embed/>
            </p:oleObj>
          </a:graphicData>
        </a:graphic>
      </p:graphicFrame>
      <p:graphicFrame>
        <p:nvGraphicFramePr>
          <p:cNvPr id="75784" name="Object 8"/>
          <p:cNvGraphicFramePr>
            <a:graphicFrameLocks noChangeAspect="1"/>
          </p:cNvGraphicFramePr>
          <p:nvPr/>
        </p:nvGraphicFramePr>
        <p:xfrm>
          <a:off x="5867400" y="3323837"/>
          <a:ext cx="528638" cy="287337"/>
        </p:xfrm>
        <a:graphic>
          <a:graphicData uri="http://schemas.openxmlformats.org/presentationml/2006/ole">
            <p:oleObj spid="_x0000_s75784" name="Equation" r:id="rId9" imgW="419040" imgH="228600" progId="Equation.3">
              <p:embed/>
            </p:oleObj>
          </a:graphicData>
        </a:graphic>
      </p:graphicFrame>
      <p:graphicFrame>
        <p:nvGraphicFramePr>
          <p:cNvPr id="75785" name="Object 9"/>
          <p:cNvGraphicFramePr>
            <a:graphicFrameLocks noChangeAspect="1"/>
          </p:cNvGraphicFramePr>
          <p:nvPr/>
        </p:nvGraphicFramePr>
        <p:xfrm>
          <a:off x="5873750" y="3641337"/>
          <a:ext cx="544513" cy="255587"/>
        </p:xfrm>
        <a:graphic>
          <a:graphicData uri="http://schemas.openxmlformats.org/presentationml/2006/ole">
            <p:oleObj spid="_x0000_s75785" name="Equation" r:id="rId10" imgW="431640" imgH="203040" progId="Equation.3">
              <p:embed/>
            </p:oleObj>
          </a:graphicData>
        </a:graphic>
      </p:graphicFrame>
      <p:graphicFrame>
        <p:nvGraphicFramePr>
          <p:cNvPr id="75786" name="Object 10"/>
          <p:cNvGraphicFramePr>
            <a:graphicFrameLocks noChangeAspect="1"/>
          </p:cNvGraphicFramePr>
          <p:nvPr/>
        </p:nvGraphicFramePr>
        <p:xfrm>
          <a:off x="7400925" y="3323837"/>
          <a:ext cx="641350" cy="287337"/>
        </p:xfrm>
        <a:graphic>
          <a:graphicData uri="http://schemas.openxmlformats.org/presentationml/2006/ole">
            <p:oleObj spid="_x0000_s75786" name="Equation" r:id="rId11" imgW="507960" imgH="228600" progId="Equation.3">
              <p:embed/>
            </p:oleObj>
          </a:graphicData>
        </a:graphic>
      </p:graphicFrame>
      <p:graphicFrame>
        <p:nvGraphicFramePr>
          <p:cNvPr id="75787" name="Object 11"/>
          <p:cNvGraphicFramePr>
            <a:graphicFrameLocks noChangeAspect="1"/>
          </p:cNvGraphicFramePr>
          <p:nvPr/>
        </p:nvGraphicFramePr>
        <p:xfrm>
          <a:off x="7404165" y="3635434"/>
          <a:ext cx="641350" cy="287337"/>
        </p:xfrm>
        <a:graphic>
          <a:graphicData uri="http://schemas.openxmlformats.org/presentationml/2006/ole">
            <p:oleObj spid="_x0000_s75787" name="Equation" r:id="rId12" imgW="507960" imgH="22860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99592" y="4293096"/>
            <a:ext cx="73448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200" i="1" dirty="0" smtClean="0">
                <a:solidFill>
                  <a:schemeClr val="bg2"/>
                </a:solidFill>
                <a:latin typeface="+mj-lt"/>
              </a:rPr>
              <a:t>b</a:t>
            </a:r>
            <a:r>
              <a:rPr lang="pt-BR" sz="1200" dirty="0" smtClean="0">
                <a:solidFill>
                  <a:schemeClr val="bg2"/>
                </a:solidFill>
                <a:latin typeface="+mj-lt"/>
              </a:rPr>
              <a:t> = fator de folhas por nó.</a:t>
            </a:r>
          </a:p>
          <a:p>
            <a:pPr algn="l"/>
            <a:r>
              <a:rPr lang="pt-BR" sz="1200" i="1" dirty="0" smtClean="0">
                <a:solidFill>
                  <a:schemeClr val="bg2"/>
                </a:solidFill>
                <a:latin typeface="+mj-lt"/>
              </a:rPr>
              <a:t>d </a:t>
            </a:r>
            <a:r>
              <a:rPr lang="pt-BR" sz="1200" dirty="0" smtClean="0">
                <a:solidFill>
                  <a:schemeClr val="bg2"/>
                </a:solidFill>
                <a:latin typeface="+mj-lt"/>
              </a:rPr>
              <a:t>= profundidade da solução mais profunda.</a:t>
            </a:r>
          </a:p>
          <a:p>
            <a:pPr algn="l"/>
            <a:r>
              <a:rPr lang="pt-BR" sz="1200" i="1" dirty="0" smtClean="0">
                <a:solidFill>
                  <a:schemeClr val="bg2"/>
                </a:solidFill>
                <a:latin typeface="+mj-lt"/>
              </a:rPr>
              <a:t>m </a:t>
            </a:r>
            <a:r>
              <a:rPr lang="pt-BR" sz="1200" dirty="0" smtClean="0">
                <a:solidFill>
                  <a:schemeClr val="bg2"/>
                </a:solidFill>
                <a:latin typeface="+mj-lt"/>
              </a:rPr>
              <a:t>= profundidade máxima da árvore.</a:t>
            </a:r>
          </a:p>
          <a:p>
            <a:pPr algn="l"/>
            <a:r>
              <a:rPr lang="pt-BR" sz="1200" dirty="0" smtClean="0">
                <a:solidFill>
                  <a:schemeClr val="bg2"/>
                </a:solidFill>
                <a:latin typeface="+mj-lt"/>
              </a:rPr>
              <a:t>¹ completo se </a:t>
            </a:r>
            <a:r>
              <a:rPr lang="pt-BR" sz="1200" i="1" dirty="0" smtClean="0">
                <a:solidFill>
                  <a:schemeClr val="bg2"/>
                </a:solidFill>
                <a:latin typeface="+mj-lt"/>
              </a:rPr>
              <a:t>b</a:t>
            </a:r>
            <a:r>
              <a:rPr lang="pt-BR" sz="1200" dirty="0" smtClean="0">
                <a:solidFill>
                  <a:schemeClr val="bg2"/>
                </a:solidFill>
                <a:latin typeface="+mj-lt"/>
              </a:rPr>
              <a:t>  for finito.    </a:t>
            </a:r>
          </a:p>
          <a:p>
            <a:pPr algn="l"/>
            <a:r>
              <a:rPr lang="pt-BR" sz="1200" dirty="0" smtClean="0">
                <a:solidFill>
                  <a:schemeClr val="bg2"/>
                </a:solidFill>
                <a:latin typeface="+mj-lt"/>
              </a:rPr>
              <a:t>² completo se o custo de todos os passos for positivo.    </a:t>
            </a:r>
          </a:p>
          <a:p>
            <a:pPr algn="l"/>
            <a:r>
              <a:rPr lang="pt-BR" sz="1200" dirty="0" smtClean="0">
                <a:solidFill>
                  <a:schemeClr val="bg2"/>
                </a:solidFill>
                <a:latin typeface="+mj-lt"/>
              </a:rPr>
              <a:t>³ ótimo se o custo de todos os passos for idêntico.</a:t>
            </a:r>
          </a:p>
          <a:p>
            <a:pPr algn="l"/>
            <a:r>
              <a:rPr lang="pt-BR" sz="1200" dirty="0" smtClean="0">
                <a:solidFill>
                  <a:schemeClr val="bg2"/>
                </a:solidFill>
                <a:latin typeface="+mj-lt"/>
                <a:ea typeface="Verdana"/>
                <a:cs typeface="Verdana"/>
              </a:rPr>
              <a:t>⁴ se ambas as direções usarem busca em largura.</a:t>
            </a:r>
            <a:endParaRPr lang="pt-BR" sz="12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Como evitar estados repetidos?</a:t>
            </a:r>
            <a:endParaRPr lang="pt-BR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400" dirty="0" smtClean="0"/>
              <a:t>Estados repetidos sempre vão ocorrer em problema onde os estados são reversíveis.</a:t>
            </a:r>
          </a:p>
          <a:p>
            <a:endParaRPr lang="pt-BR" sz="2400" dirty="0" smtClean="0"/>
          </a:p>
          <a:p>
            <a:r>
              <a:rPr lang="pt-BR" sz="2400" dirty="0" smtClean="0"/>
              <a:t>Como evitar?</a:t>
            </a:r>
          </a:p>
          <a:p>
            <a:pPr lvl="1"/>
            <a:r>
              <a:rPr lang="pt-BR" sz="2000" dirty="0" smtClean="0"/>
              <a:t>Não retornar ao estado “pai”.</a:t>
            </a:r>
          </a:p>
          <a:p>
            <a:pPr lvl="1"/>
            <a:r>
              <a:rPr lang="pt-BR" sz="2000" dirty="0" smtClean="0"/>
              <a:t>Não retorna a um ancestral.</a:t>
            </a:r>
          </a:p>
          <a:p>
            <a:pPr lvl="1"/>
            <a:r>
              <a:rPr lang="pt-BR" sz="2000" dirty="0" smtClean="0"/>
              <a:t>Não gerar qualquer estado que já tenha sido criado antes (em qualquer ramo).</a:t>
            </a:r>
          </a:p>
          <a:p>
            <a:pPr lvl="2"/>
            <a:r>
              <a:rPr lang="pt-BR" sz="1600" dirty="0" smtClean="0"/>
              <a:t>Requer que todos os estados gerados permaneçam na memória.</a:t>
            </a:r>
          </a:p>
          <a:p>
            <a:pPr lvl="1"/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 smtClean="0"/>
              <a:t>Lista de Exercícios 1</a:t>
            </a:r>
          </a:p>
          <a:p>
            <a:pPr lvl="1"/>
            <a:endParaRPr lang="pt-BR" sz="1600" dirty="0" smtClean="0"/>
          </a:p>
          <a:p>
            <a:pPr lvl="1"/>
            <a:r>
              <a:rPr lang="pt-BR" sz="1600" dirty="0" smtClean="0">
                <a:hlinkClick r:id="rId2"/>
              </a:rPr>
              <a:t>http://edirlei.eternix.com.br/downloads/ListaExercicios01.doc</a:t>
            </a:r>
            <a:r>
              <a:rPr lang="pt-BR" sz="1600" dirty="0" smtClean="0"/>
              <a:t>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Busca Cega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800" b="1" dirty="0" smtClean="0"/>
              <a:t>Algoritmos de Busca Cega:</a:t>
            </a:r>
          </a:p>
          <a:p>
            <a:pPr lvl="1"/>
            <a:r>
              <a:rPr lang="pt-BR" sz="2400" dirty="0" smtClean="0"/>
              <a:t>Busca em largura;</a:t>
            </a:r>
          </a:p>
          <a:p>
            <a:pPr lvl="1"/>
            <a:r>
              <a:rPr lang="pt-BR" sz="2400" dirty="0" smtClean="0"/>
              <a:t>Busca de custo uniforme;</a:t>
            </a:r>
          </a:p>
          <a:p>
            <a:pPr lvl="1"/>
            <a:r>
              <a:rPr lang="pt-BR" sz="2400" dirty="0" smtClean="0"/>
              <a:t>Busca em profundidade;</a:t>
            </a:r>
          </a:p>
          <a:p>
            <a:pPr lvl="1"/>
            <a:r>
              <a:rPr lang="pt-BR" sz="2400" dirty="0" smtClean="0"/>
              <a:t>Busca com aprofundamento iterativo;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Busca em Largura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400" b="1" dirty="0" smtClean="0"/>
              <a:t>Estratégia: </a:t>
            </a:r>
          </a:p>
          <a:p>
            <a:pPr lvl="1"/>
            <a:r>
              <a:rPr lang="pt-BR" sz="2000" dirty="0" smtClean="0"/>
              <a:t>O nó raiz é expandido, em seguida todos os nós sucessores são expandidos, então todos próximos nós sucessores, e assim em diante.  </a:t>
            </a:r>
            <a:endParaRPr lang="pt-BR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019536" y="3212976"/>
            <a:ext cx="408448" cy="389513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bg2"/>
                </a:solidFill>
                <a:latin typeface="+mj-lt"/>
              </a:rPr>
              <a:t>A</a:t>
            </a:r>
            <a:endParaRPr lang="pt-BR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3848" y="4077072"/>
            <a:ext cx="383652" cy="389513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2"/>
                </a:solidFill>
                <a:latin typeface="+mj-lt"/>
              </a:rPr>
              <a:t>B</a:t>
            </a:r>
            <a:endParaRPr lang="pt-BR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7005" y="5013176"/>
            <a:ext cx="421974" cy="389513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2"/>
                </a:solidFill>
                <a:latin typeface="+mj-lt"/>
              </a:rPr>
              <a:t>D</a:t>
            </a:r>
            <a:endParaRPr lang="pt-BR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1675" y="5013176"/>
            <a:ext cx="376890" cy="389513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2"/>
                </a:solidFill>
                <a:latin typeface="+mj-lt"/>
              </a:rPr>
              <a:t>E</a:t>
            </a:r>
            <a:endParaRPr lang="pt-BR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0032" y="4077072"/>
            <a:ext cx="408448" cy="389513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2"/>
                </a:solidFill>
                <a:latin typeface="+mj-lt"/>
              </a:rPr>
              <a:t>C</a:t>
            </a:r>
            <a:endParaRPr lang="pt-BR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00874" y="5013176"/>
            <a:ext cx="374635" cy="389513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2"/>
                </a:solidFill>
                <a:latin typeface="+mj-lt"/>
              </a:rPr>
              <a:t>F</a:t>
            </a:r>
            <a:endParaRPr lang="pt-BR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32715" y="5013176"/>
            <a:ext cx="415211" cy="389513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2"/>
                </a:solidFill>
                <a:latin typeface="+mj-lt"/>
              </a:rPr>
              <a:t>G</a:t>
            </a:r>
            <a:endParaRPr lang="pt-BR" sz="12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17" name="Straight Arrow Connector 16"/>
          <p:cNvCxnSpPr>
            <a:stCxn id="7" idx="3"/>
            <a:endCxn id="8" idx="0"/>
          </p:cNvCxnSpPr>
          <p:nvPr/>
        </p:nvCxnSpPr>
        <p:spPr bwMode="auto">
          <a:xfrm rot="5400000">
            <a:off x="3471700" y="3469420"/>
            <a:ext cx="531626" cy="683678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7" idx="5"/>
            <a:endCxn id="13" idx="0"/>
          </p:cNvCxnSpPr>
          <p:nvPr/>
        </p:nvCxnSpPr>
        <p:spPr bwMode="auto">
          <a:xfrm rot="16200000" flipH="1">
            <a:off x="4450399" y="3463215"/>
            <a:ext cx="531626" cy="696088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13" idx="5"/>
            <a:endCxn id="15" idx="0"/>
          </p:cNvCxnSpPr>
          <p:nvPr/>
        </p:nvCxnSpPr>
        <p:spPr bwMode="auto">
          <a:xfrm rot="16200000" flipH="1">
            <a:off x="5122675" y="4495530"/>
            <a:ext cx="603634" cy="431657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13" idx="3"/>
            <a:endCxn id="14" idx="0"/>
          </p:cNvCxnSpPr>
          <p:nvPr/>
        </p:nvCxnSpPr>
        <p:spPr bwMode="auto">
          <a:xfrm rot="5400000">
            <a:off x="4402203" y="4495531"/>
            <a:ext cx="603634" cy="431656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8" idx="5"/>
            <a:endCxn id="12" idx="0"/>
          </p:cNvCxnSpPr>
          <p:nvPr/>
        </p:nvCxnSpPr>
        <p:spPr bwMode="auto">
          <a:xfrm rot="16200000" flipH="1">
            <a:off x="3383900" y="4556956"/>
            <a:ext cx="603634" cy="308805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8" idx="3"/>
            <a:endCxn id="11" idx="0"/>
          </p:cNvCxnSpPr>
          <p:nvPr/>
        </p:nvCxnSpPr>
        <p:spPr bwMode="auto">
          <a:xfrm rot="5400000">
            <a:off x="2672196" y="4425339"/>
            <a:ext cx="603634" cy="572041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11" idx="3"/>
          </p:cNvCxnSpPr>
          <p:nvPr/>
        </p:nvCxnSpPr>
        <p:spPr bwMode="auto">
          <a:xfrm rot="5400000">
            <a:off x="1979659" y="5417707"/>
            <a:ext cx="631205" cy="487082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11" idx="4"/>
          </p:cNvCxnSpPr>
          <p:nvPr/>
        </p:nvCxnSpPr>
        <p:spPr bwMode="auto">
          <a:xfrm rot="16200000" flipH="1">
            <a:off x="2384592" y="5706089"/>
            <a:ext cx="618601" cy="11800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11" idx="5"/>
          </p:cNvCxnSpPr>
          <p:nvPr/>
        </p:nvCxnSpPr>
        <p:spPr bwMode="auto">
          <a:xfrm rot="16200000" flipH="1">
            <a:off x="2718698" y="5464130"/>
            <a:ext cx="603634" cy="366666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Straight Arrow Connector 64"/>
          <p:cNvCxnSpPr/>
          <p:nvPr/>
        </p:nvCxnSpPr>
        <p:spPr bwMode="auto">
          <a:xfrm rot="5400000">
            <a:off x="3221535" y="5465638"/>
            <a:ext cx="602353" cy="349694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/>
          <p:nvPr/>
        </p:nvCxnSpPr>
        <p:spPr bwMode="auto">
          <a:xfrm rot="16200000" flipH="1">
            <a:off x="3543346" y="5699752"/>
            <a:ext cx="618601" cy="11800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Straight Arrow Connector 66"/>
          <p:cNvCxnSpPr/>
          <p:nvPr/>
        </p:nvCxnSpPr>
        <p:spPr bwMode="auto">
          <a:xfrm rot="16200000" flipH="1">
            <a:off x="3913456" y="5421789"/>
            <a:ext cx="603634" cy="438674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1" name="Straight Arrow Connector 70"/>
          <p:cNvCxnSpPr/>
          <p:nvPr/>
        </p:nvCxnSpPr>
        <p:spPr bwMode="auto">
          <a:xfrm rot="5400000">
            <a:off x="5033655" y="5472387"/>
            <a:ext cx="583685" cy="354865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/>
          <p:nvPr/>
        </p:nvCxnSpPr>
        <p:spPr bwMode="auto">
          <a:xfrm rot="16200000" flipH="1">
            <a:off x="5713656" y="5420504"/>
            <a:ext cx="603634" cy="438674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5" name="Straight Arrow Connector 74"/>
          <p:cNvCxnSpPr/>
          <p:nvPr/>
        </p:nvCxnSpPr>
        <p:spPr bwMode="auto">
          <a:xfrm rot="16200000" flipH="1">
            <a:off x="4401314" y="5562570"/>
            <a:ext cx="557398" cy="216025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Busca em Largura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1800" dirty="0" smtClean="0"/>
              <a:t>Pode ser implementado com base no pseudocódigo da função “BuscaEmArvore” apresentado anteriormente. Utiliza-se uma estrutura de fila (first-in-first-out (FIFO)) para armazenar os nós das fronteira.</a:t>
            </a:r>
          </a:p>
          <a:p>
            <a:endParaRPr lang="pt-BR" sz="1800" dirty="0" smtClean="0"/>
          </a:p>
          <a:p>
            <a:r>
              <a:rPr lang="pt-BR" sz="1800" dirty="0" smtClean="0"/>
              <a:t>Complexidade: </a:t>
            </a:r>
          </a:p>
          <a:p>
            <a:endParaRPr lang="pt-BR" sz="1800" dirty="0" smtClean="0"/>
          </a:p>
          <a:p>
            <a:endParaRPr lang="pt-BR" sz="1800" dirty="0" smtClean="0"/>
          </a:p>
          <a:p>
            <a:endParaRPr lang="pt-BR" sz="1800" dirty="0" smtClean="0"/>
          </a:p>
          <a:p>
            <a:endParaRPr lang="pt-BR" sz="1800" dirty="0" smtClean="0"/>
          </a:p>
          <a:p>
            <a:endParaRPr lang="pt-BR" sz="1800" dirty="0" smtClean="0"/>
          </a:p>
          <a:p>
            <a:endParaRPr lang="pt-BR" sz="1800" dirty="0" smtClean="0"/>
          </a:p>
          <a:p>
            <a:pPr>
              <a:buNone/>
            </a:pPr>
            <a:r>
              <a:rPr lang="pt-BR" sz="1000" i="1" dirty="0" smtClean="0"/>
              <a:t> </a:t>
            </a:r>
          </a:p>
          <a:p>
            <a:pPr>
              <a:buNone/>
            </a:pPr>
            <a:r>
              <a:rPr lang="pt-BR" sz="1000" i="1" dirty="0" smtClean="0"/>
              <a:t>                     * Considerando o numero de folhas b = 10 e cada nó ocupando 1KB de memória</a:t>
            </a:r>
            <a:endParaRPr lang="pt-BR" sz="1000" i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059832" y="3068960"/>
          <a:ext cx="894071" cy="402332"/>
        </p:xfrm>
        <a:graphic>
          <a:graphicData uri="http://schemas.openxmlformats.org/presentationml/2006/ole">
            <p:oleObj spid="_x0000_s14338" name="Equation" r:id="rId3" imgW="507960" imgH="228600" progId="Equation.3">
              <p:embed/>
            </p:oleObj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835696" y="3573016"/>
          <a:ext cx="5184576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690"/>
                <a:gridCol w="1155598"/>
                <a:gridCol w="1296144"/>
                <a:gridCol w="1296144"/>
              </a:tblGrid>
              <a:tr h="225025">
                <a:tc>
                  <a:txBody>
                    <a:bodyPr/>
                    <a:lstStyle/>
                    <a:p>
                      <a:r>
                        <a:rPr lang="pt-BR" sz="1000" dirty="0" smtClean="0">
                          <a:solidFill>
                            <a:schemeClr val="bg2"/>
                          </a:solidFill>
                        </a:rPr>
                        <a:t>Profundidade (</a:t>
                      </a:r>
                      <a:r>
                        <a:rPr lang="pt-BR" sz="1000" i="1" dirty="0" smtClean="0">
                          <a:solidFill>
                            <a:schemeClr val="bg2"/>
                          </a:solidFill>
                        </a:rPr>
                        <a:t>d</a:t>
                      </a:r>
                      <a:r>
                        <a:rPr lang="pt-BR" sz="1000" dirty="0" smtClean="0">
                          <a:solidFill>
                            <a:schemeClr val="bg2"/>
                          </a:solidFill>
                        </a:rPr>
                        <a:t>)</a:t>
                      </a:r>
                      <a:endParaRPr lang="pt-BR" sz="1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000" dirty="0" smtClean="0">
                          <a:solidFill>
                            <a:schemeClr val="bg2"/>
                          </a:solidFill>
                        </a:rPr>
                        <a:t>Nós</a:t>
                      </a:r>
                      <a:endParaRPr lang="pt-BR" sz="1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000" dirty="0" smtClean="0">
                          <a:solidFill>
                            <a:schemeClr val="bg2"/>
                          </a:solidFill>
                        </a:rPr>
                        <a:t>Tempo</a:t>
                      </a:r>
                      <a:endParaRPr lang="pt-BR" sz="1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000" dirty="0" smtClean="0">
                          <a:solidFill>
                            <a:schemeClr val="bg2"/>
                          </a:solidFill>
                        </a:rPr>
                        <a:t>Memória</a:t>
                      </a:r>
                      <a:endParaRPr lang="pt-BR" sz="1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5025">
                <a:tc>
                  <a:txBody>
                    <a:bodyPr/>
                    <a:lstStyle/>
                    <a:p>
                      <a:r>
                        <a:rPr lang="pt-BR" sz="1000" dirty="0" smtClean="0">
                          <a:solidFill>
                            <a:schemeClr val="bg2"/>
                          </a:solidFill>
                        </a:rPr>
                        <a:t>2</a:t>
                      </a:r>
                      <a:endParaRPr lang="pt-BR" sz="1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000" dirty="0" smtClean="0">
                          <a:solidFill>
                            <a:schemeClr val="bg2"/>
                          </a:solidFill>
                        </a:rPr>
                        <a:t>1100</a:t>
                      </a:r>
                      <a:endParaRPr lang="pt-BR" sz="1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000" dirty="0" smtClean="0">
                          <a:solidFill>
                            <a:schemeClr val="bg2"/>
                          </a:solidFill>
                        </a:rPr>
                        <a:t>0.11 </a:t>
                      </a:r>
                      <a:r>
                        <a:rPr lang="pt-BR" sz="1000" i="0" dirty="0" smtClean="0">
                          <a:solidFill>
                            <a:schemeClr val="bg2"/>
                          </a:solidFill>
                        </a:rPr>
                        <a:t>ms</a:t>
                      </a:r>
                      <a:endParaRPr lang="pt-BR" sz="1000" i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000" dirty="0" smtClean="0">
                          <a:solidFill>
                            <a:schemeClr val="bg2"/>
                          </a:solidFill>
                        </a:rPr>
                        <a:t>107 KB</a:t>
                      </a:r>
                      <a:endParaRPr lang="pt-BR" sz="1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5025">
                <a:tc>
                  <a:txBody>
                    <a:bodyPr/>
                    <a:lstStyle/>
                    <a:p>
                      <a:r>
                        <a:rPr lang="pt-BR" sz="1000" dirty="0" smtClean="0">
                          <a:solidFill>
                            <a:schemeClr val="bg2"/>
                          </a:solidFill>
                        </a:rPr>
                        <a:t>4</a:t>
                      </a:r>
                      <a:endParaRPr lang="pt-BR" sz="1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000" dirty="0" smtClean="0">
                          <a:solidFill>
                            <a:schemeClr val="bg2"/>
                          </a:solidFill>
                        </a:rPr>
                        <a:t>111,100</a:t>
                      </a:r>
                      <a:endParaRPr lang="pt-BR" sz="1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000" dirty="0" smtClean="0">
                          <a:solidFill>
                            <a:schemeClr val="bg2"/>
                          </a:solidFill>
                        </a:rPr>
                        <a:t>11</a:t>
                      </a:r>
                      <a:r>
                        <a:rPr lang="pt-BR" sz="1000" i="1" u="none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pt-BR" sz="1000" i="0" u="none" dirty="0" smtClean="0">
                          <a:solidFill>
                            <a:schemeClr val="bg2"/>
                          </a:solidFill>
                        </a:rPr>
                        <a:t>ms</a:t>
                      </a:r>
                      <a:endParaRPr lang="pt-BR" sz="1000" i="0" u="none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000" dirty="0" smtClean="0">
                          <a:solidFill>
                            <a:schemeClr val="bg2"/>
                          </a:solidFill>
                        </a:rPr>
                        <a:t>10.6 MB</a:t>
                      </a:r>
                      <a:endParaRPr lang="pt-BR" sz="1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5025">
                <a:tc>
                  <a:txBody>
                    <a:bodyPr/>
                    <a:lstStyle/>
                    <a:p>
                      <a:r>
                        <a:rPr lang="pt-BR" sz="1000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endParaRPr lang="pt-BR" sz="1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000" dirty="0" smtClean="0">
                          <a:solidFill>
                            <a:schemeClr val="bg2"/>
                          </a:solidFill>
                        </a:rPr>
                        <a:t>10</a:t>
                      </a:r>
                      <a:endParaRPr lang="pt-BR" sz="1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000" dirty="0" smtClean="0">
                          <a:solidFill>
                            <a:schemeClr val="bg2"/>
                          </a:solidFill>
                        </a:rPr>
                        <a:t>1.1 seg</a:t>
                      </a:r>
                      <a:endParaRPr lang="pt-BR" sz="1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000" dirty="0" smtClean="0">
                          <a:solidFill>
                            <a:schemeClr val="bg2"/>
                          </a:solidFill>
                        </a:rPr>
                        <a:t>1 GB</a:t>
                      </a:r>
                      <a:endParaRPr lang="pt-BR" sz="1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5025">
                <a:tc>
                  <a:txBody>
                    <a:bodyPr/>
                    <a:lstStyle/>
                    <a:p>
                      <a:r>
                        <a:rPr lang="pt-BR" sz="1000" dirty="0" smtClean="0">
                          <a:solidFill>
                            <a:schemeClr val="bg2"/>
                          </a:solidFill>
                        </a:rPr>
                        <a:t>8</a:t>
                      </a:r>
                      <a:endParaRPr lang="pt-BR" sz="1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000" dirty="0" smtClean="0">
                          <a:solidFill>
                            <a:schemeClr val="bg2"/>
                          </a:solidFill>
                        </a:rPr>
                        <a:t>10</a:t>
                      </a:r>
                      <a:endParaRPr lang="pt-BR" sz="1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 smtClean="0">
                          <a:solidFill>
                            <a:schemeClr val="bg2"/>
                          </a:solidFill>
                        </a:rPr>
                        <a:t>2 min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000" dirty="0" smtClean="0">
                          <a:solidFill>
                            <a:schemeClr val="bg2"/>
                          </a:solidFill>
                        </a:rPr>
                        <a:t>103 GB</a:t>
                      </a:r>
                      <a:endParaRPr lang="pt-BR" sz="1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5025">
                <a:tc>
                  <a:txBody>
                    <a:bodyPr/>
                    <a:lstStyle/>
                    <a:p>
                      <a:r>
                        <a:rPr lang="pt-BR" sz="1000" dirty="0" smtClean="0">
                          <a:solidFill>
                            <a:schemeClr val="bg2"/>
                          </a:solidFill>
                        </a:rPr>
                        <a:t>10</a:t>
                      </a:r>
                      <a:endParaRPr lang="pt-BR" sz="1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000" dirty="0" smtClean="0">
                          <a:solidFill>
                            <a:schemeClr val="bg2"/>
                          </a:solidFill>
                        </a:rPr>
                        <a:t>10</a:t>
                      </a:r>
                      <a:endParaRPr lang="pt-BR" sz="1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 smtClean="0">
                          <a:solidFill>
                            <a:schemeClr val="bg2"/>
                          </a:solidFill>
                        </a:rPr>
                        <a:t>3 horas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000" dirty="0" smtClean="0">
                          <a:solidFill>
                            <a:schemeClr val="bg2"/>
                          </a:solidFill>
                        </a:rPr>
                        <a:t>10 TB</a:t>
                      </a:r>
                      <a:endParaRPr lang="pt-BR" sz="1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5025">
                <a:tc>
                  <a:txBody>
                    <a:bodyPr/>
                    <a:lstStyle/>
                    <a:p>
                      <a:r>
                        <a:rPr lang="pt-BR" sz="1000" dirty="0" smtClean="0">
                          <a:solidFill>
                            <a:schemeClr val="bg2"/>
                          </a:solidFill>
                        </a:rPr>
                        <a:t>12</a:t>
                      </a:r>
                      <a:endParaRPr lang="pt-BR" sz="1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000" dirty="0" smtClean="0">
                          <a:solidFill>
                            <a:schemeClr val="bg2"/>
                          </a:solidFill>
                        </a:rPr>
                        <a:t>10</a:t>
                      </a:r>
                      <a:endParaRPr lang="pt-BR" sz="1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 smtClean="0">
                          <a:solidFill>
                            <a:schemeClr val="bg2"/>
                          </a:solidFill>
                        </a:rPr>
                        <a:t>13 dias</a:t>
                      </a:r>
                      <a:endParaRPr lang="pt-BR" sz="1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000" dirty="0" smtClean="0">
                          <a:solidFill>
                            <a:schemeClr val="bg2"/>
                          </a:solidFill>
                        </a:rPr>
                        <a:t>1 PB</a:t>
                      </a:r>
                      <a:endParaRPr lang="pt-BR" sz="1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5025">
                <a:tc>
                  <a:txBody>
                    <a:bodyPr/>
                    <a:lstStyle/>
                    <a:p>
                      <a:r>
                        <a:rPr lang="pt-BR" sz="1000" dirty="0" smtClean="0">
                          <a:solidFill>
                            <a:schemeClr val="bg2"/>
                          </a:solidFill>
                        </a:rPr>
                        <a:t>14</a:t>
                      </a:r>
                      <a:endParaRPr lang="pt-BR" sz="1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000" dirty="0" smtClean="0">
                          <a:solidFill>
                            <a:schemeClr val="bg2"/>
                          </a:solidFill>
                        </a:rPr>
                        <a:t>10</a:t>
                      </a:r>
                      <a:endParaRPr lang="pt-BR" sz="1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000" dirty="0" smtClean="0">
                          <a:solidFill>
                            <a:schemeClr val="bg2"/>
                          </a:solidFill>
                        </a:rPr>
                        <a:t>3.5</a:t>
                      </a:r>
                      <a:r>
                        <a:rPr lang="pt-BR" sz="1000" baseline="0" dirty="0" smtClean="0">
                          <a:solidFill>
                            <a:schemeClr val="bg2"/>
                          </a:solidFill>
                        </a:rPr>
                        <a:t> anos</a:t>
                      </a:r>
                      <a:endParaRPr lang="pt-BR" sz="1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000" dirty="0" smtClean="0">
                          <a:solidFill>
                            <a:schemeClr val="bg2"/>
                          </a:solidFill>
                        </a:rPr>
                        <a:t>99 PB</a:t>
                      </a:r>
                      <a:endParaRPr lang="pt-BR" sz="10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507120" y="4581128"/>
          <a:ext cx="139318" cy="227894"/>
        </p:xfrm>
        <a:graphic>
          <a:graphicData uri="http://schemas.openxmlformats.org/presentationml/2006/ole">
            <p:oleObj spid="_x0000_s14339" name="Equation" r:id="rId4" imgW="88560" imgH="190440" progId="Equation.3">
              <p:embed/>
            </p:oleObj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3513138" y="4338638"/>
          <a:ext cx="160337" cy="227012"/>
        </p:xfrm>
        <a:graphic>
          <a:graphicData uri="http://schemas.openxmlformats.org/presentationml/2006/ole">
            <p:oleObj spid="_x0000_s14340" name="Equação" r:id="rId5" imgW="101520" imgH="190440" progId="Equation.3">
              <p:embed/>
            </p:oleObj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3512894" y="4797425"/>
          <a:ext cx="198438" cy="227013"/>
        </p:xfrm>
        <a:graphic>
          <a:graphicData uri="http://schemas.openxmlformats.org/presentationml/2006/ole">
            <p:oleObj spid="_x0000_s14341" name="Equação" r:id="rId6" imgW="126720" imgH="190440" progId="Equation.3">
              <p:embed/>
            </p:oleObj>
          </a:graphicData>
        </a:graphic>
      </p:graphicFrame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3515678" y="5036185"/>
          <a:ext cx="198437" cy="227013"/>
        </p:xfrm>
        <a:graphic>
          <a:graphicData uri="http://schemas.openxmlformats.org/presentationml/2006/ole">
            <p:oleObj spid="_x0000_s14342" name="Equação" r:id="rId7" imgW="126720" imgH="190440" progId="Equation.3">
              <p:embed/>
            </p:oleObj>
          </a:graphicData>
        </a:graphic>
      </p:graphicFrame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3509467" y="5281930"/>
          <a:ext cx="198437" cy="227013"/>
        </p:xfrm>
        <a:graphic>
          <a:graphicData uri="http://schemas.openxmlformats.org/presentationml/2006/ole">
            <p:oleObj spid="_x0000_s14343" name="Equação" r:id="rId8" imgW="126720" imgH="1904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Busca de Custo Uniforme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400" b="1" dirty="0" smtClean="0"/>
              <a:t>Estratégia: </a:t>
            </a:r>
          </a:p>
          <a:p>
            <a:pPr lvl="1"/>
            <a:r>
              <a:rPr lang="pt-BR" sz="2000" dirty="0" smtClean="0"/>
              <a:t>Expande sempre o nó de menor custo de caminho. Se o custo de todos os passos for o mesmo, o algoritmo acaba sendo o mesmo que a busca em largura.</a:t>
            </a:r>
            <a:endParaRPr lang="pt-BR" dirty="0"/>
          </a:p>
        </p:txBody>
      </p:sp>
      <p:sp>
        <p:nvSpPr>
          <p:cNvPr id="4" name="TextBox 3"/>
          <p:cNvSpPr txBox="1"/>
          <p:nvPr/>
        </p:nvSpPr>
        <p:spPr>
          <a:xfrm>
            <a:off x="3947528" y="3399527"/>
            <a:ext cx="408448" cy="389513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bg2"/>
                </a:solidFill>
                <a:latin typeface="+mj-lt"/>
              </a:rPr>
              <a:t>A</a:t>
            </a:r>
            <a:endParaRPr lang="pt-BR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4263623"/>
            <a:ext cx="383652" cy="389513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2"/>
                </a:solidFill>
                <a:latin typeface="+mj-lt"/>
              </a:rPr>
              <a:t>B</a:t>
            </a:r>
            <a:endParaRPr lang="pt-BR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9547" y="5199727"/>
            <a:ext cx="376890" cy="389513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2"/>
                </a:solidFill>
                <a:latin typeface="+mj-lt"/>
              </a:rPr>
              <a:t>E</a:t>
            </a:r>
            <a:endParaRPr lang="pt-BR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1675" y="5199727"/>
            <a:ext cx="376890" cy="389513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2"/>
                </a:solidFill>
                <a:latin typeface="+mj-lt"/>
              </a:rPr>
              <a:t>F</a:t>
            </a:r>
            <a:endParaRPr lang="pt-BR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1262" y="4263623"/>
            <a:ext cx="421972" cy="389513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2"/>
                </a:solidFill>
                <a:latin typeface="+mj-lt"/>
              </a:rPr>
              <a:t>D</a:t>
            </a:r>
            <a:endParaRPr lang="pt-BR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0586" y="5199727"/>
            <a:ext cx="415211" cy="389513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2"/>
                </a:solidFill>
                <a:latin typeface="+mj-lt"/>
              </a:rPr>
              <a:t>G</a:t>
            </a:r>
            <a:endParaRPr lang="pt-BR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0461" y="5199727"/>
            <a:ext cx="419719" cy="389513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2"/>
                </a:solidFill>
                <a:latin typeface="+mj-lt"/>
              </a:rPr>
              <a:t>H</a:t>
            </a:r>
            <a:endParaRPr lang="pt-BR" sz="12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11" name="Straight Arrow Connector 10"/>
          <p:cNvCxnSpPr>
            <a:stCxn id="4" idx="3"/>
            <a:endCxn id="5" idx="0"/>
          </p:cNvCxnSpPr>
          <p:nvPr/>
        </p:nvCxnSpPr>
        <p:spPr bwMode="auto">
          <a:xfrm rot="5400000">
            <a:off x="3399692" y="3655971"/>
            <a:ext cx="531626" cy="683678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4" idx="5"/>
            <a:endCxn id="8" idx="0"/>
          </p:cNvCxnSpPr>
          <p:nvPr/>
        </p:nvCxnSpPr>
        <p:spPr bwMode="auto">
          <a:xfrm rot="16200000" flipH="1">
            <a:off x="4378391" y="3649766"/>
            <a:ext cx="531626" cy="696088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8" idx="5"/>
            <a:endCxn id="10" idx="0"/>
          </p:cNvCxnSpPr>
          <p:nvPr/>
        </p:nvCxnSpPr>
        <p:spPr bwMode="auto">
          <a:xfrm rot="16200000" flipH="1">
            <a:off x="5089062" y="4648468"/>
            <a:ext cx="603634" cy="498883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8" idx="3"/>
            <a:endCxn id="9" idx="0"/>
          </p:cNvCxnSpPr>
          <p:nvPr/>
        </p:nvCxnSpPr>
        <p:spPr bwMode="auto">
          <a:xfrm rot="5400000">
            <a:off x="4363808" y="4720477"/>
            <a:ext cx="603634" cy="354866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5" idx="5"/>
            <a:endCxn id="7" idx="0"/>
          </p:cNvCxnSpPr>
          <p:nvPr/>
        </p:nvCxnSpPr>
        <p:spPr bwMode="auto">
          <a:xfrm rot="16200000" flipH="1">
            <a:off x="3347896" y="4707503"/>
            <a:ext cx="603634" cy="380813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5" idx="3"/>
            <a:endCxn id="6" idx="0"/>
          </p:cNvCxnSpPr>
          <p:nvPr/>
        </p:nvCxnSpPr>
        <p:spPr bwMode="auto">
          <a:xfrm rot="5400000">
            <a:off x="2636192" y="4647894"/>
            <a:ext cx="603634" cy="500033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947527" y="4293096"/>
            <a:ext cx="408449" cy="389513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2"/>
                </a:solidFill>
                <a:latin typeface="+mj-lt"/>
              </a:rPr>
              <a:t>C	</a:t>
            </a:r>
            <a:endParaRPr lang="pt-BR" sz="12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18" name="Straight Arrow Connector 17"/>
          <p:cNvCxnSpPr>
            <a:stCxn id="4" idx="4"/>
            <a:endCxn id="17" idx="0"/>
          </p:cNvCxnSpPr>
          <p:nvPr/>
        </p:nvCxnSpPr>
        <p:spPr bwMode="auto">
          <a:xfrm rot="5400000">
            <a:off x="3899724" y="4041068"/>
            <a:ext cx="504056" cy="1588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3416444" y="3717032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75</a:t>
            </a:r>
            <a:endParaRPr lang="pt-BR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49184" y="3933056"/>
            <a:ext cx="478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170</a:t>
            </a:r>
            <a:endParaRPr lang="pt-BR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03172" y="3717032"/>
            <a:ext cx="478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118</a:t>
            </a:r>
            <a:endParaRPr lang="pt-BR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92172" y="4660756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75</a:t>
            </a:r>
            <a:endParaRPr lang="pt-BR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29980" y="4611608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71</a:t>
            </a:r>
            <a:endParaRPr lang="pt-BR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55976" y="4691236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99</a:t>
            </a:r>
            <a:endParaRPr lang="pt-BR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92336" y="4653136"/>
            <a:ext cx="478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111</a:t>
            </a:r>
            <a:endParaRPr lang="pt-BR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28" name="Straight Arrow Connector 27"/>
          <p:cNvCxnSpPr>
            <a:stCxn id="6" idx="5"/>
          </p:cNvCxnSpPr>
          <p:nvPr/>
        </p:nvCxnSpPr>
        <p:spPr bwMode="auto">
          <a:xfrm rot="16200000" flipH="1">
            <a:off x="2731996" y="5621444"/>
            <a:ext cx="489093" cy="310598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6" idx="3"/>
          </p:cNvCxnSpPr>
          <p:nvPr/>
        </p:nvCxnSpPr>
        <p:spPr bwMode="auto">
          <a:xfrm rot="5400000">
            <a:off x="2130693" y="5597241"/>
            <a:ext cx="489093" cy="359005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7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Busca de Custo Uniforme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55576" y="1628800"/>
            <a:ext cx="7560840" cy="4464496"/>
          </a:xfrm>
        </p:spPr>
        <p:txBody>
          <a:bodyPr/>
          <a:lstStyle/>
          <a:p>
            <a:r>
              <a:rPr lang="pt-BR" sz="2000" dirty="0" smtClean="0"/>
              <a:t>A primeira solução encontrada é a solução ótima se custo do caminho sempre aumentar ao logo do caminho, ou seja não existirem operadores com custo negativo.</a:t>
            </a:r>
          </a:p>
          <a:p>
            <a:endParaRPr lang="pt-BR" sz="2000" dirty="0" smtClean="0"/>
          </a:p>
          <a:p>
            <a:r>
              <a:rPr lang="pt-BR" sz="2000" dirty="0" smtClean="0"/>
              <a:t>Implementação semelhante a busca em largura. Adiciona-se uma condição de seleção dos nós a serem expandidos.</a:t>
            </a:r>
          </a:p>
          <a:p>
            <a:endParaRPr lang="pt-BR" sz="2000" dirty="0" smtClean="0"/>
          </a:p>
          <a:p>
            <a:r>
              <a:rPr lang="pt-BR" sz="2000" dirty="0" smtClean="0"/>
              <a:t>Complexidade:  </a:t>
            </a:r>
          </a:p>
          <a:p>
            <a:pPr lvl="1"/>
            <a:r>
              <a:rPr lang="pt-BR" sz="1600" dirty="0" smtClean="0"/>
              <a:t>Onde:</a:t>
            </a:r>
          </a:p>
          <a:p>
            <a:pPr lvl="1">
              <a:buNone/>
            </a:pPr>
            <a:r>
              <a:rPr lang="pt-BR" sz="1600" i="1" dirty="0" smtClean="0"/>
              <a:t>	C = custo da solução ótima;</a:t>
            </a:r>
          </a:p>
          <a:p>
            <a:pPr lvl="1">
              <a:buNone/>
            </a:pPr>
            <a:r>
              <a:rPr lang="pt-BR" sz="1600" i="1" dirty="0" smtClean="0"/>
              <a:t>	</a:t>
            </a:r>
            <a:r>
              <a:rPr lang="pt-BR" sz="1600" i="1" dirty="0" smtClean="0">
                <a:latin typeface="Verdana"/>
                <a:ea typeface="Verdana"/>
                <a:cs typeface="Verdana"/>
              </a:rPr>
              <a:t>α = custo mínimo de uma ação;</a:t>
            </a:r>
            <a:endParaRPr lang="pt-BR" sz="1600" i="1" dirty="0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3147888" y="4630276"/>
          <a:ext cx="1208088" cy="403225"/>
        </p:xfrm>
        <a:graphic>
          <a:graphicData uri="http://schemas.openxmlformats.org/presentationml/2006/ole">
            <p:oleObj spid="_x0000_s15362" name="Equation" r:id="rId3" imgW="6858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Busca em Profundidade</a:t>
            </a:r>
            <a:endParaRPr lang="pt-BR" dirty="0"/>
          </a:p>
        </p:txBody>
      </p:sp>
      <p:sp>
        <p:nvSpPr>
          <p:cNvPr id="4" name="TextBox 3"/>
          <p:cNvSpPr txBox="1"/>
          <p:nvPr/>
        </p:nvSpPr>
        <p:spPr>
          <a:xfrm>
            <a:off x="3947528" y="2679445"/>
            <a:ext cx="408448" cy="389513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bg2"/>
                </a:solidFill>
                <a:latin typeface="+mj-lt"/>
              </a:rPr>
              <a:t>A</a:t>
            </a:r>
            <a:endParaRPr lang="pt-BR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3543541"/>
            <a:ext cx="383652" cy="389513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2"/>
                </a:solidFill>
                <a:latin typeface="+mj-lt"/>
              </a:rPr>
              <a:t>B</a:t>
            </a:r>
            <a:endParaRPr lang="pt-BR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9547" y="4479645"/>
            <a:ext cx="376890" cy="389513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2"/>
                </a:solidFill>
                <a:latin typeface="+mj-lt"/>
              </a:rPr>
              <a:t>E</a:t>
            </a:r>
            <a:endParaRPr lang="pt-BR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1675" y="4479645"/>
            <a:ext cx="376890" cy="389513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2"/>
                </a:solidFill>
                <a:latin typeface="+mj-lt"/>
              </a:rPr>
              <a:t>F</a:t>
            </a:r>
            <a:endParaRPr lang="pt-BR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1262" y="3543541"/>
            <a:ext cx="421972" cy="389513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2"/>
                </a:solidFill>
                <a:latin typeface="+mj-lt"/>
              </a:rPr>
              <a:t>D</a:t>
            </a:r>
            <a:endParaRPr lang="pt-BR" sz="12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11" name="Straight Arrow Connector 10"/>
          <p:cNvCxnSpPr>
            <a:stCxn id="4" idx="3"/>
            <a:endCxn id="5" idx="0"/>
          </p:cNvCxnSpPr>
          <p:nvPr/>
        </p:nvCxnSpPr>
        <p:spPr bwMode="auto">
          <a:xfrm rot="5400000">
            <a:off x="3399692" y="2935889"/>
            <a:ext cx="531626" cy="683678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4" idx="5"/>
            <a:endCxn id="8" idx="0"/>
          </p:cNvCxnSpPr>
          <p:nvPr/>
        </p:nvCxnSpPr>
        <p:spPr bwMode="auto">
          <a:xfrm rot="16200000" flipH="1">
            <a:off x="4378391" y="2929684"/>
            <a:ext cx="531626" cy="696088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5" idx="5"/>
            <a:endCxn id="7" idx="0"/>
          </p:cNvCxnSpPr>
          <p:nvPr/>
        </p:nvCxnSpPr>
        <p:spPr bwMode="auto">
          <a:xfrm rot="16200000" flipH="1">
            <a:off x="3347896" y="3987421"/>
            <a:ext cx="603634" cy="380813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5" idx="3"/>
            <a:endCxn id="6" idx="0"/>
          </p:cNvCxnSpPr>
          <p:nvPr/>
        </p:nvCxnSpPr>
        <p:spPr bwMode="auto">
          <a:xfrm rot="5400000">
            <a:off x="2636192" y="3927812"/>
            <a:ext cx="603634" cy="500033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947527" y="3573014"/>
            <a:ext cx="408449" cy="389513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2"/>
                </a:solidFill>
                <a:latin typeface="+mj-lt"/>
              </a:rPr>
              <a:t>C	</a:t>
            </a:r>
            <a:endParaRPr lang="pt-BR" sz="12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18" name="Straight Arrow Connector 17"/>
          <p:cNvCxnSpPr>
            <a:stCxn id="4" idx="4"/>
            <a:endCxn id="17" idx="0"/>
          </p:cNvCxnSpPr>
          <p:nvPr/>
        </p:nvCxnSpPr>
        <p:spPr bwMode="auto">
          <a:xfrm rot="5400000">
            <a:off x="3899724" y="3320986"/>
            <a:ext cx="504056" cy="1588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7"/>
          <p:cNvCxnSpPr>
            <a:stCxn id="6" idx="5"/>
            <a:endCxn id="30" idx="0"/>
          </p:cNvCxnSpPr>
          <p:nvPr/>
        </p:nvCxnSpPr>
        <p:spPr bwMode="auto">
          <a:xfrm rot="16200000" flipH="1">
            <a:off x="2717431" y="4915927"/>
            <a:ext cx="510863" cy="303238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8"/>
          <p:cNvCxnSpPr>
            <a:stCxn id="6" idx="3"/>
            <a:endCxn id="29" idx="0"/>
          </p:cNvCxnSpPr>
          <p:nvPr/>
        </p:nvCxnSpPr>
        <p:spPr bwMode="auto">
          <a:xfrm rot="5400000">
            <a:off x="2144482" y="4890948"/>
            <a:ext cx="489093" cy="331426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5"/>
          <p:cNvSpPr txBox="1"/>
          <p:nvPr/>
        </p:nvSpPr>
        <p:spPr>
          <a:xfrm>
            <a:off x="1999931" y="5301208"/>
            <a:ext cx="446768" cy="389513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  <a:latin typeface="+mj-lt"/>
              </a:rPr>
              <a:t>M</a:t>
            </a:r>
            <a:endParaRPr lang="pt-BR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0" name="TextBox 5"/>
          <p:cNvSpPr txBox="1"/>
          <p:nvPr/>
        </p:nvSpPr>
        <p:spPr>
          <a:xfrm>
            <a:off x="2914621" y="5322978"/>
            <a:ext cx="419719" cy="389513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  <a:latin typeface="+mj-lt"/>
              </a:rPr>
              <a:t>N</a:t>
            </a:r>
            <a:endParaRPr lang="pt-BR" sz="12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33" name="Straight Arrow Connector 27"/>
          <p:cNvCxnSpPr>
            <a:stCxn id="7" idx="5"/>
            <a:endCxn id="36" idx="0"/>
          </p:cNvCxnSpPr>
          <p:nvPr/>
        </p:nvCxnSpPr>
        <p:spPr bwMode="auto">
          <a:xfrm rot="16200000" flipH="1">
            <a:off x="3811493" y="4973992"/>
            <a:ext cx="522027" cy="198271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28"/>
          <p:cNvCxnSpPr>
            <a:stCxn id="7" idx="3"/>
            <a:endCxn id="35" idx="0"/>
          </p:cNvCxnSpPr>
          <p:nvPr/>
        </p:nvCxnSpPr>
        <p:spPr bwMode="auto">
          <a:xfrm rot="5400000">
            <a:off x="3395301" y="5026929"/>
            <a:ext cx="526383" cy="96755"/>
          </a:xfrm>
          <a:prstGeom prst="straightConnector1">
            <a:avLst/>
          </a:prstGeom>
          <a:solidFill>
            <a:schemeClr val="hlink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5"/>
          <p:cNvSpPr txBox="1"/>
          <p:nvPr/>
        </p:nvSpPr>
        <p:spPr>
          <a:xfrm>
            <a:off x="3386730" y="5338498"/>
            <a:ext cx="446768" cy="389513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  <a:latin typeface="+mj-lt"/>
              </a:rPr>
              <a:t>P</a:t>
            </a:r>
            <a:endParaRPr lang="pt-BR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6" name="TextBox 5"/>
          <p:cNvSpPr txBox="1"/>
          <p:nvPr/>
        </p:nvSpPr>
        <p:spPr>
          <a:xfrm>
            <a:off x="3961782" y="5334142"/>
            <a:ext cx="419719" cy="389513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  <a:latin typeface="+mj-lt"/>
              </a:rPr>
              <a:t>Q</a:t>
            </a:r>
            <a:endParaRPr lang="pt-BR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2" name="Espaço Reservado para Texto 4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400" b="1" dirty="0" smtClean="0"/>
              <a:t>Estratégia: </a:t>
            </a:r>
          </a:p>
          <a:p>
            <a:pPr lvl="1"/>
            <a:r>
              <a:rPr lang="pt-BR" sz="2000" dirty="0" smtClean="0"/>
              <a:t>Expande os nós da vizinhança até o nó mais profundo.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7" grpId="0" animBg="1"/>
      <p:bldP spid="29" grpId="0" animBg="1"/>
      <p:bldP spid="30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Busca em Profundidade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000" dirty="0" smtClean="0"/>
              <a:t>Pode ser implementado com base no pseudocódigo da função “</a:t>
            </a:r>
            <a:r>
              <a:rPr lang="pt-BR" sz="2000" dirty="0" err="1" smtClean="0"/>
              <a:t>BuscaEmArvore</a:t>
            </a:r>
            <a:r>
              <a:rPr lang="pt-BR" sz="2000" dirty="0" smtClean="0"/>
              <a:t>” apresentado anteriormente. Utiliza-se uma estrutura de pilha </a:t>
            </a:r>
            <a:r>
              <a:rPr lang="pt-BR" sz="2000" dirty="0" err="1" smtClean="0"/>
              <a:t>last-in-first-out</a:t>
            </a:r>
            <a:r>
              <a:rPr lang="pt-BR" sz="2000" dirty="0" smtClean="0"/>
              <a:t> (LIFO) para armazenar os nós das fronteira. </a:t>
            </a:r>
          </a:p>
          <a:p>
            <a:endParaRPr lang="pt-BR" sz="2000" dirty="0" smtClean="0"/>
          </a:p>
          <a:p>
            <a:r>
              <a:rPr lang="pt-BR" sz="2000" dirty="0" smtClean="0"/>
              <a:t>Pode também ser implementado de forma recursiva.</a:t>
            </a:r>
          </a:p>
          <a:p>
            <a:endParaRPr lang="pt-BR" sz="2000" dirty="0" smtClean="0"/>
          </a:p>
          <a:p>
            <a:r>
              <a:rPr lang="pt-BR" sz="2000" dirty="0" smtClean="0"/>
              <a:t>Consome pouca memória, apenas o caminho de nós sendo analisados precisa armazenado. Caminhos que já foram explorados podem ser descartados da memória.</a:t>
            </a:r>
          </a:p>
          <a:p>
            <a:endParaRPr lang="pt-B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Busca em Profundidade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000" dirty="0" smtClean="0"/>
              <a:t>Uso de memória pela </a:t>
            </a:r>
            <a:r>
              <a:rPr lang="pt-BR" sz="2000" b="1" dirty="0" smtClean="0"/>
              <a:t>busca em largura</a:t>
            </a:r>
            <a:r>
              <a:rPr lang="pt-BR" sz="2000" dirty="0" smtClean="0"/>
              <a:t> em uma arvore com 12 de profundidade: 1000 TB.</a:t>
            </a:r>
          </a:p>
          <a:p>
            <a:endParaRPr lang="pt-BR" sz="2000" dirty="0" smtClean="0"/>
          </a:p>
          <a:p>
            <a:r>
              <a:rPr lang="pt-BR" sz="2000" dirty="0" smtClean="0"/>
              <a:t>Uso de memória pela </a:t>
            </a:r>
            <a:r>
              <a:rPr lang="pt-BR" sz="2000" b="1" dirty="0" smtClean="0"/>
              <a:t>busca em profundidade</a:t>
            </a:r>
            <a:r>
              <a:rPr lang="pt-BR" sz="2000" dirty="0" smtClean="0"/>
              <a:t> em uma arvore com 12 de profundidade: 118 KB.</a:t>
            </a:r>
          </a:p>
          <a:p>
            <a:endParaRPr lang="pt-BR" sz="2000" dirty="0" smtClean="0"/>
          </a:p>
          <a:p>
            <a:r>
              <a:rPr lang="pt-BR" sz="2000" b="1" dirty="0" smtClean="0"/>
              <a:t>Problema: </a:t>
            </a:r>
            <a:r>
              <a:rPr lang="pt-BR" sz="2000" dirty="0" smtClean="0"/>
              <a:t>O algoritmo pode fazer uma busca muito longa mesmo quando a resposta do problema esta localizado a poucos nós da raiz da árvore.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45TGp_tech_dark_ani">
  <a:themeElements>
    <a:clrScheme name="445TGp_tech_dark_ani 1">
      <a:dk1>
        <a:srgbClr val="000000"/>
      </a:dk1>
      <a:lt1>
        <a:srgbClr val="FFFFFF"/>
      </a:lt1>
      <a:dk2>
        <a:srgbClr val="445E7A"/>
      </a:dk2>
      <a:lt2>
        <a:srgbClr val="DDDDDD"/>
      </a:lt2>
      <a:accent1>
        <a:srgbClr val="417799"/>
      </a:accent1>
      <a:accent2>
        <a:srgbClr val="009999"/>
      </a:accent2>
      <a:accent3>
        <a:srgbClr val="B0B6BE"/>
      </a:accent3>
      <a:accent4>
        <a:srgbClr val="DADADA"/>
      </a:accent4>
      <a:accent5>
        <a:srgbClr val="B0BDCA"/>
      </a:accent5>
      <a:accent6>
        <a:srgbClr val="008A8A"/>
      </a:accent6>
      <a:hlink>
        <a:srgbClr val="C47C40"/>
      </a:hlink>
      <a:folHlink>
        <a:srgbClr val="E25832"/>
      </a:folHlink>
    </a:clrScheme>
    <a:fontScheme name="445TGp_tech_dark_ani">
      <a:majorFont>
        <a:latin typeface="Lucida Sans Unicode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445TGp_tech_dark_ani 1">
        <a:dk1>
          <a:srgbClr val="000000"/>
        </a:dk1>
        <a:lt1>
          <a:srgbClr val="FFFFFF"/>
        </a:lt1>
        <a:dk2>
          <a:srgbClr val="445E7A"/>
        </a:dk2>
        <a:lt2>
          <a:srgbClr val="DDDDDD"/>
        </a:lt2>
        <a:accent1>
          <a:srgbClr val="417799"/>
        </a:accent1>
        <a:accent2>
          <a:srgbClr val="009999"/>
        </a:accent2>
        <a:accent3>
          <a:srgbClr val="B0B6BE"/>
        </a:accent3>
        <a:accent4>
          <a:srgbClr val="DADADA"/>
        </a:accent4>
        <a:accent5>
          <a:srgbClr val="B0BDCA"/>
        </a:accent5>
        <a:accent6>
          <a:srgbClr val="008A8A"/>
        </a:accent6>
        <a:hlink>
          <a:srgbClr val="C47C40"/>
        </a:hlink>
        <a:folHlink>
          <a:srgbClr val="E2583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45TGp_tech_dark_ani 2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2A7CD6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CBFE8"/>
        </a:accent5>
        <a:accent6>
          <a:srgbClr val="9879CB"/>
        </a:accent6>
        <a:hlink>
          <a:srgbClr val="25B9E7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45TGp_tech_dark_ani 3">
        <a:dk1>
          <a:srgbClr val="000000"/>
        </a:dk1>
        <a:lt1>
          <a:srgbClr val="FFFFFF"/>
        </a:lt1>
        <a:dk2>
          <a:srgbClr val="445E7A"/>
        </a:dk2>
        <a:lt2>
          <a:srgbClr val="DDDDDD"/>
        </a:lt2>
        <a:accent1>
          <a:srgbClr val="3468A6"/>
        </a:accent1>
        <a:accent2>
          <a:srgbClr val="E49D1C"/>
        </a:accent2>
        <a:accent3>
          <a:srgbClr val="B0B6BE"/>
        </a:accent3>
        <a:accent4>
          <a:srgbClr val="DADADA"/>
        </a:accent4>
        <a:accent5>
          <a:srgbClr val="AEB9D0"/>
        </a:accent5>
        <a:accent6>
          <a:srgbClr val="CF8E18"/>
        </a:accent6>
        <a:hlink>
          <a:srgbClr val="4EA5B6"/>
        </a:hlink>
        <a:folHlink>
          <a:srgbClr val="E2583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445TGp_tech_dark_ani</Template>
  <TotalTime>9317</TotalTime>
  <Words>758</Words>
  <Application>Microsoft Office PowerPoint</Application>
  <PresentationFormat>Apresentação na tela (4:3)</PresentationFormat>
  <Paragraphs>196</Paragraphs>
  <Slides>15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15</vt:i4>
      </vt:variant>
    </vt:vector>
  </HeadingPairs>
  <TitlesOfParts>
    <vt:vector size="18" baseType="lpstr">
      <vt:lpstr>445TGp_tech_dark_ani</vt:lpstr>
      <vt:lpstr>Equation</vt:lpstr>
      <vt:lpstr>Equação</vt:lpstr>
      <vt:lpstr>INF 1771 – Inteligência Artificial</vt:lpstr>
      <vt:lpstr>Busca Cega</vt:lpstr>
      <vt:lpstr>Busca em Largura</vt:lpstr>
      <vt:lpstr>Busca em Largura</vt:lpstr>
      <vt:lpstr>Busca de Custo Uniforme</vt:lpstr>
      <vt:lpstr>Busca de Custo Uniforme</vt:lpstr>
      <vt:lpstr>Busca em Profundidade</vt:lpstr>
      <vt:lpstr>Busca em Profundidade</vt:lpstr>
      <vt:lpstr>Busca em Profundidade</vt:lpstr>
      <vt:lpstr>Busca com Aprofundamento Iterativo</vt:lpstr>
      <vt:lpstr>Busca com Aprofundamento Iterativo</vt:lpstr>
      <vt:lpstr>Busca Bidirecional</vt:lpstr>
      <vt:lpstr>Comparação dos Metodos de Busca Cega</vt:lpstr>
      <vt:lpstr>Como evitar estados repetidos?</vt:lpstr>
      <vt:lpstr>Exercício</vt:lpstr>
    </vt:vector>
  </TitlesOfParts>
  <Company>BreakDownSoft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Inteligência Artificial -  Busca Cega</dc:title>
  <dc:creator>Edirlei E. Soares de Lima</dc:creator>
  <cp:lastModifiedBy>Edirlei</cp:lastModifiedBy>
  <cp:revision>684</cp:revision>
  <dcterms:created xsi:type="dcterms:W3CDTF">2008-12-04T05:04:49Z</dcterms:created>
  <dcterms:modified xsi:type="dcterms:W3CDTF">2011-05-13T03:36:52Z</dcterms:modified>
</cp:coreProperties>
</file>