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6" r:id="rId2"/>
    <p:sldId id="261" r:id="rId3"/>
    <p:sldId id="262" r:id="rId4"/>
    <p:sldId id="284" r:id="rId5"/>
    <p:sldId id="263" r:id="rId6"/>
    <p:sldId id="266" r:id="rId7"/>
    <p:sldId id="265" r:id="rId8"/>
    <p:sldId id="268" r:id="rId9"/>
    <p:sldId id="286" r:id="rId10"/>
    <p:sldId id="287" r:id="rId11"/>
    <p:sldId id="288" r:id="rId12"/>
    <p:sldId id="272" r:id="rId13"/>
    <p:sldId id="290" r:id="rId14"/>
    <p:sldId id="269" r:id="rId15"/>
    <p:sldId id="271" r:id="rId16"/>
    <p:sldId id="289" r:id="rId17"/>
    <p:sldId id="273" r:id="rId18"/>
    <p:sldId id="274" r:id="rId19"/>
    <p:sldId id="275" r:id="rId20"/>
    <p:sldId id="276" r:id="rId21"/>
    <p:sldId id="267" r:id="rId22"/>
    <p:sldId id="277" r:id="rId2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8F8F8"/>
    <a:srgbClr val="4161A9"/>
    <a:srgbClr val="777777"/>
    <a:srgbClr val="808080"/>
    <a:srgbClr val="969696"/>
    <a:srgbClr val="CDC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8" autoAdjust="0"/>
    <p:restoredTop sz="93833" autoAdjust="0"/>
  </p:normalViewPr>
  <p:slideViewPr>
    <p:cSldViewPr>
      <p:cViewPr varScale="1">
        <p:scale>
          <a:sx n="73" d="100"/>
          <a:sy n="73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73A875-7D75-47D8-845F-B3FACB6F71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3A875-7D75-47D8-845F-B3FACB6F7174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68853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1D3DE7-B54B-440F-9457-FC4D2C27E35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75C-5D83-41E4-ACCD-BE744A465B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A2BF26D-74B1-4A1D-9D87-718D6F4AD3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pic>
        <p:nvPicPr>
          <p:cNvPr id="8202" name="Picture 10" descr="C:\Users\edirlei\Downloads\1UP Mushroom_2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</p:spPr>
      </p:pic>
      <p:sp>
        <p:nvSpPr>
          <p:cNvPr id="11" name="AutoShape 16"/>
          <p:cNvSpPr>
            <a:spLocks noChangeArrowheads="1"/>
          </p:cNvSpPr>
          <p:nvPr userDrawn="1"/>
        </p:nvSpPr>
        <p:spPr bwMode="gray">
          <a:xfrm>
            <a:off x="504825" y="1368425"/>
            <a:ext cx="818197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" name="AutoShape 17"/>
          <p:cNvSpPr>
            <a:spLocks noChangeArrowheads="1"/>
          </p:cNvSpPr>
          <p:nvPr userDrawn="1"/>
        </p:nvSpPr>
        <p:spPr bwMode="invGray">
          <a:xfrm>
            <a:off x="395288" y="1457325"/>
            <a:ext cx="823912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2078037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INF 1771 – Inteligência Artificial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420888"/>
            <a:ext cx="7128792" cy="476871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dirty="0" smtClean="0"/>
              <a:t>Aula 01 – Resolução de problemas por meio de Busca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55650" y="5229225"/>
            <a:ext cx="5005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796136" y="6525344"/>
            <a:ext cx="3312368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Edirlei Soares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 Lima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8 Rainhas (Incremental)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5328592" cy="4104456"/>
          </a:xfrm>
        </p:spPr>
        <p:txBody>
          <a:bodyPr/>
          <a:lstStyle/>
          <a:p>
            <a:r>
              <a:rPr lang="pt-BR" sz="1400" b="1" dirty="0" smtClean="0"/>
              <a:t>Espaço de Estados: </a:t>
            </a:r>
            <a:r>
              <a:rPr lang="pt-BR" sz="1400" dirty="0" smtClean="0"/>
              <a:t>Qualquer disposição de 0 a 8 rainhas no tabuleiro</a:t>
            </a:r>
            <a:r>
              <a:rPr lang="pt-BR" sz="1400" b="1" dirty="0" smtClean="0"/>
              <a:t> </a:t>
            </a:r>
            <a:r>
              <a:rPr lang="pt-BR" sz="1400" dirty="0" smtClean="0"/>
              <a:t>(1.8 x 10</a:t>
            </a:r>
            <a:r>
              <a:rPr lang="pt-BR" sz="1400" dirty="0" err="1" smtClean="0"/>
              <a:t></a:t>
            </a:r>
            <a:r>
              <a:rPr lang="pt-BR" sz="1400" dirty="0" smtClean="0"/>
              <a:t> possíveis estados);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Inicial: </a:t>
            </a:r>
            <a:r>
              <a:rPr lang="pt-BR" sz="1400" dirty="0" smtClean="0"/>
              <a:t>Nenhuma rainha no tabuleiro;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Final: </a:t>
            </a:r>
            <a:r>
              <a:rPr lang="pt-BR" sz="1400" dirty="0" smtClean="0"/>
              <a:t>Qualquer estado onde  as 8 rainhas estão no tabuleiro e nenhuma esta sendo atacada;</a:t>
            </a:r>
          </a:p>
          <a:p>
            <a:endParaRPr lang="pt-BR" sz="1400" dirty="0" smtClean="0"/>
          </a:p>
          <a:p>
            <a:r>
              <a:rPr lang="pt-BR" sz="1400" b="1" dirty="0" smtClean="0"/>
              <a:t>Ações Possíveis: </a:t>
            </a:r>
            <a:r>
              <a:rPr lang="pt-BR" sz="1400" dirty="0" smtClean="0"/>
              <a:t>Colocar uma rainha em um espaço vaio do tabuleiro;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Custo: </a:t>
            </a:r>
            <a:r>
              <a:rPr lang="pt-BR" sz="1400" dirty="0" smtClean="0"/>
              <a:t>Não importa nesse caso;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pPr>
              <a:buNone/>
            </a:pPr>
            <a:r>
              <a:rPr lang="pt-BR" sz="1200" dirty="0" smtClean="0"/>
              <a:t>    * O jogo possui apenas 92 possíveis soluções (considerando diferentes rotações e reflexões). E apenas 12 soluções únicas.</a:t>
            </a:r>
          </a:p>
          <a:p>
            <a:pPr>
              <a:buNone/>
            </a:pPr>
            <a:endParaRPr lang="pt-BR" sz="1200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8884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dirty="0" smtClean="0"/>
              <a:t>Exemplo: 8 Rainhas (Estados Completos)</a:t>
            </a:r>
            <a:endParaRPr lang="pt-BR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5328592" cy="4104456"/>
          </a:xfrm>
        </p:spPr>
        <p:txBody>
          <a:bodyPr/>
          <a:lstStyle/>
          <a:p>
            <a:r>
              <a:rPr lang="pt-BR" sz="1400" b="1" dirty="0" smtClean="0"/>
              <a:t>Espaço de Estados: </a:t>
            </a:r>
            <a:r>
              <a:rPr lang="pt-BR" sz="1400" dirty="0" smtClean="0"/>
              <a:t>Tabuleiro com n rainhas, uma por coluna, nas n colunas mais a esquerda sem que nenhuma rainha ataque outra</a:t>
            </a:r>
            <a:r>
              <a:rPr lang="pt-BR" sz="1400" b="1" dirty="0" smtClean="0"/>
              <a:t> </a:t>
            </a:r>
            <a:r>
              <a:rPr lang="pt-BR" sz="1400" dirty="0" smtClean="0"/>
              <a:t>(2057 possíveis estados);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Inicial: </a:t>
            </a:r>
            <a:r>
              <a:rPr lang="pt-BR" sz="1400" dirty="0" smtClean="0"/>
              <a:t>Nenhuma rainha no tabuleiro;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Final: </a:t>
            </a:r>
            <a:r>
              <a:rPr lang="pt-BR" sz="1400" dirty="0" smtClean="0"/>
              <a:t>Qualquer estado onde  as 8 rainhas estão no tabuleiro e nenhuma esta sendo atacada;</a:t>
            </a:r>
          </a:p>
          <a:p>
            <a:endParaRPr lang="pt-BR" sz="1400" dirty="0" smtClean="0"/>
          </a:p>
          <a:p>
            <a:r>
              <a:rPr lang="pt-BR" sz="1400" b="1" dirty="0" smtClean="0"/>
              <a:t>Ações Possíveis: </a:t>
            </a:r>
            <a:r>
              <a:rPr lang="pt-BR" sz="1400" dirty="0" smtClean="0"/>
              <a:t>Adicionar uma rainha em  qualquer casa na coluna vazia mais à esquerda de forma que não possa ser atacada;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Custo: </a:t>
            </a:r>
            <a:r>
              <a:rPr lang="pt-BR" sz="1400" dirty="0" smtClean="0"/>
              <a:t>Não importa nesse caso;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888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 smtClean="0"/>
              <a:t>Torre de Hanói?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pt-BR" sz="2800" dirty="0" smtClean="0"/>
              <a:t>Canibais e Missionários?</a:t>
            </a:r>
          </a:p>
          <a:p>
            <a:endParaRPr lang="en-US" sz="2800" dirty="0" smtClean="0"/>
          </a:p>
          <a:p>
            <a:endParaRPr lang="pt-BR" sz="28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420" y="2243088"/>
            <a:ext cx="4955852" cy="143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19192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982" y="4365104"/>
            <a:ext cx="19192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direita 6"/>
          <p:cNvSpPr/>
          <p:nvPr/>
        </p:nvSpPr>
        <p:spPr bwMode="auto">
          <a:xfrm>
            <a:off x="4330576" y="4818360"/>
            <a:ext cx="432048" cy="36004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Torre de Hanói:</a:t>
            </a:r>
          </a:p>
          <a:p>
            <a:pPr lvl="1"/>
            <a:r>
              <a:rPr lang="pt-BR" sz="1600" b="1" dirty="0" smtClean="0"/>
              <a:t>Espaço de Estados</a:t>
            </a:r>
            <a:r>
              <a:rPr lang="pt-BR" sz="1600" dirty="0" smtClean="0"/>
              <a:t>: Todas as possíveis configurações de argolas em todos os pinos (27 possíveis estados).</a:t>
            </a:r>
          </a:p>
          <a:p>
            <a:pPr lvl="1"/>
            <a:r>
              <a:rPr lang="pt-BR" sz="1600" b="1" dirty="0" smtClean="0"/>
              <a:t>Ações Possíveis:</a:t>
            </a:r>
            <a:r>
              <a:rPr lang="pt-BR" sz="1600" dirty="0" smtClean="0"/>
              <a:t> Mover a primeira argola de qualquer pino para o pino da direita ou da esquerda.</a:t>
            </a:r>
          </a:p>
          <a:p>
            <a:pPr lvl="1"/>
            <a:r>
              <a:rPr lang="pt-BR" sz="1600" b="1" dirty="0" smtClean="0"/>
              <a:t>Custo</a:t>
            </a:r>
            <a:r>
              <a:rPr lang="pt-BR" sz="1600" dirty="0" smtClean="0"/>
              <a:t>: Cada movimento tem 1 de custo.</a:t>
            </a:r>
          </a:p>
          <a:p>
            <a:r>
              <a:rPr lang="pt-BR" sz="2200" dirty="0" smtClean="0"/>
              <a:t>Canibais e Missionários:</a:t>
            </a:r>
          </a:p>
          <a:p>
            <a:pPr lvl="1"/>
            <a:r>
              <a:rPr lang="pt-BR" sz="1600" b="1" dirty="0" smtClean="0"/>
              <a:t>Espaço de Estados</a:t>
            </a:r>
            <a:r>
              <a:rPr lang="pt-BR" sz="1600" dirty="0" smtClean="0"/>
              <a:t>: Todas as possíveis configurações de validas de canibais e missionários em cada lado do rio (16 possíveis estados).</a:t>
            </a:r>
          </a:p>
          <a:p>
            <a:pPr lvl="1"/>
            <a:r>
              <a:rPr lang="pt-BR" sz="1600" b="1" dirty="0" smtClean="0"/>
              <a:t>Ações Possíveis:</a:t>
            </a:r>
            <a:r>
              <a:rPr lang="pt-BR" sz="1600" dirty="0" smtClean="0"/>
              <a:t> Mover 1 ou 2 personagens (canibais ou missionários) para o outro lado do rio. O numero de canibais em um determinado lado do rio não pode ser maior do que o numero de missionários.</a:t>
            </a:r>
          </a:p>
          <a:p>
            <a:pPr lvl="1"/>
            <a:r>
              <a:rPr lang="pt-BR" sz="1600" b="1" dirty="0" smtClean="0"/>
              <a:t>Custo</a:t>
            </a:r>
            <a:r>
              <a:rPr lang="pt-BR" sz="1600" dirty="0" smtClean="0"/>
              <a:t>: Cada movimento tem 1 de custo.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859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747" y="1988840"/>
            <a:ext cx="684662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Aplicações em Problemas Reais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Cálculo de Rotas:</a:t>
            </a:r>
          </a:p>
          <a:p>
            <a:pPr lvl="1"/>
            <a:r>
              <a:rPr lang="pt-BR" sz="2000" dirty="0" smtClean="0"/>
              <a:t>Planejamento de rotas de aviões;</a:t>
            </a:r>
          </a:p>
          <a:p>
            <a:pPr lvl="1"/>
            <a:r>
              <a:rPr lang="pt-BR" sz="2000" dirty="0" smtClean="0"/>
              <a:t>Sistemas de planejamento de viagens;</a:t>
            </a:r>
          </a:p>
          <a:p>
            <a:pPr lvl="1"/>
            <a:r>
              <a:rPr lang="pt-BR" sz="2000" dirty="0" smtClean="0"/>
              <a:t>Caixeiro viajante;</a:t>
            </a:r>
          </a:p>
          <a:p>
            <a:pPr lvl="1"/>
            <a:r>
              <a:rPr lang="pt-BR" sz="2000" dirty="0" smtClean="0"/>
              <a:t>Rotas em redes de computadores;</a:t>
            </a:r>
          </a:p>
          <a:p>
            <a:pPr lvl="1"/>
            <a:r>
              <a:rPr lang="pt-BR" sz="2000" dirty="0" smtClean="0"/>
              <a:t>Jogos de computadores (rotas dos personagens);</a:t>
            </a:r>
          </a:p>
          <a:p>
            <a:pPr lvl="1"/>
            <a:endParaRPr lang="pt-BR" sz="2000" dirty="0" smtClean="0"/>
          </a:p>
          <a:p>
            <a:r>
              <a:rPr lang="pt-BR" sz="2400" b="1" dirty="0" smtClean="0"/>
              <a:t>Alocação</a:t>
            </a:r>
          </a:p>
          <a:p>
            <a:pPr lvl="1"/>
            <a:r>
              <a:rPr lang="pt-BR" sz="2000" dirty="0" smtClean="0"/>
              <a:t>Salas de aula;</a:t>
            </a:r>
          </a:p>
          <a:p>
            <a:pPr lvl="1"/>
            <a:r>
              <a:rPr lang="pt-BR" sz="2000" dirty="0" smtClean="0"/>
              <a:t>Máquinas industriais;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Aplicações em Problemas Reais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Circuitos Eletrônicos:</a:t>
            </a:r>
          </a:p>
          <a:p>
            <a:pPr lvl="1"/>
            <a:r>
              <a:rPr lang="pt-BR" sz="2000" dirty="0" smtClean="0"/>
              <a:t>Posicionamento de componentes;</a:t>
            </a:r>
          </a:p>
          <a:p>
            <a:pPr lvl="1"/>
            <a:r>
              <a:rPr lang="pt-BR" sz="2000" dirty="0" smtClean="0"/>
              <a:t>Rotas de circuitos;</a:t>
            </a:r>
          </a:p>
          <a:p>
            <a:pPr lvl="1"/>
            <a:endParaRPr lang="pt-BR" sz="2000" dirty="0" smtClean="0"/>
          </a:p>
          <a:p>
            <a:r>
              <a:rPr lang="pt-BR" sz="2400" b="1" dirty="0" smtClean="0"/>
              <a:t>Robótica:</a:t>
            </a:r>
          </a:p>
          <a:p>
            <a:pPr lvl="1"/>
            <a:r>
              <a:rPr lang="pt-BR" sz="2000" dirty="0" smtClean="0"/>
              <a:t>Navegação e busca de rotas em ambientes reais;</a:t>
            </a:r>
          </a:p>
          <a:p>
            <a:pPr lvl="1"/>
            <a:r>
              <a:rPr lang="pt-BR" sz="2000" dirty="0" smtClean="0"/>
              <a:t>Montagem de objetos por robôs;</a:t>
            </a:r>
          </a:p>
          <a:p>
            <a:pPr lvl="1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Como Encontrar a Solução?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Uma vez o problema bem formulado, o estado final (objetivo) deve ser “buscado” no espaço de estados.</a:t>
            </a:r>
          </a:p>
          <a:p>
            <a:endParaRPr lang="pt-BR" sz="2000" dirty="0" smtClean="0"/>
          </a:p>
          <a:p>
            <a:r>
              <a:rPr lang="pt-BR" sz="2000" dirty="0" smtClean="0"/>
              <a:t>A busca é representada em uma </a:t>
            </a:r>
            <a:r>
              <a:rPr lang="pt-BR" sz="2000" b="1" dirty="0" smtClean="0"/>
              <a:t>árvore de busca</a:t>
            </a:r>
            <a:r>
              <a:rPr lang="pt-BR" sz="2000" dirty="0" smtClean="0"/>
              <a:t>:</a:t>
            </a:r>
          </a:p>
          <a:p>
            <a:pPr lvl="1"/>
            <a:r>
              <a:rPr lang="pt-BR" sz="1600" dirty="0" smtClean="0"/>
              <a:t>Raiz: corresponde ao estado inicial;</a:t>
            </a:r>
          </a:p>
          <a:p>
            <a:pPr lvl="1"/>
            <a:r>
              <a:rPr lang="pt-BR" sz="1600" dirty="0" smtClean="0"/>
              <a:t>Expande-se o estado corrente, gerando um novo conjunto de sucessores; </a:t>
            </a:r>
          </a:p>
          <a:p>
            <a:pPr lvl="1"/>
            <a:r>
              <a:rPr lang="pt-BR" sz="1600" dirty="0" smtClean="0"/>
              <a:t>Escolhe-se o próximo estado a expandir seguindo uma estratégia de busca;</a:t>
            </a:r>
          </a:p>
          <a:p>
            <a:pPr lvl="1"/>
            <a:r>
              <a:rPr lang="pt-BR" sz="1600" dirty="0" smtClean="0"/>
              <a:t>Prossegue-se até chegar ao estado final (solução) ou falhar na busca pela solução;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Buscando Soluções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Exemplo: </a:t>
            </a:r>
            <a:r>
              <a:rPr lang="pt-BR" sz="2400" dirty="0" smtClean="0"/>
              <a:t>Ir de </a:t>
            </a:r>
            <a:r>
              <a:rPr lang="pt-BR" sz="2400" b="1" dirty="0" smtClean="0"/>
              <a:t>Arad</a:t>
            </a:r>
            <a:r>
              <a:rPr lang="pt-BR" sz="2400" dirty="0" smtClean="0"/>
              <a:t> para </a:t>
            </a:r>
            <a:r>
              <a:rPr lang="pt-BR" sz="2400" b="1" dirty="0" smtClean="0"/>
              <a:t>Bucharest</a:t>
            </a:r>
            <a:endParaRPr lang="pt-B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35360" y="2564904"/>
            <a:ext cx="1576800" cy="34623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2"/>
                </a:solidFill>
                <a:latin typeface="+mj-lt"/>
              </a:rPr>
              <a:t>Arad</a:t>
            </a:r>
            <a:endParaRPr lang="pt-BR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5160" y="3658830"/>
            <a:ext cx="1576800" cy="34623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+mj-lt"/>
              </a:rPr>
              <a:t>Sibiu</a:t>
            </a:r>
            <a:endParaRPr lang="pt-BR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4435360" y="3658830"/>
            <a:ext cx="1576800" cy="34623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+mj-lt"/>
              </a:rPr>
              <a:t>Timissoara</a:t>
            </a:r>
            <a:endParaRPr lang="pt-BR" sz="1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0" name="Straight Arrow Connector 16"/>
          <p:cNvCxnSpPr>
            <a:stCxn id="7" idx="4"/>
            <a:endCxn id="8" idx="0"/>
          </p:cNvCxnSpPr>
          <p:nvPr/>
        </p:nvCxnSpPr>
        <p:spPr bwMode="auto">
          <a:xfrm rot="5400000">
            <a:off x="3949814" y="2384884"/>
            <a:ext cx="747692" cy="180020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7"/>
          <p:cNvCxnSpPr>
            <a:stCxn id="7" idx="4"/>
            <a:endCxn id="9" idx="0"/>
          </p:cNvCxnSpPr>
          <p:nvPr/>
        </p:nvCxnSpPr>
        <p:spPr bwMode="auto">
          <a:xfrm rot="5400000">
            <a:off x="4849914" y="3284984"/>
            <a:ext cx="747692" cy="15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12"/>
          <p:cNvSpPr txBox="1"/>
          <p:nvPr/>
        </p:nvSpPr>
        <p:spPr>
          <a:xfrm>
            <a:off x="6163552" y="3658830"/>
            <a:ext cx="1576800" cy="34623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+mj-lt"/>
              </a:rPr>
              <a:t>Zerind</a:t>
            </a:r>
            <a:endParaRPr lang="pt-BR" sz="1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25" name="Straight Arrow Connector 17"/>
          <p:cNvCxnSpPr>
            <a:stCxn id="7" idx="4"/>
            <a:endCxn id="24" idx="0"/>
          </p:cNvCxnSpPr>
          <p:nvPr/>
        </p:nvCxnSpPr>
        <p:spPr bwMode="auto">
          <a:xfrm rot="16200000" flipH="1">
            <a:off x="5714010" y="2420888"/>
            <a:ext cx="747692" cy="1728192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6"/>
          <p:cNvSpPr txBox="1"/>
          <p:nvPr/>
        </p:nvSpPr>
        <p:spPr>
          <a:xfrm>
            <a:off x="915352" y="4810958"/>
            <a:ext cx="1576800" cy="34623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2"/>
                </a:solidFill>
                <a:latin typeface="+mj-lt"/>
              </a:rPr>
              <a:t>Arad</a:t>
            </a:r>
            <a:endParaRPr lang="pt-BR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4227720" y="4810958"/>
            <a:ext cx="1576800" cy="34623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+mj-lt"/>
              </a:rPr>
              <a:t>Fagaras</a:t>
            </a:r>
            <a:endParaRPr lang="pt-BR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2571536" y="4810958"/>
            <a:ext cx="1576800" cy="34623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+mj-lt"/>
              </a:rPr>
              <a:t>Orades</a:t>
            </a:r>
            <a:endParaRPr lang="pt-BR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5883904" y="4810958"/>
            <a:ext cx="1575792" cy="34623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+mj-lt"/>
              </a:rPr>
              <a:t>Rimnico Vilcea</a:t>
            </a:r>
            <a:endParaRPr lang="pt-BR" sz="1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41" name="Straight Arrow Connector 16"/>
          <p:cNvCxnSpPr>
            <a:stCxn id="8" idx="4"/>
            <a:endCxn id="28" idx="0"/>
          </p:cNvCxnSpPr>
          <p:nvPr/>
        </p:nvCxnSpPr>
        <p:spPr bwMode="auto">
          <a:xfrm rot="5400000">
            <a:off x="2160709" y="3548107"/>
            <a:ext cx="805894" cy="17198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16"/>
          <p:cNvCxnSpPr>
            <a:stCxn id="8" idx="4"/>
            <a:endCxn id="31" idx="0"/>
          </p:cNvCxnSpPr>
          <p:nvPr/>
        </p:nvCxnSpPr>
        <p:spPr bwMode="auto">
          <a:xfrm rot="5400000">
            <a:off x="2988801" y="4376199"/>
            <a:ext cx="805894" cy="6362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16"/>
          <p:cNvCxnSpPr>
            <a:stCxn id="8" idx="4"/>
            <a:endCxn id="30" idx="0"/>
          </p:cNvCxnSpPr>
          <p:nvPr/>
        </p:nvCxnSpPr>
        <p:spPr bwMode="auto">
          <a:xfrm rot="16200000" flipH="1">
            <a:off x="3816893" y="3611731"/>
            <a:ext cx="805894" cy="159256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16"/>
          <p:cNvCxnSpPr>
            <a:stCxn id="8" idx="4"/>
            <a:endCxn id="32" idx="0"/>
          </p:cNvCxnSpPr>
          <p:nvPr/>
        </p:nvCxnSpPr>
        <p:spPr bwMode="auto">
          <a:xfrm rot="16200000" flipH="1">
            <a:off x="4644733" y="2783891"/>
            <a:ext cx="805894" cy="324824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4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Buscando Soluções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1224136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</a:pPr>
            <a:r>
              <a:rPr lang="pt-BR" sz="2400" dirty="0" smtClean="0"/>
              <a:t>O espaço de estados é </a:t>
            </a:r>
            <a:r>
              <a:rPr lang="pt-BR" sz="2400" b="1" dirty="0" smtClean="0"/>
              <a:t>diferente</a:t>
            </a:r>
            <a:r>
              <a:rPr lang="pt-BR" sz="2400" dirty="0" smtClean="0"/>
              <a:t> da árvore de buscas.</a:t>
            </a:r>
            <a:r>
              <a:rPr lang="pt-BR" sz="2000" dirty="0" smtClean="0"/>
              <a:t> </a:t>
            </a:r>
          </a:p>
          <a:p>
            <a:pPr marL="342900" lvl="1" indent="-342900">
              <a:buClr>
                <a:schemeClr val="hlink"/>
              </a:buClr>
            </a:pPr>
            <a:endParaRPr lang="pt-BR" sz="2000" dirty="0" smtClean="0"/>
          </a:p>
          <a:p>
            <a:pPr marL="342900" lvl="1" indent="-342900">
              <a:buClr>
                <a:schemeClr val="hlink"/>
              </a:buClr>
            </a:pPr>
            <a:r>
              <a:rPr lang="pt-BR" sz="2400" b="1" dirty="0" smtClean="0"/>
              <a:t>Exemplo:</a:t>
            </a:r>
          </a:p>
          <a:p>
            <a:endParaRPr lang="pt-BR" sz="2400" dirty="0" smtClean="0"/>
          </a:p>
          <a:p>
            <a:pPr lvl="1"/>
            <a:endParaRPr lang="pt-B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607" y="2924944"/>
            <a:ext cx="386780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755576" y="3356992"/>
            <a:ext cx="3816424" cy="2304256"/>
          </a:xfrm>
          <a:prstGeom prst="rect">
            <a:avLst/>
          </a:prstGeom>
        </p:spPr>
        <p:txBody>
          <a:bodyPr/>
          <a:lstStyle/>
          <a:p>
            <a:pPr marL="342900" lvl="1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20 estados no espaço de espaços;</a:t>
            </a:r>
          </a:p>
          <a:p>
            <a:pPr marL="342900" lvl="1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endParaRPr lang="pt-BR" kern="0" dirty="0" smtClean="0">
              <a:solidFill>
                <a:schemeClr val="bg2"/>
              </a:solidFill>
              <a:latin typeface="+mn-lt"/>
            </a:endParaRPr>
          </a:p>
          <a:p>
            <a:pPr marL="342900" lvl="1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Número de caminhos infinito;</a:t>
            </a:r>
          </a:p>
          <a:p>
            <a:pPr marL="342900" lvl="1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endParaRPr lang="pt-BR" kern="0" dirty="0" smtClean="0">
              <a:solidFill>
                <a:schemeClr val="bg2"/>
              </a:solidFill>
              <a:latin typeface="+mn-lt"/>
            </a:endParaRPr>
          </a:p>
          <a:p>
            <a:pPr marL="342900" lvl="1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r>
              <a:rPr lang="pt-BR" kern="0" dirty="0" smtClean="0">
                <a:solidFill>
                  <a:schemeClr val="bg2"/>
                </a:solidFill>
                <a:latin typeface="+mn-lt"/>
              </a:rPr>
              <a:t>Á</a:t>
            </a:r>
            <a:r>
              <a:rPr kumimoji="0" lang="pt-B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rvore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com infinitos</a:t>
            </a: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nós;</a:t>
            </a: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Código Descritivo – Busca em Arvore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560840" cy="3672408"/>
          </a:xfrm>
          <a:solidFill>
            <a:schemeClr val="tx1"/>
          </a:solidFill>
        </p:spPr>
        <p:txBody>
          <a:bodyPr/>
          <a:lstStyle/>
          <a:p>
            <a:pPr>
              <a:buNone/>
            </a:pP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Função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BuscaEmArvore(</a:t>
            </a:r>
            <a:r>
              <a:rPr lang="pt-BR" sz="1400" i="1" dirty="0" smtClean="0">
                <a:latin typeface="Courier New" pitchFamily="49" charset="0"/>
                <a:cs typeface="Courier New" pitchFamily="49" charset="0"/>
              </a:rPr>
              <a:t>Problem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a, </a:t>
            </a:r>
            <a:r>
              <a:rPr lang="pt-BR" sz="1400" i="1" dirty="0" smtClean="0">
                <a:latin typeface="Courier New" pitchFamily="49" charset="0"/>
                <a:cs typeface="Courier New" pitchFamily="49" charset="0"/>
              </a:rPr>
              <a:t>Estratégia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retorna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solução ou falha</a:t>
            </a:r>
          </a:p>
          <a:p>
            <a:pPr>
              <a:buNone/>
            </a:pP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Inicio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Inicializa a arvore usando o estado inicial do </a:t>
            </a:r>
            <a:r>
              <a:rPr lang="pt-BR" sz="1400" i="1" dirty="0" smtClean="0">
                <a:latin typeface="Courier New" pitchFamily="49" charset="0"/>
                <a:cs typeface="Courier New" pitchFamily="49" charset="0"/>
              </a:rPr>
              <a:t>Problema</a:t>
            </a: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do </a:t>
            </a: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se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não existem candidatos para serem expandidos 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então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retorna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falha </a:t>
            </a: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	Escolhe um nó folha para ser expandido de acordo com 	a </a:t>
            </a:r>
            <a:r>
              <a:rPr lang="pt-BR" sz="1400" i="1" dirty="0" smtClean="0">
                <a:latin typeface="Courier New" pitchFamily="49" charset="0"/>
                <a:cs typeface="Courier New" pitchFamily="49" charset="0"/>
              </a:rPr>
              <a:t>Estratégia</a:t>
            </a:r>
            <a:endParaRPr lang="pt-BR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se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Se o nó possuir o estado final 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então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retorna 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solução correspondente</a:t>
            </a: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se não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			expande o nó e adiciona os nós resultantes a 			arvore de busca</a:t>
            </a:r>
          </a:p>
          <a:p>
            <a:pPr>
              <a:buNone/>
            </a:pPr>
            <a:r>
              <a:rPr lang="pt-BR" sz="1400" b="1" dirty="0" smtClean="0">
                <a:latin typeface="Courier New" pitchFamily="49" charset="0"/>
                <a:cs typeface="Courier New" pitchFamily="49" charset="0"/>
              </a:rPr>
              <a:t>Fim</a:t>
            </a:r>
            <a:endParaRPr lang="pt-BR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b="1" dirty="0" smtClean="0"/>
              <a:t>Agentes Autônomos:</a:t>
            </a:r>
          </a:p>
          <a:p>
            <a:pPr lvl="1"/>
            <a:r>
              <a:rPr lang="pt-BR" sz="2000" dirty="0" smtClean="0"/>
              <a:t>Entidades autônomas capazes de observar o ambiente e agir de forma a atingir determinado objetivo.</a:t>
            </a:r>
          </a:p>
          <a:p>
            <a:r>
              <a:rPr lang="pt-BR" sz="2400" b="1" dirty="0" smtClean="0"/>
              <a:t>Tipos de Agentes:</a:t>
            </a:r>
          </a:p>
          <a:p>
            <a:pPr lvl="1"/>
            <a:r>
              <a:rPr lang="pt-BR" sz="2000" dirty="0" smtClean="0"/>
              <a:t>Agentes reativos simples;</a:t>
            </a:r>
          </a:p>
          <a:p>
            <a:pPr lvl="1"/>
            <a:r>
              <a:rPr lang="pt-BR" sz="2000" dirty="0" smtClean="0"/>
              <a:t>Agentes reativos baseado em modelo;</a:t>
            </a:r>
          </a:p>
          <a:p>
            <a:pPr lvl="1"/>
            <a:r>
              <a:rPr lang="pt-BR" sz="2000" dirty="0" smtClean="0"/>
              <a:t>Agentes baseados em objetivos;</a:t>
            </a:r>
          </a:p>
          <a:p>
            <a:pPr lvl="1"/>
            <a:r>
              <a:rPr lang="pt-BR" sz="2000" dirty="0" smtClean="0"/>
              <a:t>Agentes baseados na utilidade;</a:t>
            </a:r>
          </a:p>
          <a:p>
            <a:pPr lvl="1"/>
            <a:r>
              <a:rPr lang="pt-BR" sz="2000" dirty="0" smtClean="0"/>
              <a:t>Agentes baseados em aprendizado;</a:t>
            </a:r>
          </a:p>
          <a:p>
            <a:pPr lvl="2"/>
            <a:endParaRPr lang="pt-BR" sz="1600" dirty="0" smtClean="0"/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Pseudocódigo – Busca em Arvore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560840" cy="3672408"/>
          </a:xfrm>
          <a:solidFill>
            <a:schemeClr val="tx1"/>
          </a:solidFill>
        </p:spPr>
        <p:txBody>
          <a:bodyPr/>
          <a:lstStyle/>
          <a:p>
            <a:pPr>
              <a:buNone/>
            </a:pP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Função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BuscaEmArvore(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Problem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a, 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fronteira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retorna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solução ou falha</a:t>
            </a:r>
          </a:p>
          <a:p>
            <a:pPr>
              <a:buNone/>
            </a:pP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Inicio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  fronteira</a:t>
            </a: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 ← 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InsereNaFila(FazNó(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Problema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[EstadoInicial]), 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fronteira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loop do</a:t>
            </a:r>
          </a:p>
          <a:p>
            <a:pPr>
              <a:buNone/>
            </a:pP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    se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FilaVazia(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fronteira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então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retorna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falha</a:t>
            </a:r>
          </a:p>
          <a:p>
            <a:pPr>
              <a:buNone/>
            </a:pP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	 nó ← RemovePrimeiro(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fronteira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se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nó[Estado] for igual a 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Problema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[EstadoFinal] </a:t>
            </a: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então</a:t>
            </a:r>
          </a:p>
          <a:p>
            <a:pPr>
              <a:buNone/>
            </a:pP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	   retorna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Solução(nó)</a:t>
            </a:r>
          </a:p>
          <a:p>
            <a:pPr>
              <a:buNone/>
            </a:pP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fronteira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← 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InsereNaFila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(ExpandeFronteira(nó, 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Problema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fronteira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Fim</a:t>
            </a:r>
          </a:p>
          <a:p>
            <a:pPr>
              <a:buNone/>
            </a:pPr>
            <a:endParaRPr lang="pt-BR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A função </a:t>
            </a:r>
            <a:r>
              <a:rPr lang="pt-BR" sz="1300" b="1" dirty="0" smtClean="0">
                <a:latin typeface="Courier New" pitchFamily="49" charset="0"/>
                <a:cs typeface="Courier New" pitchFamily="49" charset="0"/>
              </a:rPr>
              <a:t>Solução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 retorna a sequência de nós necessários para retornar a raiz da arvore.</a:t>
            </a:r>
          </a:p>
          <a:p>
            <a:pPr>
              <a:buFontTx/>
              <a:buChar char="-"/>
            </a:pP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Considera-se </a:t>
            </a:r>
            <a:r>
              <a:rPr lang="pt-BR" sz="1300" i="1" dirty="0" smtClean="0">
                <a:latin typeface="Courier New" pitchFamily="49" charset="0"/>
                <a:cs typeface="Courier New" pitchFamily="49" charset="0"/>
              </a:rPr>
              <a:t>fronteira </a:t>
            </a:r>
            <a:r>
              <a:rPr lang="pt-BR" sz="1300" dirty="0" smtClean="0">
                <a:latin typeface="Courier New" pitchFamily="49" charset="0"/>
                <a:cs typeface="Courier New" pitchFamily="49" charset="0"/>
              </a:rPr>
              <a:t>uma estrutura do tipo fila.</a:t>
            </a:r>
            <a:endParaRPr lang="pt-BR" sz="13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pt-BR" sz="13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pt-BR" sz="13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 de Desempenho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Desempenho do Algoritmo:</a:t>
            </a:r>
          </a:p>
          <a:p>
            <a:pPr lvl="1"/>
            <a:r>
              <a:rPr lang="pt-BR" sz="1800" dirty="0" smtClean="0"/>
              <a:t>(1) O algoritmo encontrou alguma solução?</a:t>
            </a:r>
          </a:p>
          <a:p>
            <a:pPr lvl="1"/>
            <a:r>
              <a:rPr lang="pt-BR" sz="1800" dirty="0" smtClean="0"/>
              <a:t>(2) É uma boa solução? </a:t>
            </a:r>
          </a:p>
          <a:p>
            <a:pPr lvl="2"/>
            <a:r>
              <a:rPr lang="pt-BR" sz="1400" dirty="0" smtClean="0"/>
              <a:t>Custo de caminho (qualidade da solução).</a:t>
            </a:r>
          </a:p>
          <a:p>
            <a:pPr lvl="1"/>
            <a:r>
              <a:rPr lang="pt-BR" sz="1800" dirty="0" smtClean="0"/>
              <a:t>(3) É uma solução computacionalmente barata?</a:t>
            </a:r>
          </a:p>
          <a:p>
            <a:pPr lvl="2"/>
            <a:r>
              <a:rPr lang="pt-BR" sz="1400" dirty="0" smtClean="0"/>
              <a:t>Custo da busca (tempo e memória).</a:t>
            </a:r>
          </a:p>
          <a:p>
            <a:pPr lvl="2"/>
            <a:endParaRPr lang="pt-BR" sz="1800" dirty="0" smtClean="0"/>
          </a:p>
          <a:p>
            <a:r>
              <a:rPr lang="pt-BR" sz="2400" b="1" dirty="0" smtClean="0"/>
              <a:t>Custo Total</a:t>
            </a:r>
          </a:p>
          <a:p>
            <a:pPr lvl="1"/>
            <a:r>
              <a:rPr lang="pt-BR" sz="1800" dirty="0" smtClean="0"/>
              <a:t>Custo do Caminho + Custo de Busca.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de Busca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Busca Cega ou Exaustiva:</a:t>
            </a:r>
          </a:p>
          <a:p>
            <a:pPr lvl="1"/>
            <a:r>
              <a:rPr lang="pt-BR" sz="2000" dirty="0" smtClean="0"/>
              <a:t>Não sabe qual o melhor nó da fronteira a ser expandido. Apenas distingue o estado objetivo dos não objetivos.</a:t>
            </a:r>
          </a:p>
          <a:p>
            <a:endParaRPr lang="pt-BR" sz="2400" dirty="0" smtClean="0"/>
          </a:p>
          <a:p>
            <a:r>
              <a:rPr lang="pt-BR" sz="2400" b="1" dirty="0" smtClean="0"/>
              <a:t>Busca Heurística:</a:t>
            </a:r>
          </a:p>
          <a:p>
            <a:pPr lvl="1"/>
            <a:r>
              <a:rPr lang="pt-BR" sz="2000" dirty="0" smtClean="0"/>
              <a:t>Estima qual o melhor nó da fronteira a ser expandido com base em funções heurísticas.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 de Busca</a:t>
            </a:r>
            <a:endParaRPr lang="pt-BR" dirty="0"/>
          </a:p>
        </p:txBody>
      </p:sp>
      <p:sp>
        <p:nvSpPr>
          <p:cNvPr id="4" name="Smiley Face 3"/>
          <p:cNvSpPr/>
          <p:nvPr/>
        </p:nvSpPr>
        <p:spPr bwMode="auto">
          <a:xfrm>
            <a:off x="4109472" y="5157192"/>
            <a:ext cx="720080" cy="720080"/>
          </a:xfrm>
          <a:prstGeom prst="smileyFac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1512168" cy="408623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Bucharest</a:t>
            </a:r>
            <a:endParaRPr lang="pt-B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293096"/>
            <a:ext cx="1512168" cy="408623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Sibiu</a:t>
            </a:r>
            <a:endParaRPr lang="pt-B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780928"/>
            <a:ext cx="1512168" cy="408623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Timisoara</a:t>
            </a:r>
            <a:endParaRPr lang="pt-B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316521"/>
            <a:ext cx="1512168" cy="408623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Zerind</a:t>
            </a:r>
            <a:endParaRPr lang="pt-B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4725144"/>
            <a:ext cx="1512168" cy="408623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Arad</a:t>
            </a:r>
            <a:endParaRPr lang="pt-B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  <a:endCxn id="7" idx="3"/>
          </p:cNvCxnSpPr>
          <p:nvPr/>
        </p:nvCxnSpPr>
        <p:spPr bwMode="auto">
          <a:xfrm rot="10800000">
            <a:off x="2483768" y="4497408"/>
            <a:ext cx="1224136" cy="43204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10" idx="0"/>
            <a:endCxn id="8" idx="2"/>
          </p:cNvCxnSpPr>
          <p:nvPr/>
        </p:nvCxnSpPr>
        <p:spPr bwMode="auto">
          <a:xfrm rot="5400000" flipH="1" flipV="1">
            <a:off x="3696192" y="3957348"/>
            <a:ext cx="1535593" cy="15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3"/>
            <a:endCxn id="9" idx="1"/>
          </p:cNvCxnSpPr>
          <p:nvPr/>
        </p:nvCxnSpPr>
        <p:spPr bwMode="auto">
          <a:xfrm flipV="1">
            <a:off x="5220072" y="4520833"/>
            <a:ext cx="1296144" cy="40862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6259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/>
          <p:cNvSpPr/>
          <p:nvPr/>
        </p:nvSpPr>
        <p:spPr bwMode="auto">
          <a:xfrm>
            <a:off x="1892464" y="2875796"/>
            <a:ext cx="174496" cy="1744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301 L 0.13385 0.05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5 0.05254 L 0.25208 0.062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9 0.06297 L 0.36233 0.256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29" grpId="2" animBg="1"/>
      <p:bldP spid="29" grpId="3" animBg="1"/>
      <p:bldP spid="29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do Problema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 definição do problema é a primeira e mais importante etapa do processo de resolução de problemas de inteligência artificial.</a:t>
            </a:r>
          </a:p>
          <a:p>
            <a:endParaRPr lang="en-US" sz="2400" dirty="0" smtClean="0"/>
          </a:p>
          <a:p>
            <a:r>
              <a:rPr lang="pt-BR" sz="2400" dirty="0" smtClean="0"/>
              <a:t>Consiste em analisar o espaço de possibilidades de resolução do problema, encontrar </a:t>
            </a:r>
            <a:r>
              <a:rPr lang="pt-BR" sz="2400" dirty="0" err="1" smtClean="0"/>
              <a:t>sequências</a:t>
            </a:r>
            <a:r>
              <a:rPr lang="pt-BR" sz="2400" dirty="0" smtClean="0"/>
              <a:t> de ações que levem a um objetivo desejado.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de um Problema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392488"/>
          </a:xfrm>
        </p:spPr>
        <p:txBody>
          <a:bodyPr/>
          <a:lstStyle/>
          <a:p>
            <a:r>
              <a:rPr lang="pt-BR" sz="1600" b="1" dirty="0" smtClean="0"/>
              <a:t>Estado Inicial: </a:t>
            </a:r>
            <a:r>
              <a:rPr lang="pt-BR" sz="1600" dirty="0" smtClean="0"/>
              <a:t>Estado inicial do agente. </a:t>
            </a:r>
          </a:p>
          <a:p>
            <a:pPr lvl="1"/>
            <a:r>
              <a:rPr lang="pt-BR" sz="1400" dirty="0" smtClean="0"/>
              <a:t>Ex: In(Arad)</a:t>
            </a:r>
          </a:p>
          <a:p>
            <a:endParaRPr lang="pt-BR" sz="1400" b="1" dirty="0" smtClean="0"/>
          </a:p>
          <a:p>
            <a:r>
              <a:rPr lang="pt-BR" sz="1600" b="1" dirty="0" smtClean="0"/>
              <a:t>Estado Final: </a:t>
            </a:r>
            <a:r>
              <a:rPr lang="pt-BR" sz="1600" dirty="0" smtClean="0"/>
              <a:t>Estado buscado pelo agente. </a:t>
            </a:r>
          </a:p>
          <a:p>
            <a:pPr lvl="1"/>
            <a:r>
              <a:rPr lang="pt-BR" sz="1400" dirty="0" smtClean="0"/>
              <a:t>Ex: In(Bucharest)</a:t>
            </a:r>
          </a:p>
          <a:p>
            <a:pPr lvl="1"/>
            <a:endParaRPr lang="pt-BR" sz="1400" b="1" dirty="0" smtClean="0"/>
          </a:p>
          <a:p>
            <a:r>
              <a:rPr lang="pt-BR" sz="1600" b="1" dirty="0" smtClean="0"/>
              <a:t>Ações Possíveis: </a:t>
            </a:r>
            <a:r>
              <a:rPr lang="pt-BR" sz="1600" dirty="0" smtClean="0"/>
              <a:t>Conjunto de ações que o agente pode executar. </a:t>
            </a:r>
          </a:p>
          <a:p>
            <a:pPr lvl="1"/>
            <a:r>
              <a:rPr lang="pt-BR" sz="1400" dirty="0" smtClean="0"/>
              <a:t>Ex: </a:t>
            </a:r>
            <a:r>
              <a:rPr lang="pt-BR" sz="1400" dirty="0" err="1" smtClean="0"/>
              <a:t>Go</a:t>
            </a:r>
            <a:r>
              <a:rPr lang="pt-BR" sz="1400" dirty="0" smtClean="0"/>
              <a:t>(City, </a:t>
            </a:r>
            <a:r>
              <a:rPr lang="pt-BR" sz="1400" dirty="0" err="1" smtClean="0"/>
              <a:t>NextCity</a:t>
            </a:r>
            <a:r>
              <a:rPr lang="pt-BR" sz="1400" dirty="0" smtClean="0"/>
              <a:t>)</a:t>
            </a:r>
          </a:p>
          <a:p>
            <a:pPr lvl="1"/>
            <a:endParaRPr lang="pt-BR" sz="1400" b="1" dirty="0" smtClean="0"/>
          </a:p>
          <a:p>
            <a:r>
              <a:rPr lang="pt-BR" sz="1600" b="1" dirty="0" smtClean="0"/>
              <a:t>Espaço de Estados: </a:t>
            </a:r>
            <a:r>
              <a:rPr lang="pt-BR" sz="1600" dirty="0" smtClean="0"/>
              <a:t>Conjunto de estados que podem ser atingidos a partir do estado inicial. </a:t>
            </a:r>
          </a:p>
          <a:p>
            <a:pPr lvl="1"/>
            <a:r>
              <a:rPr lang="pt-BR" sz="1400" dirty="0" smtClean="0"/>
              <a:t>Ex: Mapa da Romênia.</a:t>
            </a:r>
          </a:p>
          <a:p>
            <a:pPr lvl="1"/>
            <a:endParaRPr lang="pt-BR" sz="1400" dirty="0" smtClean="0"/>
          </a:p>
          <a:p>
            <a:r>
              <a:rPr lang="pt-BR" sz="1600" b="1" dirty="0" smtClean="0"/>
              <a:t>Custo: </a:t>
            </a:r>
            <a:r>
              <a:rPr lang="pt-BR" sz="1600" dirty="0" smtClean="0"/>
              <a:t>Custo numérico de cada caminho. </a:t>
            </a:r>
          </a:p>
          <a:p>
            <a:pPr lvl="1"/>
            <a:r>
              <a:rPr lang="pt-BR" sz="1400" dirty="0" smtClean="0"/>
              <a:t>Ex: Distancia em KM entre as cidades.</a:t>
            </a:r>
          </a:p>
          <a:p>
            <a:pPr lvl="1"/>
            <a:endParaRPr lang="pt-BR" sz="1600" b="1" dirty="0" smtClean="0"/>
          </a:p>
          <a:p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dirty="0" smtClean="0"/>
              <a:t>Considerações em Relação ao Ambiente</a:t>
            </a:r>
            <a:endParaRPr lang="pt-BR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Estático: </a:t>
            </a:r>
          </a:p>
          <a:p>
            <a:pPr lvl="1"/>
            <a:r>
              <a:rPr lang="pt-BR" sz="1400" dirty="0" smtClean="0"/>
              <a:t>O Ambiente não pode mudar enquanto o agente está realizando a resolução do problema.</a:t>
            </a:r>
          </a:p>
          <a:p>
            <a:endParaRPr lang="pt-BR" sz="1800" dirty="0" smtClean="0"/>
          </a:p>
          <a:p>
            <a:r>
              <a:rPr lang="pt-BR" sz="2000" b="1" dirty="0" smtClean="0"/>
              <a:t>Observável: </a:t>
            </a:r>
          </a:p>
          <a:p>
            <a:pPr lvl="1"/>
            <a:r>
              <a:rPr lang="pt-BR" sz="1400" dirty="0" smtClean="0"/>
              <a:t>O estado inicial do ambiente precisa ser conhecido previamente.</a:t>
            </a:r>
          </a:p>
          <a:p>
            <a:endParaRPr lang="pt-BR" sz="1800" dirty="0" smtClean="0"/>
          </a:p>
          <a:p>
            <a:r>
              <a:rPr lang="pt-BR" sz="2000" b="1" dirty="0" smtClean="0"/>
              <a:t>Determinístico: </a:t>
            </a:r>
          </a:p>
          <a:p>
            <a:pPr lvl="1"/>
            <a:r>
              <a:rPr lang="pt-BR" sz="1400" dirty="0" smtClean="0"/>
              <a:t>O próximo estado do agente deve ser determinado pelo estado atual + ação. A execução da ação não pode falhar.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Exemplo: Aspirador de Pó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3888432" cy="4104456"/>
          </a:xfrm>
        </p:spPr>
        <p:txBody>
          <a:bodyPr/>
          <a:lstStyle/>
          <a:p>
            <a:r>
              <a:rPr lang="pt-BR" sz="1400" b="1" dirty="0" smtClean="0"/>
              <a:t>Espaço de Estados: </a:t>
            </a:r>
            <a:r>
              <a:rPr lang="pt-BR" sz="1400" dirty="0" smtClean="0"/>
              <a:t>8 estados possíveis (figura ao lado);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Inicial: </a:t>
            </a:r>
            <a:r>
              <a:rPr lang="pt-BR" sz="1400" dirty="0" smtClean="0"/>
              <a:t>Qualquer estado;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Final: </a:t>
            </a:r>
            <a:r>
              <a:rPr lang="pt-BR" sz="1400" dirty="0" smtClean="0"/>
              <a:t>Estado 7 ou 8 (ambos quadrados limpos);</a:t>
            </a:r>
          </a:p>
          <a:p>
            <a:endParaRPr lang="pt-BR" sz="1400" dirty="0" smtClean="0"/>
          </a:p>
          <a:p>
            <a:r>
              <a:rPr lang="pt-BR" sz="1400" b="1" dirty="0" smtClean="0"/>
              <a:t>Ações Possíveis: </a:t>
            </a:r>
            <a:r>
              <a:rPr lang="pt-BR" sz="1400" dirty="0" smtClean="0"/>
              <a:t>Mover para direita, mover para esquerda e limpar;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Custo: </a:t>
            </a:r>
            <a:r>
              <a:rPr lang="pt-BR" sz="1400" dirty="0" smtClean="0"/>
              <a:t>Cada passo tem o custo 1, assim o custo do caminho é definido pelo numero de passos;</a:t>
            </a:r>
          </a:p>
          <a:p>
            <a:pPr lvl="1"/>
            <a:endParaRPr lang="pt-BR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3600400" cy="307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515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813820" y="2204864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51920" y="2204864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8073 0.162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73 0.16273 L -0.03906 0.162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16273 L 0.15 0.32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3784 0.0053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4 0.00532 L 0.31909 0.162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09 0.16273 L 0.17725 0.162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5 0.16273 L -0.00382 0.320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8-Puzzle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5328592" cy="4104456"/>
          </a:xfrm>
        </p:spPr>
        <p:txBody>
          <a:bodyPr/>
          <a:lstStyle/>
          <a:p>
            <a:r>
              <a:rPr lang="pt-BR" sz="1400" b="1" dirty="0" smtClean="0"/>
              <a:t>Espaço de Estados: </a:t>
            </a:r>
            <a:r>
              <a:rPr lang="pt-BR" sz="1400" dirty="0" smtClean="0"/>
              <a:t>181.440 possíveis estados;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Inicial: </a:t>
            </a:r>
            <a:r>
              <a:rPr lang="pt-BR" sz="1400" dirty="0" smtClean="0"/>
              <a:t>Qualquer estado;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Final: </a:t>
            </a:r>
            <a:r>
              <a:rPr lang="pt-BR" sz="1400" dirty="0" smtClean="0"/>
              <a:t>Figura ao lado – Goal State;</a:t>
            </a:r>
          </a:p>
          <a:p>
            <a:endParaRPr lang="pt-BR" sz="1400" dirty="0" smtClean="0"/>
          </a:p>
          <a:p>
            <a:r>
              <a:rPr lang="pt-BR" sz="1400" b="1" dirty="0" smtClean="0"/>
              <a:t>Ações Possíveis: </a:t>
            </a:r>
            <a:r>
              <a:rPr lang="pt-BR" sz="1400" dirty="0" smtClean="0"/>
              <a:t>Mover o quadrado vazio para direita, para esquerda, para cima ou para baixo;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Custo: </a:t>
            </a:r>
            <a:r>
              <a:rPr lang="pt-BR" sz="1400" dirty="0" smtClean="0"/>
              <a:t>Cada passo tem o custo 1, assim o custo do caminho é definido pelo numero de passos;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b="1" dirty="0" smtClean="0"/>
              <a:t>15-puzzle (4x4) – </a:t>
            </a:r>
            <a:r>
              <a:rPr lang="pt-BR" sz="1400" dirty="0" smtClean="0"/>
              <a:t>1.3 trilhões estados possíveis.</a:t>
            </a:r>
          </a:p>
          <a:p>
            <a:r>
              <a:rPr lang="pt-BR" sz="1400" b="1" dirty="0" smtClean="0"/>
              <a:t>24-puzzle (5x5) – </a:t>
            </a:r>
            <a:r>
              <a:rPr lang="pt-BR" sz="1400" dirty="0" smtClean="0"/>
              <a:t>10² estados possíveis.</a:t>
            </a:r>
          </a:p>
          <a:p>
            <a:endParaRPr lang="pt-BR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18533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Xadrez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5328592" cy="4104456"/>
          </a:xfrm>
        </p:spPr>
        <p:txBody>
          <a:bodyPr/>
          <a:lstStyle/>
          <a:p>
            <a:r>
              <a:rPr lang="pt-BR" sz="1400" b="1" dirty="0" smtClean="0"/>
              <a:t>Espaço de Estados: </a:t>
            </a:r>
            <a:r>
              <a:rPr lang="pt-BR" sz="1400" dirty="0" smtClean="0"/>
              <a:t>Aproximadamente        possíveis estados (Claude </a:t>
            </a:r>
            <a:r>
              <a:rPr lang="pt-BR" sz="1400" dirty="0" err="1" smtClean="0"/>
              <a:t>Shannon</a:t>
            </a:r>
            <a:r>
              <a:rPr lang="pt-BR" sz="1400" dirty="0" smtClean="0"/>
              <a:t>, 1950);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Inicial: </a:t>
            </a:r>
            <a:r>
              <a:rPr lang="pt-BR" sz="1400" dirty="0" smtClean="0"/>
              <a:t>Posição inicial de um jogo de xadrez;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Estado Final: </a:t>
            </a:r>
            <a:r>
              <a:rPr lang="pt-BR" sz="1400" dirty="0" smtClean="0"/>
              <a:t>Qualquer estado onde o rei adversário está sendo atacado e o adversário não possui movimentos válidos;</a:t>
            </a:r>
          </a:p>
          <a:p>
            <a:endParaRPr lang="pt-BR" sz="1400" dirty="0" smtClean="0"/>
          </a:p>
          <a:p>
            <a:r>
              <a:rPr lang="pt-BR" sz="1400" b="1" dirty="0" smtClean="0"/>
              <a:t>Ações Possíveis: </a:t>
            </a:r>
            <a:r>
              <a:rPr lang="pt-BR" sz="1400" dirty="0" smtClean="0"/>
              <a:t>Regras de movimentação de cada peça do xadrez;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Custo: </a:t>
            </a:r>
            <a:r>
              <a:rPr lang="pt-BR" sz="1400" dirty="0" smtClean="0"/>
              <a:t>Quantidade de posições examinadas;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872732" y="1620292"/>
          <a:ext cx="432048" cy="288032"/>
        </p:xfrm>
        <a:graphic>
          <a:graphicData uri="http://schemas.openxmlformats.org/presentationml/2006/ole">
            <p:oleObj spid="_x0000_s43010" name="Equação" r:id="rId3" imgW="279360" imgH="203040" progId="Equation.3">
              <p:embed/>
            </p:oleObj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251" y="1772816"/>
            <a:ext cx="1762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576" y="3767832"/>
            <a:ext cx="17716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5TGp_tech_dark_ani">
  <a:themeElements>
    <a:clrScheme name="445TGp_tech_dark_ani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445TGp_tech_dark_ani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445TGp_tech_dark_ani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9322</TotalTime>
  <Words>1184</Words>
  <Application>Microsoft Office PowerPoint</Application>
  <PresentationFormat>Apresentação na tela (4:3)</PresentationFormat>
  <Paragraphs>213</Paragraphs>
  <Slides>22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445TGp_tech_dark_ani</vt:lpstr>
      <vt:lpstr>Equação</vt:lpstr>
      <vt:lpstr>INF 1771 – Inteligência Artificial</vt:lpstr>
      <vt:lpstr>Introdução</vt:lpstr>
      <vt:lpstr>Problema de Busca</vt:lpstr>
      <vt:lpstr>Definição do Problema</vt:lpstr>
      <vt:lpstr>Definição de um Problema</vt:lpstr>
      <vt:lpstr>Considerações em Relação ao Ambiente</vt:lpstr>
      <vt:lpstr>Exemplo: Aspirador de Pó</vt:lpstr>
      <vt:lpstr>Exemplo: 8-Puzzle</vt:lpstr>
      <vt:lpstr>Exemplo: Xadrez</vt:lpstr>
      <vt:lpstr>Exemplo: 8 Rainhas (Incremental)</vt:lpstr>
      <vt:lpstr>Exemplo: 8 Rainhas (Estados Completos)</vt:lpstr>
      <vt:lpstr>Exercícios</vt:lpstr>
      <vt:lpstr>Exercícios</vt:lpstr>
      <vt:lpstr>Aplicações em Problemas Reais</vt:lpstr>
      <vt:lpstr>Aplicações em Problemas Reais</vt:lpstr>
      <vt:lpstr>Como Encontrar a Solução?</vt:lpstr>
      <vt:lpstr>Buscando Soluções</vt:lpstr>
      <vt:lpstr>Buscando Soluções</vt:lpstr>
      <vt:lpstr>Código Descritivo – Busca em Arvore</vt:lpstr>
      <vt:lpstr>Pseudocódigo – Busca em Arvore</vt:lpstr>
      <vt:lpstr>Medida de Desempenho</vt:lpstr>
      <vt:lpstr>Métodos de Busca</vt:lpstr>
    </vt:vector>
  </TitlesOfParts>
  <Company>BreakDownSoft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- Resolução de problemas por meio de Busca</dc:title>
  <dc:creator>Edirlei E. Soares de Lima</dc:creator>
  <cp:lastModifiedBy>Edirlei</cp:lastModifiedBy>
  <cp:revision>686</cp:revision>
  <dcterms:created xsi:type="dcterms:W3CDTF">2008-12-04T05:04:49Z</dcterms:created>
  <dcterms:modified xsi:type="dcterms:W3CDTF">2011-05-12T02:24:07Z</dcterms:modified>
</cp:coreProperties>
</file>